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avi" ContentType="video/x-msvide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12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notesSlides/notesSlide16.xml" ContentType="application/vnd.openxmlformats-officedocument.presentationml.notesSlide+xml"/>
  <Override PartName="/ppt/tags/tag20.xml" ContentType="application/vnd.openxmlformats-officedocument.presentationml.tags+xml"/>
  <Override PartName="/ppt/notesSlides/notesSlide17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8.xml" ContentType="application/vnd.openxmlformats-officedocument.presentationml.notesSlide+xml"/>
  <Override PartName="/ppt/tags/tag24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23.xml" ContentType="application/vnd.openxmlformats-officedocument.presentationml.notesSlide+xml"/>
  <Override PartName="/ppt/tags/tag27.xml" ContentType="application/vnd.openxmlformats-officedocument.presentationml.tags+xml"/>
  <Override PartName="/ppt/notesSlides/notesSlide24.xml" ContentType="application/vnd.openxmlformats-officedocument.presentationml.notesSlide+xml"/>
  <Override PartName="/ppt/tags/tag28.xml" ContentType="application/vnd.openxmlformats-officedocument.presentationml.tags+xml"/>
  <Override PartName="/ppt/notesSlides/notesSlide25.xml" ContentType="application/vnd.openxmlformats-officedocument.presentationml.notesSlide+xml"/>
  <Override PartName="/ppt/tags/tag29.xml" ContentType="application/vnd.openxmlformats-officedocument.presentationml.tags+xml"/>
  <Override PartName="/ppt/notesSlides/notesSlide26.xml" ContentType="application/vnd.openxmlformats-officedocument.presentationml.notesSlide+xml"/>
  <Override PartName="/ppt/tags/tag30.xml" ContentType="application/vnd.openxmlformats-officedocument.presentationml.tags+xml"/>
  <Override PartName="/ppt/notesSlides/notesSlide27.xml" ContentType="application/vnd.openxmlformats-officedocument.presentationml.notesSlide+xml"/>
  <Override PartName="/ppt/tags/tag31.xml" ContentType="application/vnd.openxmlformats-officedocument.presentationml.tags+xml"/>
  <Override PartName="/ppt/notesSlides/notesSlide28.xml" ContentType="application/vnd.openxmlformats-officedocument.presentationml.notesSlide+xml"/>
  <Override PartName="/ppt/tags/tag32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tags/tag33.xml" ContentType="application/vnd.openxmlformats-officedocument.presentationml.tags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tags/tag34.xml" ContentType="application/vnd.openxmlformats-officedocument.presentationml.tags+xml"/>
  <Override PartName="/ppt/notesSlides/notesSlide36.xml" ContentType="application/vnd.openxmlformats-officedocument.presentationml.notesSlide+xml"/>
  <Override PartName="/ppt/tags/tag35.xml" ContentType="application/vnd.openxmlformats-officedocument.presentationml.tags+xml"/>
  <Override PartName="/ppt/notesSlides/notesSlide37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38.xml" ContentType="application/vnd.openxmlformats-officedocument.presentationml.notesSlide+xml"/>
  <Override PartName="/ppt/tags/tag38.xml" ContentType="application/vnd.openxmlformats-officedocument.presentationml.tags+xml"/>
  <Override PartName="/ppt/notesSlides/notesSlide39.xml" ContentType="application/vnd.openxmlformats-officedocument.presentationml.notesSlide+xml"/>
  <Override PartName="/ppt/tags/tag39.xml" ContentType="application/vnd.openxmlformats-officedocument.presentationml.tags+xml"/>
  <Override PartName="/ppt/notesSlides/notesSlide40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2"/>
  </p:notesMasterIdLst>
  <p:handoutMasterIdLst>
    <p:handoutMasterId r:id="rId63"/>
  </p:handoutMasterIdLst>
  <p:sldIdLst>
    <p:sldId id="256" r:id="rId2"/>
    <p:sldId id="314" r:id="rId3"/>
    <p:sldId id="389" r:id="rId4"/>
    <p:sldId id="325" r:id="rId5"/>
    <p:sldId id="313" r:id="rId6"/>
    <p:sldId id="341" r:id="rId7"/>
    <p:sldId id="343" r:id="rId8"/>
    <p:sldId id="393" r:id="rId9"/>
    <p:sldId id="380" r:id="rId10"/>
    <p:sldId id="381" r:id="rId11"/>
    <p:sldId id="387" r:id="rId12"/>
    <p:sldId id="383" r:id="rId13"/>
    <p:sldId id="350" r:id="rId14"/>
    <p:sldId id="359" r:id="rId15"/>
    <p:sldId id="360" r:id="rId16"/>
    <p:sldId id="361" r:id="rId17"/>
    <p:sldId id="362" r:id="rId18"/>
    <p:sldId id="392" r:id="rId19"/>
    <p:sldId id="394" r:id="rId20"/>
    <p:sldId id="370" r:id="rId21"/>
    <p:sldId id="395" r:id="rId22"/>
    <p:sldId id="396" r:id="rId23"/>
    <p:sldId id="397" r:id="rId24"/>
    <p:sldId id="398" r:id="rId25"/>
    <p:sldId id="349" r:id="rId26"/>
    <p:sldId id="376" r:id="rId27"/>
    <p:sldId id="348" r:id="rId28"/>
    <p:sldId id="378" r:id="rId29"/>
    <p:sldId id="334" r:id="rId30"/>
    <p:sldId id="384" r:id="rId31"/>
    <p:sldId id="375" r:id="rId32"/>
    <p:sldId id="271" r:id="rId33"/>
    <p:sldId id="388" r:id="rId34"/>
    <p:sldId id="333" r:id="rId35"/>
    <p:sldId id="347" r:id="rId36"/>
    <p:sldId id="379" r:id="rId37"/>
    <p:sldId id="391" r:id="rId38"/>
    <p:sldId id="342" r:id="rId39"/>
    <p:sldId id="328" r:id="rId40"/>
    <p:sldId id="352" r:id="rId41"/>
    <p:sldId id="353" r:id="rId42"/>
    <p:sldId id="354" r:id="rId43"/>
    <p:sldId id="355" r:id="rId44"/>
    <p:sldId id="382" r:id="rId45"/>
    <p:sldId id="329" r:id="rId46"/>
    <p:sldId id="358" r:id="rId47"/>
    <p:sldId id="346" r:id="rId48"/>
    <p:sldId id="345" r:id="rId49"/>
    <p:sldId id="377" r:id="rId50"/>
    <p:sldId id="335" r:id="rId51"/>
    <p:sldId id="357" r:id="rId52"/>
    <p:sldId id="390" r:id="rId53"/>
    <p:sldId id="363" r:id="rId54"/>
    <p:sldId id="365" r:id="rId55"/>
    <p:sldId id="368" r:id="rId56"/>
    <p:sldId id="386" r:id="rId57"/>
    <p:sldId id="385" r:id="rId58"/>
    <p:sldId id="367" r:id="rId59"/>
    <p:sldId id="366" r:id="rId60"/>
    <p:sldId id="369" r:id="rId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08E63B4-1573-4CD2-B880-DA61583AB583}">
          <p14:sldIdLst>
            <p14:sldId id="256"/>
            <p14:sldId id="314"/>
            <p14:sldId id="389"/>
            <p14:sldId id="325"/>
            <p14:sldId id="313"/>
            <p14:sldId id="341"/>
            <p14:sldId id="343"/>
            <p14:sldId id="393"/>
            <p14:sldId id="380"/>
            <p14:sldId id="381"/>
            <p14:sldId id="387"/>
            <p14:sldId id="383"/>
            <p14:sldId id="350"/>
            <p14:sldId id="359"/>
            <p14:sldId id="360"/>
            <p14:sldId id="361"/>
            <p14:sldId id="362"/>
            <p14:sldId id="392"/>
            <p14:sldId id="394"/>
            <p14:sldId id="370"/>
            <p14:sldId id="395"/>
            <p14:sldId id="396"/>
            <p14:sldId id="397"/>
            <p14:sldId id="398"/>
            <p14:sldId id="349"/>
            <p14:sldId id="376"/>
            <p14:sldId id="348"/>
            <p14:sldId id="378"/>
            <p14:sldId id="334"/>
            <p14:sldId id="384"/>
            <p14:sldId id="375"/>
            <p14:sldId id="271"/>
          </p14:sldIdLst>
        </p14:section>
        <p14:section name="Extra" id="{F2669383-1420-4C02-8599-FB0ECF2411A0}">
          <p14:sldIdLst>
            <p14:sldId id="388"/>
            <p14:sldId id="333"/>
            <p14:sldId id="347"/>
            <p14:sldId id="379"/>
            <p14:sldId id="391"/>
          </p14:sldIdLst>
        </p14:section>
        <p14:section name="Non-retargeted" id="{76EA2622-413F-42A5-816B-7A7F676E37C2}">
          <p14:sldIdLst>
            <p14:sldId id="342"/>
            <p14:sldId id="328"/>
            <p14:sldId id="352"/>
            <p14:sldId id="353"/>
            <p14:sldId id="354"/>
            <p14:sldId id="355"/>
            <p14:sldId id="382"/>
            <p14:sldId id="329"/>
            <p14:sldId id="358"/>
            <p14:sldId id="346"/>
            <p14:sldId id="345"/>
            <p14:sldId id="377"/>
            <p14:sldId id="335"/>
            <p14:sldId id="357"/>
            <p14:sldId id="390"/>
            <p14:sldId id="363"/>
            <p14:sldId id="365"/>
            <p14:sldId id="368"/>
            <p14:sldId id="386"/>
            <p14:sldId id="385"/>
            <p14:sldId id="367"/>
            <p14:sldId id="366"/>
            <p14:sldId id="3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75B6"/>
    <a:srgbClr val="FFFFFF"/>
    <a:srgbClr val="FBFBFB"/>
    <a:srgbClr val="F6BA22"/>
    <a:srgbClr val="00CC00"/>
    <a:srgbClr val="C80000"/>
    <a:srgbClr val="7030A0"/>
    <a:srgbClr val="548235"/>
    <a:srgbClr val="93929F"/>
    <a:srgbClr val="B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79736" autoAdjust="0"/>
  </p:normalViewPr>
  <p:slideViewPr>
    <p:cSldViewPr snapToGrid="0">
      <p:cViewPr varScale="1">
        <p:scale>
          <a:sx n="73" d="100"/>
          <a:sy n="73" d="100"/>
        </p:scale>
        <p:origin x="1872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>
      <p:cViewPr varScale="1">
        <p:scale>
          <a:sx n="90" d="100"/>
          <a:sy n="90" d="100"/>
        </p:scale>
        <p:origin x="294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Helvetica" pitchFamily="2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1CF3DC-96AD-4A13-BFBE-155D06E70DAB}" type="datetimeFigureOut">
              <a:rPr lang="en-US" smtClean="0">
                <a:latin typeface="Helvetica" pitchFamily="2" charset="0"/>
              </a:rPr>
              <a:t>12/8/2016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4411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Helvetica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Helvetica" pitchFamily="2" charset="0"/>
              </a:defRPr>
            </a:lvl1pPr>
          </a:lstStyle>
          <a:p>
            <a:fld id="{BDD98DC0-CEFC-46A0-99D7-E3BA7E6BEFC6}" type="datetimeFigureOut">
              <a:rPr lang="en-US" smtClean="0"/>
              <a:pPr/>
              <a:t>12/8/2016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Helvetica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Helvetica" pitchFamily="2" charset="0"/>
              </a:defRPr>
            </a:lvl1pPr>
          </a:lstStyle>
          <a:p>
            <a:fld id="{BAA4931F-0DC6-4000-B0A8-3A27630571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799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Helvetica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Helvetica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Helvetica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Helvetica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Helvetica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huji.ac.il/~raananf/projects/hdrc/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mpi-inf.mpg.de/~mantiuk/contrast_domain/" TargetMode="Externa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huji.ac.il/~raananf/projects/hdrc/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mpi-inf.mpg.de/~mantiuk/contrast_domain/" TargetMode="Externa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huji.ac.il/~raananf/projects/hdrc/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mpi-inf.mpg.de/~mantiuk/contrast_domain/" TargetMode="Externa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huji.ac.il/~raananf/projects/hdrc/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mpi-inf.mpg.de/~mantiuk/contrast_domain/" TargetMode="Externa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huji.ac.il/~raananf/projects/hdrc/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mpi-inf.mpg.de/~mantiuk/contrast_domain/" TargetMode="Externa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931F-0DC6-4000-B0A8-3A27630571F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83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1. Introduce stereo 3D (you already have it)</a:t>
            </a:r>
          </a:p>
          <a:p>
            <a:endParaRPr lang="en-US" dirty="0"/>
          </a:p>
          <a:p>
            <a:r>
              <a:rPr lang="en-US" dirty="0"/>
              <a:t>BBB = http://bbb3d.renderfarming.net/</a:t>
            </a:r>
          </a:p>
          <a:p>
            <a:r>
              <a:rPr lang="en-US" dirty="0"/>
              <a:t>Game = https://flic.kr/p/7YYkcH</a:t>
            </a:r>
          </a:p>
          <a:p>
            <a:r>
              <a:rPr lang="en-US" dirty="0"/>
              <a:t>Cinema = https://flic.kr/p/6Xe5H9</a:t>
            </a:r>
          </a:p>
          <a:p>
            <a:r>
              <a:rPr lang="en-US" dirty="0"/>
              <a:t>Display</a:t>
            </a:r>
            <a:r>
              <a:rPr lang="en-US" baseline="0" dirty="0"/>
              <a:t> = https://flic.kr/p/9Ccydj</a:t>
            </a:r>
            <a:endParaRPr lang="en-US" dirty="0"/>
          </a:p>
          <a:p>
            <a:r>
              <a:rPr lang="en-US" dirty="0"/>
              <a:t>Nintendo</a:t>
            </a:r>
            <a:r>
              <a:rPr lang="en-US" baseline="0" dirty="0"/>
              <a:t> = https://flic.kr/p/9uqpni</a:t>
            </a:r>
          </a:p>
          <a:p>
            <a:r>
              <a:rPr lang="en-US" baseline="0" dirty="0"/>
              <a:t>VR = https://flic.kr/p/oWS4dH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931F-0DC6-4000-B0A8-3A27630571F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63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 Say how it works (two images - one for each eye)</a:t>
            </a:r>
          </a:p>
          <a:p>
            <a:endParaRPr lang="en-US" dirty="0"/>
          </a:p>
          <a:p>
            <a:r>
              <a:rPr lang="en-US" dirty="0"/>
              <a:t>3. Say what the problems is: limited depth due to accommodation-</a:t>
            </a:r>
            <a:r>
              <a:rPr lang="en-US" dirty="0" err="1"/>
              <a:t>vergence</a:t>
            </a:r>
            <a:r>
              <a:rPr lang="en-US" dirty="0"/>
              <a:t> conflict and small angular resolution (</a:t>
            </a:r>
            <a:r>
              <a:rPr lang="en-US" dirty="0" err="1"/>
              <a:t>automultiscopic</a:t>
            </a:r>
            <a:r>
              <a:rPr lang="en-US" dirty="0"/>
              <a:t> screens) (for the conflict you can use much simpler slide - you were not able to explain it properly - you cannot assume that people know what </a:t>
            </a:r>
            <a:r>
              <a:rPr lang="en-US" dirty="0" err="1"/>
              <a:t>accomodation</a:t>
            </a:r>
            <a:r>
              <a:rPr lang="en-US" dirty="0"/>
              <a:t> is)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931F-0DC6-4000-B0A8-3A27630571F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0541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“We</a:t>
            </a:r>
            <a:r>
              <a:rPr lang="en-US" baseline="0" dirty="0" smtClean="0"/>
              <a:t> go further by considering another strong depth cue together with disparity.”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931F-0DC6-4000-B0A8-3A27630571F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9093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“How we can exploit this effect?”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D3C3E5-346A-4F5D-A69C-DB4C7C0B9FD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9470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"We can show it the MP fully. Always. No conflict."</a:t>
            </a:r>
          </a:p>
          <a:p>
            <a:r>
              <a:rPr lang="en-US" dirty="0" smtClean="0"/>
              <a:t>“The airplane looks like billboard.”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We need relative</a:t>
            </a:r>
            <a:r>
              <a:rPr lang="en-US" baseline="0" dirty="0" smtClean="0"/>
              <a:t> depth, motion and…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931F-0DC6-4000-B0A8-3A27630571F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0627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931F-0DC6-4000-B0A8-3A27630571F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6447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We want to equalize depth loss over regions.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D3C3E5-346A-4F5D-A69C-DB4C7C0B9FD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8641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"For the first time such thing is measured"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931F-0DC6-4000-B0A8-3A27630571F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7916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931F-0DC6-4000-B0A8-3A27630571F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6105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931F-0DC6-4000-B0A8-3A27630571F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3006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931F-0DC6-4000-B0A8-3A27630571F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3336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could do Poisson reconstruction like</a:t>
            </a:r>
            <a:r>
              <a:rPr lang="en-US" baseline="0" dirty="0" smtClean="0"/>
              <a:t> in</a:t>
            </a: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Gradient Domain High Dynamic Range Compression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,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R.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Fattal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, D.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Lischinski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 and M.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Werman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,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ACM Transactions on Graphics (Proc. ACM SIGGRAPH 2002) |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  <a:hlinkClick r:id="rId3"/>
              </a:rPr>
              <a:t>[project page]</a:t>
            </a:r>
            <a:endParaRPr lang="en-US" sz="1200" kern="1200" dirty="0" smtClean="0">
              <a:solidFill>
                <a:schemeClr val="tx1"/>
              </a:solidFill>
              <a:effectLst/>
              <a:latin typeface="Helvetica" pitchFamily="2" charset="0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Helvetica" pitchFamily="2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Or multi-level like: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  <a:hlinkClick r:id="rId4" tooltip="Project web page"/>
              </a:rPr>
              <a:t>A Perceptual Framework for Contrast Processing of High Dynamic Range Images (revised and extended)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Rafał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 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Mantiuk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, Karol Myszkowski, Hans-Peter Seidel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In: ACM Transactions on Applied Perception, 3(3), pp. 286-308, 2006</a:t>
            </a:r>
            <a:endParaRPr lang="en-US" sz="1200" kern="1200" dirty="0" smtClean="0">
              <a:solidFill>
                <a:schemeClr val="tx1"/>
              </a:solidFill>
              <a:effectLst/>
              <a:latin typeface="Helvetica" pitchFamily="2" charset="0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Helvetica" pitchFamily="2" charset="0"/>
              <a:ea typeface="+mn-ea"/>
              <a:cs typeface="+mn-cs"/>
            </a:endParaRP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931F-0DC6-4000-B0A8-3A27630571F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2111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could do Poisson reconstruction like</a:t>
            </a:r>
            <a:r>
              <a:rPr lang="en-US" baseline="0" dirty="0" smtClean="0"/>
              <a:t> in</a:t>
            </a: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Gradient Domain High Dynamic Range Compression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,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R.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Fattal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, D.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Lischinski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 and M.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Werman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,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ACM Transactions on Graphics (Proc. ACM SIGGRAPH 2002) |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  <a:hlinkClick r:id="rId3"/>
              </a:rPr>
              <a:t>[project page]</a:t>
            </a:r>
            <a:endParaRPr lang="en-US" sz="1200" kern="1200" dirty="0" smtClean="0">
              <a:solidFill>
                <a:schemeClr val="tx1"/>
              </a:solidFill>
              <a:effectLst/>
              <a:latin typeface="Helvetica" pitchFamily="2" charset="0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Helvetica" pitchFamily="2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Or multi-level like: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  <a:hlinkClick r:id="rId4" tooltip="Project web page"/>
              </a:rPr>
              <a:t>A Perceptual Framework for Contrast Processing of High Dynamic Range Images (revised and extended)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Rafał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 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Mantiuk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, Karol Myszkowski, Hans-Peter Seidel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In: ACM Transactions on Applied Perception, 3(3), pp. 286-308, 2006</a:t>
            </a:r>
            <a:endParaRPr lang="en-US" sz="1200" kern="1200" dirty="0" smtClean="0">
              <a:solidFill>
                <a:schemeClr val="tx1"/>
              </a:solidFill>
              <a:effectLst/>
              <a:latin typeface="Helvetica" pitchFamily="2" charset="0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Helvetica" pitchFamily="2" charset="0"/>
              <a:ea typeface="+mn-ea"/>
              <a:cs typeface="+mn-cs"/>
            </a:endParaRP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931F-0DC6-4000-B0A8-3A27630571F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6422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could do Poisson reconstruction like</a:t>
            </a:r>
            <a:r>
              <a:rPr lang="en-US" baseline="0" dirty="0" smtClean="0"/>
              <a:t> in</a:t>
            </a: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Gradient Domain High Dynamic Range Compression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,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R.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Fattal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, D.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Lischinski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 and M.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Werman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,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ACM Transactions on Graphics (Proc. ACM SIGGRAPH 2002) |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  <a:hlinkClick r:id="rId3"/>
              </a:rPr>
              <a:t>[project page]</a:t>
            </a:r>
            <a:endParaRPr lang="en-US" sz="1200" kern="1200" dirty="0" smtClean="0">
              <a:solidFill>
                <a:schemeClr val="tx1"/>
              </a:solidFill>
              <a:effectLst/>
              <a:latin typeface="Helvetica" pitchFamily="2" charset="0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Helvetica" pitchFamily="2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Or multi-level like: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  <a:hlinkClick r:id="rId4" tooltip="Project web page"/>
              </a:rPr>
              <a:t>A Perceptual Framework for Contrast Processing of High Dynamic Range Images (revised and extended)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Rafał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 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Mantiuk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, Karol Myszkowski, Hans-Peter Seidel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In: ACM Transactions on Applied Perception, 3(3), pp. 286-308, 2006</a:t>
            </a:r>
            <a:endParaRPr lang="en-US" sz="1200" kern="1200" dirty="0" smtClean="0">
              <a:solidFill>
                <a:schemeClr val="tx1"/>
              </a:solidFill>
              <a:effectLst/>
              <a:latin typeface="Helvetica" pitchFamily="2" charset="0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Helvetica" pitchFamily="2" charset="0"/>
              <a:ea typeface="+mn-ea"/>
              <a:cs typeface="+mn-cs"/>
            </a:endParaRP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931F-0DC6-4000-B0A8-3A27630571F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9477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could do Poisson reconstruction like</a:t>
            </a:r>
            <a:r>
              <a:rPr lang="en-US" baseline="0" dirty="0" smtClean="0"/>
              <a:t> in</a:t>
            </a: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Gradient Domain High Dynamic Range Compression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,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R.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Fattal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, D.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Lischinski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 and M.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Werman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,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ACM Transactions on Graphics (Proc. ACM SIGGRAPH 2002) |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  <a:hlinkClick r:id="rId3"/>
              </a:rPr>
              <a:t>[project page]</a:t>
            </a:r>
            <a:endParaRPr lang="en-US" sz="1200" kern="1200" dirty="0" smtClean="0">
              <a:solidFill>
                <a:schemeClr val="tx1"/>
              </a:solidFill>
              <a:effectLst/>
              <a:latin typeface="Helvetica" pitchFamily="2" charset="0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Helvetica" pitchFamily="2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Or multi-level like: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  <a:hlinkClick r:id="rId4" tooltip="Project web page"/>
              </a:rPr>
              <a:t>A Perceptual Framework for Contrast Processing of High Dynamic Range Images (revised and extended)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Rafał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 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Mantiuk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, Karol Myszkowski, Hans-Peter Seidel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In: ACM Transactions on Applied Perception, 3(3), pp. 286-308, 2006</a:t>
            </a:r>
            <a:endParaRPr lang="en-US" sz="1200" kern="1200" dirty="0" smtClean="0">
              <a:solidFill>
                <a:schemeClr val="tx1"/>
              </a:solidFill>
              <a:effectLst/>
              <a:latin typeface="Helvetica" pitchFamily="2" charset="0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Helvetica" pitchFamily="2" charset="0"/>
              <a:ea typeface="+mn-ea"/>
              <a:cs typeface="+mn-cs"/>
            </a:endParaRP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931F-0DC6-4000-B0A8-3A27630571F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5535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could do Poisson reconstruction like</a:t>
            </a:r>
            <a:r>
              <a:rPr lang="en-US" baseline="0" dirty="0" smtClean="0"/>
              <a:t> in</a:t>
            </a: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Gradient Domain High Dynamic Range Compression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,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R.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Fattal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, D.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Lischinski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 and M.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Werman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,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ACM Transactions on Graphics (Proc. ACM SIGGRAPH 2002) |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  <a:hlinkClick r:id="rId3"/>
              </a:rPr>
              <a:t>[project page]</a:t>
            </a:r>
            <a:endParaRPr lang="en-US" sz="1200" kern="1200" dirty="0" smtClean="0">
              <a:solidFill>
                <a:schemeClr val="tx1"/>
              </a:solidFill>
              <a:effectLst/>
              <a:latin typeface="Helvetica" pitchFamily="2" charset="0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Helvetica" pitchFamily="2" charset="0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Or multi-level like: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  <a:hlinkClick r:id="rId4" tooltip="Project web page"/>
              </a:rPr>
              <a:t>A Perceptual Framework for Contrast Processing of High Dynamic Range Images (revised and extended)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Rafał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 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Mantiuk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, Karol Myszkowski, Hans-Peter Seidel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Helvetica" pitchFamily="2" charset="0"/>
                <a:ea typeface="+mn-ea"/>
                <a:cs typeface="+mn-cs"/>
              </a:rPr>
              <a:t>In: ACM Transactions on Applied Perception, 3(3), pp. 286-308, 2006</a:t>
            </a:r>
            <a:endParaRPr lang="en-US" sz="1200" kern="1200" dirty="0" smtClean="0">
              <a:solidFill>
                <a:schemeClr val="tx1"/>
              </a:solidFill>
              <a:effectLst/>
              <a:latin typeface="Helvetica" pitchFamily="2" charset="0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Helvetica" pitchFamily="2" charset="0"/>
              <a:ea typeface="+mn-ea"/>
              <a:cs typeface="+mn-cs"/>
            </a:endParaRP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931F-0DC6-4000-B0A8-3A27630571F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0107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931F-0DC6-4000-B0A8-3A27630571F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4603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Limitation slide?</a:t>
            </a:r>
            <a:r>
              <a:rPr lang="en-US" baseline="0" dirty="0" smtClean="0"/>
              <a:t> Where?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931F-0DC6-4000-B0A8-3A27630571F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9281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8CCA2-B2F7-40EB-BD9C-185F5E063EEE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9402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Layout of the study in wiggle still image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931F-0DC6-4000-B0A8-3A27630571F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446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931F-0DC6-4000-B0A8-3A27630571F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9213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D3C3E5-346A-4F5D-A69C-DB4C7C0B9FD4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3033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People try to influence the disparity by modelling presence of other cues/interaction.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931F-0DC6-4000-B0A8-3A27630571F6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4954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Normally MP ~ disparity but we can control each separately.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931F-0DC6-4000-B0A8-3A27630571F6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5342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931F-0DC6-4000-B0A8-3A27630571F6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7796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931F-0DC6-4000-B0A8-3A27630571F6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7880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931F-0DC6-4000-B0A8-3A27630571F6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1295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931F-0DC6-4000-B0A8-3A27630571F6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5867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Normally MP ~ disparity but we can control each separately.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931F-0DC6-4000-B0A8-3A27630571F6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6188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931F-0DC6-4000-B0A8-3A27630571F6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44602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931F-0DC6-4000-B0A8-3A27630571F6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90215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931F-0DC6-4000-B0A8-3A27630571F6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95566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931F-0DC6-4000-B0A8-3A27630571F6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70437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931F-0DC6-4000-B0A8-3A27630571F6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3118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931F-0DC6-4000-B0A8-3A27630571F6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95163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931F-0DC6-4000-B0A8-3A27630571F6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24226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Arrows</a:t>
            </a:r>
            <a:r>
              <a:rPr lang="en-US" baseline="0" dirty="0" smtClean="0"/>
              <a:t> in the model from phi to 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931F-0DC6-4000-B0A8-3A27630571F6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66915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Arrows</a:t>
            </a:r>
            <a:r>
              <a:rPr lang="en-US" baseline="0" dirty="0" smtClean="0"/>
              <a:t> in the model from phi to 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931F-0DC6-4000-B0A8-3A27630571F6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04151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Arrows</a:t>
            </a:r>
            <a:r>
              <a:rPr lang="en-US" baseline="0" dirty="0" smtClean="0"/>
              <a:t> in the model from phi to 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4931F-0DC6-4000-B0A8-3A27630571F6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551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C9B3-C306-4DC9-BA3D-30B74DDD5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879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C9B3-C306-4DC9-BA3D-30B74DDD59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5875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C9B3-C306-4DC9-BA3D-30B74DDD5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7338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C9B3-C306-4DC9-BA3D-30B74DDD5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003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C9B3-C306-4DC9-BA3D-30B74DDD5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350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C9B3-C306-4DC9-BA3D-30B74DDD5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2030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C9B3-C306-4DC9-BA3D-30B74DDD59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037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C9B3-C306-4DC9-BA3D-30B74DDD5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860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C9B3-C306-4DC9-BA3D-30B74DDD5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670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C9B3-C306-4DC9-BA3D-30B74DDD5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027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C9B3-C306-4DC9-BA3D-30B74DDD5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636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1450" y="115805"/>
            <a:ext cx="8755982" cy="9028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450" y="1195137"/>
            <a:ext cx="8755982" cy="52217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61221"/>
            <a:ext cx="2057400" cy="2967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C764DE79-268F-4C1A-8933-263129D2AF90}" type="datetimeFigureOut">
              <a:rPr lang="en-US" smtClean="0"/>
              <a:pPr/>
              <a:t>12/8/2016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561221"/>
            <a:ext cx="3086100" cy="2967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561221"/>
            <a:ext cx="2057400" cy="2967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4C81C9B3-C306-4DC9-BA3D-30B74DDD59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928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jpe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5.jpe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avi"/><Relationship Id="rId2" Type="http://schemas.microsoft.com/office/2007/relationships/media" Target="../media/media1.avi"/><Relationship Id="rId1" Type="http://schemas.openxmlformats.org/officeDocument/2006/relationships/tags" Target="../tags/tag5.xml"/><Relationship Id="rId6" Type="http://schemas.openxmlformats.org/officeDocument/2006/relationships/image" Target="../media/image23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video" Target="../media/media3.mp4"/><Relationship Id="rId2" Type="http://schemas.microsoft.com/office/2007/relationships/media" Target="../media/media3.mp4"/><Relationship Id="rId1" Type="http://schemas.openxmlformats.org/officeDocument/2006/relationships/tags" Target="../tags/tag6.xml"/><Relationship Id="rId6" Type="http://schemas.openxmlformats.org/officeDocument/2006/relationships/image" Target="../media/image25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video" Target="../media/media4.mp4"/><Relationship Id="rId7" Type="http://schemas.openxmlformats.org/officeDocument/2006/relationships/image" Target="../media/image31.emf"/><Relationship Id="rId2" Type="http://schemas.microsoft.com/office/2007/relationships/media" Target="../media/media4.mp4"/><Relationship Id="rId1" Type="http://schemas.openxmlformats.org/officeDocument/2006/relationships/tags" Target="../tags/tag8.xml"/><Relationship Id="rId6" Type="http://schemas.openxmlformats.org/officeDocument/2006/relationships/image" Target="../media/image30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media" Target="../media/media7.mp4"/><Relationship Id="rId13" Type="http://schemas.openxmlformats.org/officeDocument/2006/relationships/image" Target="../media/image33.png"/><Relationship Id="rId3" Type="http://schemas.openxmlformats.org/officeDocument/2006/relationships/video" Target="../media/media4.mp4"/><Relationship Id="rId7" Type="http://schemas.openxmlformats.org/officeDocument/2006/relationships/video" Target="../media/media6.mp4"/><Relationship Id="rId12" Type="http://schemas.openxmlformats.org/officeDocument/2006/relationships/image" Target="../media/image30.png"/><Relationship Id="rId2" Type="http://schemas.microsoft.com/office/2007/relationships/media" Target="../media/media4.mp4"/><Relationship Id="rId1" Type="http://schemas.openxmlformats.org/officeDocument/2006/relationships/tags" Target="../tags/tag9.xml"/><Relationship Id="rId6" Type="http://schemas.microsoft.com/office/2007/relationships/media" Target="../media/media6.mp4"/><Relationship Id="rId11" Type="http://schemas.openxmlformats.org/officeDocument/2006/relationships/notesSlide" Target="../notesSlides/notesSlide10.xml"/><Relationship Id="rId5" Type="http://schemas.openxmlformats.org/officeDocument/2006/relationships/video" Target="../media/media5.mp4"/><Relationship Id="rId15" Type="http://schemas.openxmlformats.org/officeDocument/2006/relationships/image" Target="../media/image35.png"/><Relationship Id="rId10" Type="http://schemas.openxmlformats.org/officeDocument/2006/relationships/slideLayout" Target="../slideLayouts/slideLayout2.xml"/><Relationship Id="rId4" Type="http://schemas.microsoft.com/office/2007/relationships/media" Target="../media/media5.mp4"/><Relationship Id="rId9" Type="http://schemas.openxmlformats.org/officeDocument/2006/relationships/video" Target="../media/media7.mp4"/><Relationship Id="rId1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image" Target="../media/image55.png"/><Relationship Id="rId5" Type="http://schemas.openxmlformats.org/officeDocument/2006/relationships/image" Target="../media/image56.pn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5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6" Type="http://schemas.openxmlformats.org/officeDocument/2006/relationships/image" Target="../media/image39.png"/><Relationship Id="rId11" Type="http://schemas.openxmlformats.org/officeDocument/2006/relationships/image" Target="../media/image62.png"/><Relationship Id="rId5" Type="http://schemas.openxmlformats.org/officeDocument/2006/relationships/image" Target="../media/image38.png"/><Relationship Id="rId10" Type="http://schemas.openxmlformats.org/officeDocument/2006/relationships/image" Target="../media/image61.png"/><Relationship Id="rId4" Type="http://schemas.openxmlformats.org/officeDocument/2006/relationships/image" Target="../media/image37.png"/><Relationship Id="rId9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image" Target="../media/image59.png"/><Relationship Id="rId5" Type="http://schemas.openxmlformats.org/officeDocument/2006/relationships/image" Target="../media/image580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6" Type="http://schemas.openxmlformats.org/officeDocument/2006/relationships/image" Target="../media/image59.png"/><Relationship Id="rId5" Type="http://schemas.openxmlformats.org/officeDocument/2006/relationships/image" Target="../media/image580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6" Type="http://schemas.openxmlformats.org/officeDocument/2006/relationships/image" Target="../media/image59.png"/><Relationship Id="rId5" Type="http://schemas.openxmlformats.org/officeDocument/2006/relationships/image" Target="../media/image580.pn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6" Type="http://schemas.openxmlformats.org/officeDocument/2006/relationships/image" Target="../media/image59.png"/><Relationship Id="rId5" Type="http://schemas.openxmlformats.org/officeDocument/2006/relationships/image" Target="../media/image580.pn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6" Type="http://schemas.openxmlformats.org/officeDocument/2006/relationships/image" Target="../media/image27.png"/><Relationship Id="rId5" Type="http://schemas.openxmlformats.org/officeDocument/2006/relationships/image" Target="../media/image59.png"/><Relationship Id="rId4" Type="http://schemas.openxmlformats.org/officeDocument/2006/relationships/image" Target="../media/image58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8.mp4"/><Relationship Id="rId1" Type="http://schemas.openxmlformats.org/officeDocument/2006/relationships/video" Target="NULL" TargetMode="External"/><Relationship Id="rId4" Type="http://schemas.openxmlformats.org/officeDocument/2006/relationships/image" Target="../media/image6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9.mp4"/><Relationship Id="rId1" Type="http://schemas.openxmlformats.org/officeDocument/2006/relationships/video" Target="NULL" TargetMode="External"/><Relationship Id="rId4" Type="http://schemas.openxmlformats.org/officeDocument/2006/relationships/image" Target="../media/image6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4" Type="http://schemas.openxmlformats.org/officeDocument/2006/relationships/image" Target="../media/image7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5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6" Type="http://schemas.openxmlformats.org/officeDocument/2006/relationships/image" Target="../media/image52.png"/><Relationship Id="rId5" Type="http://schemas.openxmlformats.org/officeDocument/2006/relationships/image" Target="../media/image50.png"/><Relationship Id="rId4" Type="http://schemas.openxmlformats.org/officeDocument/2006/relationships/image" Target="../media/image7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5.jpe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76.jpeg"/><Relationship Id="rId10" Type="http://schemas.openxmlformats.org/officeDocument/2006/relationships/image" Target="../media/image80.png"/><Relationship Id="rId4" Type="http://schemas.microsoft.com/office/2007/relationships/hdphoto" Target="../media/hdphoto1.wdp"/><Relationship Id="rId9" Type="http://schemas.openxmlformats.org/officeDocument/2006/relationships/image" Target="../media/image7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1.mp4"/><Relationship Id="rId1" Type="http://schemas.openxmlformats.org/officeDocument/2006/relationships/video" Target="NULL" TargetMode="External"/><Relationship Id="rId4" Type="http://schemas.openxmlformats.org/officeDocument/2006/relationships/image" Target="../media/image8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video" Target="../media/media12.avi"/><Relationship Id="rId7" Type="http://schemas.openxmlformats.org/officeDocument/2006/relationships/notesSlide" Target="../notesSlides/notesSlide23.xml"/><Relationship Id="rId2" Type="http://schemas.microsoft.com/office/2007/relationships/media" Target="../media/media12.avi"/><Relationship Id="rId1" Type="http://schemas.openxmlformats.org/officeDocument/2006/relationships/tags" Target="../tags/tag26.xml"/><Relationship Id="rId6" Type="http://schemas.openxmlformats.org/officeDocument/2006/relationships/slideLayout" Target="../slideLayouts/slideLayout2.xml"/><Relationship Id="rId5" Type="http://schemas.openxmlformats.org/officeDocument/2006/relationships/video" Target="../media/media1.avi"/><Relationship Id="rId4" Type="http://schemas.microsoft.com/office/2007/relationships/media" Target="../media/media1.avi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95.png"/><Relationship Id="rId12" Type="http://schemas.openxmlformats.org/officeDocument/2006/relationships/image" Target="../media/image10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6" Type="http://schemas.openxmlformats.org/officeDocument/2006/relationships/image" Target="../media/image94.png"/><Relationship Id="rId11" Type="http://schemas.openxmlformats.org/officeDocument/2006/relationships/image" Target="../media/image101.png"/><Relationship Id="rId5" Type="http://schemas.openxmlformats.org/officeDocument/2006/relationships/image" Target="../media/image93.png"/><Relationship Id="rId10" Type="http://schemas.openxmlformats.org/officeDocument/2006/relationships/image" Target="../media/image100.png"/><Relationship Id="rId4" Type="http://schemas.openxmlformats.org/officeDocument/2006/relationships/image" Target="../media/image92.png"/><Relationship Id="rId9" Type="http://schemas.openxmlformats.org/officeDocument/2006/relationships/image" Target="../media/image9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video" Target="../media/media6.mp4"/><Relationship Id="rId7" Type="http://schemas.openxmlformats.org/officeDocument/2006/relationships/image" Target="../media/image104.png"/><Relationship Id="rId2" Type="http://schemas.microsoft.com/office/2007/relationships/media" Target="../media/media6.mp4"/><Relationship Id="rId1" Type="http://schemas.openxmlformats.org/officeDocument/2006/relationships/tags" Target="../tags/tag29.xml"/><Relationship Id="rId6" Type="http://schemas.openxmlformats.org/officeDocument/2006/relationships/image" Target="../media/image103.png"/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1.e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video" Target="../media/media6.mp4"/><Relationship Id="rId7" Type="http://schemas.openxmlformats.org/officeDocument/2006/relationships/image" Target="../media/image104.png"/><Relationship Id="rId2" Type="http://schemas.microsoft.com/office/2007/relationships/media" Target="../media/media6.mp4"/><Relationship Id="rId1" Type="http://schemas.openxmlformats.org/officeDocument/2006/relationships/tags" Target="../tags/tag30.xml"/><Relationship Id="rId6" Type="http://schemas.openxmlformats.org/officeDocument/2006/relationships/image" Target="../media/image105.png"/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1.e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video" Target="../media/media6.mp4"/><Relationship Id="rId7" Type="http://schemas.openxmlformats.org/officeDocument/2006/relationships/image" Target="../media/image104.png"/><Relationship Id="rId2" Type="http://schemas.microsoft.com/office/2007/relationships/media" Target="../media/media6.mp4"/><Relationship Id="rId1" Type="http://schemas.openxmlformats.org/officeDocument/2006/relationships/tags" Target="../tags/tag31.xml"/><Relationship Id="rId6" Type="http://schemas.openxmlformats.org/officeDocument/2006/relationships/image" Target="../media/image106.png"/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1.e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video" Target="../media/media6.mp4"/><Relationship Id="rId7" Type="http://schemas.openxmlformats.org/officeDocument/2006/relationships/image" Target="../media/image104.png"/><Relationship Id="rId2" Type="http://schemas.microsoft.com/office/2007/relationships/media" Target="../media/media6.mp4"/><Relationship Id="rId1" Type="http://schemas.openxmlformats.org/officeDocument/2006/relationships/tags" Target="../tags/tag32.xml"/><Relationship Id="rId6" Type="http://schemas.openxmlformats.org/officeDocument/2006/relationships/image" Target="../media/image107.png"/><Relationship Id="rId5" Type="http://schemas.openxmlformats.org/officeDocument/2006/relationships/notesSlide" Target="../notesSlides/notesSlide29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1.e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13" Type="http://schemas.openxmlformats.org/officeDocument/2006/relationships/image" Target="../media/image115.png"/><Relationship Id="rId18" Type="http://schemas.openxmlformats.org/officeDocument/2006/relationships/image" Target="../media/image120.png"/><Relationship Id="rId3" Type="http://schemas.openxmlformats.org/officeDocument/2006/relationships/image" Target="../media/image96.png"/><Relationship Id="rId7" Type="http://schemas.openxmlformats.org/officeDocument/2006/relationships/image" Target="../media/image109.png"/><Relationship Id="rId12" Type="http://schemas.openxmlformats.org/officeDocument/2006/relationships/image" Target="../media/image114.png"/><Relationship Id="rId17" Type="http://schemas.openxmlformats.org/officeDocument/2006/relationships/image" Target="../media/image119.png"/><Relationship Id="rId2" Type="http://schemas.openxmlformats.org/officeDocument/2006/relationships/notesSlide" Target="../notesSlides/notesSlide30.xml"/><Relationship Id="rId16" Type="http://schemas.openxmlformats.org/officeDocument/2006/relationships/image" Target="../media/image118.png"/><Relationship Id="rId20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11" Type="http://schemas.openxmlformats.org/officeDocument/2006/relationships/image" Target="../media/image113.png"/><Relationship Id="rId5" Type="http://schemas.openxmlformats.org/officeDocument/2006/relationships/image" Target="../media/image94.png"/><Relationship Id="rId15" Type="http://schemas.openxmlformats.org/officeDocument/2006/relationships/image" Target="../media/image117.png"/><Relationship Id="rId10" Type="http://schemas.openxmlformats.org/officeDocument/2006/relationships/image" Target="../media/image112.png"/><Relationship Id="rId19" Type="http://schemas.openxmlformats.org/officeDocument/2006/relationships/image" Target="../media/image121.png"/><Relationship Id="rId4" Type="http://schemas.openxmlformats.org/officeDocument/2006/relationships/image" Target="../media/image93.png"/><Relationship Id="rId9" Type="http://schemas.openxmlformats.org/officeDocument/2006/relationships/image" Target="../media/image111.png"/><Relationship Id="rId14" Type="http://schemas.openxmlformats.org/officeDocument/2006/relationships/image" Target="../media/image116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4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104.png"/><Relationship Id="rId5" Type="http://schemas.openxmlformats.org/officeDocument/2006/relationships/image" Target="../media/image123.png"/><Relationship Id="rId4" Type="http://schemas.openxmlformats.org/officeDocument/2006/relationships/notesSlide" Target="../notesSlides/notesSlide3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6.png"/><Relationship Id="rId7" Type="http://schemas.openxmlformats.org/officeDocument/2006/relationships/image" Target="../media/image9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126.png"/><Relationship Id="rId4" Type="http://schemas.openxmlformats.org/officeDocument/2006/relationships/image" Target="../media/image37.png"/><Relationship Id="rId9" Type="http://schemas.openxmlformats.org/officeDocument/2006/relationships/image" Target="../media/image4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3.mp4"/><Relationship Id="rId1" Type="http://schemas.openxmlformats.org/officeDocument/2006/relationships/video" Target="NULL" TargetMode="External"/><Relationship Id="rId4" Type="http://schemas.openxmlformats.org/officeDocument/2006/relationships/image" Target="../media/image10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12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3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35.xml"/></Relationships>
</file>

<file path=ppt/slides/_rels/slide51.xml.rels><?xml version="1.0" encoding="UTF-8" standalone="yes"?>
<Relationships xmlns="http://schemas.openxmlformats.org/package/2006/relationships"><Relationship Id="rId8" Type="http://schemas.microsoft.com/office/2007/relationships/media" Target="../media/media14.mp4"/><Relationship Id="rId13" Type="http://schemas.openxmlformats.org/officeDocument/2006/relationships/image" Target="../media/image34.png"/><Relationship Id="rId3" Type="http://schemas.openxmlformats.org/officeDocument/2006/relationships/video" Target="../media/media5.mp4"/><Relationship Id="rId7" Type="http://schemas.openxmlformats.org/officeDocument/2006/relationships/video" Target="../media/media7.mp4"/><Relationship Id="rId12" Type="http://schemas.openxmlformats.org/officeDocument/2006/relationships/image" Target="../media/image33.png"/><Relationship Id="rId2" Type="http://schemas.microsoft.com/office/2007/relationships/media" Target="../media/media5.mp4"/><Relationship Id="rId1" Type="http://schemas.openxmlformats.org/officeDocument/2006/relationships/tags" Target="../tags/tag34.xml"/><Relationship Id="rId6" Type="http://schemas.microsoft.com/office/2007/relationships/media" Target="../media/media7.mp4"/><Relationship Id="rId11" Type="http://schemas.openxmlformats.org/officeDocument/2006/relationships/notesSlide" Target="../notesSlides/notesSlide36.xml"/><Relationship Id="rId5" Type="http://schemas.openxmlformats.org/officeDocument/2006/relationships/video" Target="../media/media6.mp4"/><Relationship Id="rId15" Type="http://schemas.openxmlformats.org/officeDocument/2006/relationships/image" Target="../media/image130.png"/><Relationship Id="rId10" Type="http://schemas.openxmlformats.org/officeDocument/2006/relationships/slideLayout" Target="../slideLayouts/slideLayout2.xml"/><Relationship Id="rId4" Type="http://schemas.microsoft.com/office/2007/relationships/media" Target="../media/media6.mp4"/><Relationship Id="rId9" Type="http://schemas.openxmlformats.org/officeDocument/2006/relationships/video" Target="../media/media14.mp4"/><Relationship Id="rId14" Type="http://schemas.openxmlformats.org/officeDocument/2006/relationships/image" Target="../media/image3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7" Type="http://schemas.openxmlformats.org/officeDocument/2006/relationships/image" Target="../media/image13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6" Type="http://schemas.openxmlformats.org/officeDocument/2006/relationships/image" Target="../media/image640.png"/><Relationship Id="rId5" Type="http://schemas.openxmlformats.org/officeDocument/2006/relationships/image" Target="../media/image630.png"/><Relationship Id="rId4" Type="http://schemas.openxmlformats.org/officeDocument/2006/relationships/image" Target="../media/image2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5" Type="http://schemas.openxmlformats.org/officeDocument/2006/relationships/image" Target="../media/image27.png"/><Relationship Id="rId4" Type="http://schemas.openxmlformats.org/officeDocument/2006/relationships/image" Target="../media/image56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0.png"/><Relationship Id="rId3" Type="http://schemas.openxmlformats.org/officeDocument/2006/relationships/image" Target="../media/image135.png"/><Relationship Id="rId7" Type="http://schemas.openxmlformats.org/officeDocument/2006/relationships/image" Target="../media/image13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6" Type="http://schemas.openxmlformats.org/officeDocument/2006/relationships/image" Target="../media/image137.png"/><Relationship Id="rId5" Type="http://schemas.openxmlformats.org/officeDocument/2006/relationships/image" Target="../media/image136.png"/><Relationship Id="rId4" Type="http://schemas.openxmlformats.org/officeDocument/2006/relationships/image" Target="../media/image890.png"/><Relationship Id="rId9" Type="http://schemas.openxmlformats.org/officeDocument/2006/relationships/image" Target="../media/image13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0.png"/><Relationship Id="rId4" Type="http://schemas.openxmlformats.org/officeDocument/2006/relationships/image" Target="../media/image135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0.png"/><Relationship Id="rId3" Type="http://schemas.openxmlformats.org/officeDocument/2006/relationships/notesSlide" Target="../notesSlides/notesSlide39.xml"/><Relationship Id="rId7" Type="http://schemas.openxmlformats.org/officeDocument/2006/relationships/image" Target="../media/image13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6" Type="http://schemas.openxmlformats.org/officeDocument/2006/relationships/image" Target="../media/image53.png"/><Relationship Id="rId5" Type="http://schemas.openxmlformats.org/officeDocument/2006/relationships/image" Target="../media/image132.png"/><Relationship Id="rId4" Type="http://schemas.openxmlformats.org/officeDocument/2006/relationships/image" Target="../media/image136.png"/><Relationship Id="rId9" Type="http://schemas.openxmlformats.org/officeDocument/2006/relationships/image" Target="../media/image141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0.png"/><Relationship Id="rId13" Type="http://schemas.openxmlformats.org/officeDocument/2006/relationships/image" Target="../media/image39.png"/><Relationship Id="rId18" Type="http://schemas.openxmlformats.org/officeDocument/2006/relationships/image" Target="../media/image144.png"/><Relationship Id="rId3" Type="http://schemas.openxmlformats.org/officeDocument/2006/relationships/notesSlide" Target="../notesSlides/notesSlide40.xml"/><Relationship Id="rId7" Type="http://schemas.openxmlformats.org/officeDocument/2006/relationships/image" Target="../media/image135.png"/><Relationship Id="rId12" Type="http://schemas.openxmlformats.org/officeDocument/2006/relationships/image" Target="../media/image38.png"/><Relationship Id="rId17" Type="http://schemas.openxmlformats.org/officeDocument/2006/relationships/image" Target="../media/image14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42.png"/><Relationship Id="rId1" Type="http://schemas.openxmlformats.org/officeDocument/2006/relationships/tags" Target="../tags/tag39.xml"/><Relationship Id="rId6" Type="http://schemas.openxmlformats.org/officeDocument/2006/relationships/image" Target="../media/image53.png"/><Relationship Id="rId11" Type="http://schemas.openxmlformats.org/officeDocument/2006/relationships/image" Target="../media/image37.png"/><Relationship Id="rId5" Type="http://schemas.openxmlformats.org/officeDocument/2006/relationships/image" Target="../media/image132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image" Target="../media/image136.png"/><Relationship Id="rId9" Type="http://schemas.openxmlformats.org/officeDocument/2006/relationships/image" Target="../media/image141.png"/><Relationship Id="rId14" Type="http://schemas.openxmlformats.org/officeDocument/2006/relationships/image" Target="../media/image4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0.png"/><Relationship Id="rId3" Type="http://schemas.openxmlformats.org/officeDocument/2006/relationships/image" Target="../media/image136.png"/><Relationship Id="rId7" Type="http://schemas.openxmlformats.org/officeDocument/2006/relationships/image" Target="../media/image13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6" Type="http://schemas.openxmlformats.org/officeDocument/2006/relationships/image" Target="../media/image147.png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0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Relationship Id="rId6" Type="http://schemas.openxmlformats.org/officeDocument/2006/relationships/image" Target="../media/image149.png"/><Relationship Id="rId5" Type="http://schemas.openxmlformats.org/officeDocument/2006/relationships/image" Target="../media/image138.png"/><Relationship Id="rId4" Type="http://schemas.openxmlformats.org/officeDocument/2006/relationships/image" Target="../media/image10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496288"/>
            <a:ext cx="9144000" cy="1752725"/>
          </a:xfrm>
        </p:spPr>
        <p:txBody>
          <a:bodyPr>
            <a:normAutofit/>
          </a:bodyPr>
          <a:lstStyle/>
          <a:p>
            <a:r>
              <a:rPr lang="en-US" sz="4800" dirty="0"/>
              <a:t>Motion Parallax in Stereo 3D: </a:t>
            </a:r>
            <a:r>
              <a:rPr lang="en-US" sz="800" dirty="0"/>
              <a:t/>
            </a:r>
            <a:br>
              <a:rPr lang="en-US" sz="800" dirty="0"/>
            </a:br>
            <a:r>
              <a:rPr lang="en-US" sz="1400" dirty="0"/>
              <a:t/>
            </a:r>
            <a:br>
              <a:rPr lang="en-US" sz="1400" dirty="0"/>
            </a:br>
            <a:r>
              <a:rPr lang="en-US" sz="4400" dirty="0"/>
              <a:t>Model and Applications</a:t>
            </a:r>
            <a:endParaRPr lang="en-US" sz="4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6299650"/>
              </p:ext>
            </p:extLst>
          </p:nvPr>
        </p:nvGraphicFramePr>
        <p:xfrm>
          <a:off x="290460" y="3855815"/>
          <a:ext cx="8563080" cy="12045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543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543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85436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1275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Helvetica" pitchFamily="2" charset="0"/>
                        </a:rPr>
                        <a:t>Petr Kellnhofer</a:t>
                      </a:r>
                      <a:r>
                        <a:rPr lang="en-US" sz="2000" baseline="300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Helvetica" pitchFamily="2" charset="0"/>
                        </a:rPr>
                        <a:t>1,2</a:t>
                      </a:r>
                      <a:endParaRPr lang="en-US" sz="2000" dirty="0">
                        <a:solidFill>
                          <a:schemeClr val="bg2">
                            <a:lumMod val="50000"/>
                          </a:schemeClr>
                        </a:solidFill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Helvetica" pitchFamily="2" charset="0"/>
                        </a:rPr>
                        <a:t>Piotr </a:t>
                      </a:r>
                      <a:r>
                        <a:rPr lang="en-US" sz="20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Helvetica" pitchFamily="2" charset="0"/>
                        </a:rPr>
                        <a:t>Didyk</a:t>
                      </a:r>
                      <a:r>
                        <a:rPr lang="en-US" sz="2000" baseline="300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Helvetica" pitchFamily="2" charset="0"/>
                        </a:rPr>
                        <a:t>1,2</a:t>
                      </a:r>
                      <a:endParaRPr lang="en-US" sz="2000" dirty="0">
                        <a:solidFill>
                          <a:schemeClr val="bg2">
                            <a:lumMod val="50000"/>
                          </a:schemeClr>
                        </a:solidFill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Helvetica" pitchFamily="2" charset="0"/>
                        </a:rPr>
                        <a:t>Tobias Ritschel</a:t>
                      </a:r>
                      <a:r>
                        <a:rPr lang="en-US" sz="2000" baseline="300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Helvetica" pitchFamily="2" charset="0"/>
                        </a:rPr>
                        <a:t>1,2,3</a:t>
                      </a:r>
                      <a:endParaRPr lang="en-US" sz="2000" dirty="0">
                        <a:solidFill>
                          <a:schemeClr val="bg2">
                            <a:lumMod val="50000"/>
                          </a:schemeClr>
                        </a:solidFill>
                        <a:latin typeface="Helvetic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9179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Helvetica" pitchFamily="2" charset="0"/>
                        </a:rPr>
                        <a:t>Belen Masia</a:t>
                      </a:r>
                      <a:r>
                        <a:rPr lang="en-US" sz="2000" baseline="300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Helvetica" pitchFamily="2" charset="0"/>
                        </a:rPr>
                        <a:t>1,4</a:t>
                      </a:r>
                      <a:endParaRPr lang="en-US" sz="2000" dirty="0">
                        <a:solidFill>
                          <a:schemeClr val="bg2">
                            <a:lumMod val="50000"/>
                          </a:schemeClr>
                        </a:solidFill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Helvetica" pitchFamily="2" charset="0"/>
                        </a:rPr>
                        <a:t>Karol Myszkowski</a:t>
                      </a:r>
                      <a:r>
                        <a:rPr lang="en-US" sz="2000" baseline="300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Helvetica" pitchFamily="2" charset="0"/>
                        </a:rPr>
                        <a:t>1</a:t>
                      </a:r>
                      <a:endParaRPr lang="en-US" sz="2000" dirty="0">
                        <a:solidFill>
                          <a:schemeClr val="bg2">
                            <a:lumMod val="50000"/>
                          </a:schemeClr>
                        </a:solidFill>
                        <a:latin typeface="Helvetica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Helvetica" pitchFamily="2" charset="0"/>
                        </a:rPr>
                        <a:t>Hans-Peter Seidel</a:t>
                      </a:r>
                      <a:r>
                        <a:rPr lang="en-US" sz="2000" baseline="300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Helvetica" pitchFamily="2" charset="0"/>
                        </a:rPr>
                        <a:t>1</a:t>
                      </a:r>
                      <a:endParaRPr lang="en-US" sz="2000" dirty="0">
                        <a:solidFill>
                          <a:schemeClr val="bg2">
                            <a:lumMod val="50000"/>
                          </a:schemeClr>
                        </a:solidFill>
                        <a:latin typeface="Helvetica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334342" y="5262154"/>
            <a:ext cx="1552641" cy="729806"/>
            <a:chOff x="-487623" y="5262153"/>
            <a:chExt cx="1848336" cy="868795"/>
          </a:xfrm>
        </p:grpSpPr>
        <p:pic>
          <p:nvPicPr>
            <p:cNvPr id="7" name="Picture 8" descr="http://cebit.cs.uni-saarland.de/logos/mpilogo_inf_compact.jpe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17372" y="5429577"/>
              <a:ext cx="1578085" cy="701371"/>
            </a:xfrm>
            <a:prstGeom prst="rect">
              <a:avLst/>
            </a:prstGeom>
            <a:noFill/>
            <a:effectLst/>
            <a:extLst/>
          </p:spPr>
        </p:pic>
        <p:sp>
          <p:nvSpPr>
            <p:cNvPr id="9" name="TextBox 8"/>
            <p:cNvSpPr txBox="1"/>
            <p:nvPr/>
          </p:nvSpPr>
          <p:spPr>
            <a:xfrm>
              <a:off x="-487623" y="5262153"/>
              <a:ext cx="2702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2">
                      <a:lumMod val="50000"/>
                    </a:schemeClr>
                  </a:solidFill>
                  <a:latin typeface="Helvetica" panose="020B0604020202030204" pitchFamily="34" charset="0"/>
                </a:rPr>
                <a:t>1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289417" y="5130685"/>
            <a:ext cx="1563828" cy="1012761"/>
            <a:chOff x="1897785" y="5130685"/>
            <a:chExt cx="1861652" cy="1205637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3457" y="5130685"/>
              <a:ext cx="1705980" cy="1205637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1897785" y="5262153"/>
              <a:ext cx="2702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2">
                      <a:lumMod val="50000"/>
                    </a:schemeClr>
                  </a:solidFill>
                  <a:latin typeface="Helvetica" panose="020B0604020202030204" pitchFamily="34" charset="0"/>
                </a:rPr>
                <a:t>2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731393" y="5205488"/>
            <a:ext cx="2412607" cy="887087"/>
            <a:chOff x="6945937" y="5205488"/>
            <a:chExt cx="2872078" cy="1056029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5937" y="5205488"/>
              <a:ext cx="2872078" cy="1056029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6997308" y="5262153"/>
              <a:ext cx="2702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2">
                      <a:lumMod val="50000"/>
                    </a:schemeClr>
                  </a:solidFill>
                  <a:latin typeface="Helvetica" panose="020B0604020202030204" pitchFamily="34" charset="0"/>
                </a:rPr>
                <a:t>4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180127" y="5262153"/>
            <a:ext cx="2090577" cy="671685"/>
            <a:chOff x="4065997" y="5262153"/>
            <a:chExt cx="2488720" cy="799605"/>
          </a:xfrm>
        </p:grpSpPr>
        <p:sp>
          <p:nvSpPr>
            <p:cNvPr id="15" name="TextBox 14"/>
            <p:cNvSpPr txBox="1"/>
            <p:nvPr/>
          </p:nvSpPr>
          <p:spPr>
            <a:xfrm>
              <a:off x="4065997" y="5262153"/>
              <a:ext cx="2702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2">
                      <a:lumMod val="50000"/>
                    </a:schemeClr>
                  </a:solidFill>
                  <a:latin typeface="Helvetica" panose="020B0604020202030204" pitchFamily="34" charset="0"/>
                </a:rPr>
                <a:t>3</a:t>
              </a: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6606" y="5405246"/>
              <a:ext cx="2238111" cy="6565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8576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048"/>
    </mc:Choice>
    <mc:Fallback>
      <p:transition spd="slow" advTm="13048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23AE8-1A87-4F41-AA11-0B7F39FB8A96}" type="slidenum">
              <a:rPr lang="en-US" altLang="en-US" smtClean="0"/>
              <a:pPr/>
              <a:t>2</a:t>
            </a:fld>
            <a:endParaRPr lang="en-US" altLang="en-US"/>
          </a:p>
        </p:txBody>
      </p:sp>
      <p:grpSp>
        <p:nvGrpSpPr>
          <p:cNvPr id="6" name="Group 5"/>
          <p:cNvGrpSpPr/>
          <p:nvPr/>
        </p:nvGrpSpPr>
        <p:grpSpPr>
          <a:xfrm>
            <a:off x="147091" y="1468367"/>
            <a:ext cx="2906294" cy="1952719"/>
            <a:chOff x="625009" y="1105449"/>
            <a:chExt cx="5939194" cy="396837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4"/>
            <a:srcRect l="7505" r="8416"/>
            <a:stretch/>
          </p:blipFill>
          <p:spPr>
            <a:xfrm>
              <a:off x="634498" y="1105449"/>
              <a:ext cx="5929705" cy="3968372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625009" y="4516665"/>
              <a:ext cx="518143" cy="400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Helvetica" pitchFamily="2" charset="0"/>
                </a:rPr>
                <a:t>[1]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240703" y="1468367"/>
            <a:ext cx="2897946" cy="1952719"/>
            <a:chOff x="6372191" y="1030334"/>
            <a:chExt cx="5301329" cy="357218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50" b="6263"/>
            <a:stretch/>
          </p:blipFill>
          <p:spPr>
            <a:xfrm>
              <a:off x="6380685" y="1030334"/>
              <a:ext cx="5292835" cy="3572187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6372191" y="4100989"/>
              <a:ext cx="463827" cy="3607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Helvetica" pitchFamily="2" charset="0"/>
                </a:rPr>
                <a:t>[4]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125" y="6457890"/>
            <a:ext cx="53832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Helvetica (Body)"/>
              </a:rPr>
              <a:t>[1] http://bbb3d.renderfarming.net    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[2] https://flic.kr/p/6Xe5H9     [3] https://flic.kr/p/9Ccydj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Helvetica (Body)"/>
              </a:rPr>
              <a:t>    </a:t>
            </a:r>
            <a:endParaRPr lang="en-US" sz="1000" dirty="0" smtClean="0">
              <a:solidFill>
                <a:schemeClr val="bg2">
                  <a:lumMod val="50000"/>
                </a:schemeClr>
              </a:solidFill>
              <a:latin typeface="Helvetica (Body)"/>
            </a:endParaRPr>
          </a:p>
          <a:p>
            <a:r>
              <a:rPr lang="en-US" sz="1000" dirty="0" smtClean="0">
                <a:solidFill>
                  <a:schemeClr val="bg2">
                    <a:lumMod val="50000"/>
                  </a:schemeClr>
                </a:solidFill>
                <a:latin typeface="Helvetica (Body)"/>
              </a:rPr>
              <a:t>[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Helvetica (Body)"/>
              </a:rPr>
              <a:t>4] https://flic.kr/p/7YYkcH     </a:t>
            </a: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 [5] https://flic.kr/p/9uqpni      [6] https://flic.kr/p/oWS4dH </a:t>
            </a:r>
            <a:endParaRPr lang="en-US" sz="1000" dirty="0">
              <a:solidFill>
                <a:schemeClr val="bg2">
                  <a:lumMod val="50000"/>
                </a:schemeClr>
              </a:solidFill>
              <a:latin typeface="Helvetica (Body)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283036" y="1476808"/>
            <a:ext cx="2673394" cy="1957541"/>
            <a:chOff x="1186697" y="360376"/>
            <a:chExt cx="4103096" cy="2973771"/>
          </a:xfrm>
        </p:grpSpPr>
        <p:pic>
          <p:nvPicPr>
            <p:cNvPr id="11" name="Picture 2" descr="File:Viewing 3D IMAX clips.jpg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91"/>
            <a:stretch/>
          </p:blipFill>
          <p:spPr bwMode="auto">
            <a:xfrm>
              <a:off x="1209754" y="360376"/>
              <a:ext cx="4080039" cy="29737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1186697" y="2903274"/>
              <a:ext cx="390105" cy="3002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Helvetica" pitchFamily="2" charset="0"/>
                </a:rPr>
                <a:t>[2]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46777" y="3611448"/>
            <a:ext cx="2993519" cy="1957541"/>
            <a:chOff x="6105935" y="224203"/>
            <a:chExt cx="5148812" cy="3340499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08" t="7627" r="11041" b="5273"/>
            <a:stretch/>
          </p:blipFill>
          <p:spPr>
            <a:xfrm>
              <a:off x="6776112" y="224203"/>
              <a:ext cx="4478635" cy="3340499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6105935" y="3090740"/>
              <a:ext cx="437178" cy="337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 pitchFamily="2" charset="0"/>
                </a:rPr>
                <a:t>[3]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240703" y="3538148"/>
            <a:ext cx="2900230" cy="1957541"/>
            <a:chOff x="823916" y="3462199"/>
            <a:chExt cx="4988354" cy="3361214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92" t="2802" r="247" b="4462"/>
            <a:stretch/>
          </p:blipFill>
          <p:spPr>
            <a:xfrm>
              <a:off x="826349" y="3462199"/>
              <a:ext cx="4985921" cy="3361214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823916" y="6360992"/>
              <a:ext cx="437177" cy="339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Helvetica" pitchFamily="2" charset="0"/>
                </a:rPr>
                <a:t>[5]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283037" y="3531371"/>
            <a:ext cx="2673393" cy="1957541"/>
            <a:chOff x="6793742" y="3462199"/>
            <a:chExt cx="4576406" cy="3361214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231"/>
            <a:stretch/>
          </p:blipFill>
          <p:spPr>
            <a:xfrm>
              <a:off x="6793742" y="3462199"/>
              <a:ext cx="4576406" cy="3361214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6793742" y="6340885"/>
              <a:ext cx="435106" cy="339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Helvetica" pitchFamily="2" charset="0"/>
                </a:rPr>
                <a:t>[6]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91791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528"/>
    </mc:Choice>
    <mc:Fallback>
      <p:transition spd="slow" advTm="225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/>
        </p:nvGrpSpPr>
        <p:grpSpPr>
          <a:xfrm>
            <a:off x="4841182" y="1"/>
            <a:ext cx="4302819" cy="6857999"/>
            <a:chOff x="5844795" y="0"/>
            <a:chExt cx="6334799" cy="6857999"/>
          </a:xfrm>
        </p:grpSpPr>
        <p:sp>
          <p:nvSpPr>
            <p:cNvPr id="3" name="Rectangle 2"/>
            <p:cNvSpPr/>
            <p:nvPr/>
          </p:nvSpPr>
          <p:spPr>
            <a:xfrm>
              <a:off x="5844795" y="0"/>
              <a:ext cx="6334799" cy="6857999"/>
            </a:xfrm>
            <a:prstGeom prst="rect">
              <a:avLst/>
            </a:prstGeom>
            <a:gradFill flip="none" rotWithShape="1">
              <a:gsLst>
                <a:gs pos="87000">
                  <a:srgbClr val="E8F1F9"/>
                </a:gs>
                <a:gs pos="22000">
                  <a:srgbClr val="D0E2F3"/>
                </a:gs>
                <a:gs pos="0">
                  <a:schemeClr val="bg1"/>
                </a:gs>
                <a:gs pos="45000">
                  <a:schemeClr val="accent1">
                    <a:lumMod val="40000"/>
                    <a:lumOff val="60000"/>
                  </a:schemeClr>
                </a:gs>
                <a:gs pos="100000">
                  <a:schemeClr val="bg1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9596932" y="5115839"/>
              <a:ext cx="2292042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2800" dirty="0">
                  <a:solidFill>
                    <a:schemeClr val="accent1">
                      <a:lumMod val="50000"/>
                    </a:schemeClr>
                  </a:solidFill>
                  <a:latin typeface="Helvetica" pitchFamily="2" charset="0"/>
                </a:rPr>
                <a:t>Comfort </a:t>
              </a:r>
              <a:endParaRPr lang="en-US" sz="2800" dirty="0" smtClean="0">
                <a:solidFill>
                  <a:schemeClr val="accent1">
                    <a:lumMod val="50000"/>
                  </a:schemeClr>
                </a:solidFill>
                <a:latin typeface="Helvetica" pitchFamily="2" charset="0"/>
              </a:endParaRPr>
            </a:p>
            <a:p>
              <a:r>
                <a:rPr lang="cs-CZ" sz="2800" dirty="0" smtClean="0">
                  <a:solidFill>
                    <a:schemeClr val="accent1">
                      <a:lumMod val="50000"/>
                    </a:schemeClr>
                  </a:solidFill>
                  <a:latin typeface="Helvetica" pitchFamily="2" charset="0"/>
                </a:rPr>
                <a:t>zone</a:t>
              </a:r>
              <a:endParaRPr lang="en-US" sz="2800" dirty="0">
                <a:solidFill>
                  <a:schemeClr val="accent1">
                    <a:lumMod val="50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6413597" y="660964"/>
            <a:ext cx="1156759" cy="5500574"/>
            <a:chOff x="8081432" y="660964"/>
            <a:chExt cx="1156759" cy="5500574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8649277" y="1207891"/>
              <a:ext cx="10534" cy="4953647"/>
            </a:xfrm>
            <a:prstGeom prst="line">
              <a:avLst/>
            </a:prstGeom>
            <a:ln w="22225">
              <a:solidFill>
                <a:schemeClr val="accent3">
                  <a:lumMod val="75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8081432" y="660964"/>
              <a:ext cx="1156759" cy="521154"/>
            </a:xfrm>
            <a:prstGeom prst="rect">
              <a:avLst/>
            </a:prstGeom>
            <a:noFill/>
          </p:spPr>
          <p:txBody>
            <a:bodyPr wrap="none" lIns="89392" tIns="44697" rIns="89392" bIns="44697" rtlCol="0">
              <a:spAutoFit/>
            </a:bodyPr>
            <a:lstStyle/>
            <a:p>
              <a:pPr algn="r"/>
              <a:r>
                <a:rPr lang="en-US" sz="2800" dirty="0">
                  <a:latin typeface="Helvetica" pitchFamily="2" charset="0"/>
                </a:rPr>
                <a:t>Focus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6641750" y="1798532"/>
            <a:ext cx="676362" cy="3995984"/>
            <a:chOff x="8309586" y="1798532"/>
            <a:chExt cx="676362" cy="3995984"/>
          </a:xfrm>
        </p:grpSpPr>
        <p:sp>
          <p:nvSpPr>
            <p:cNvPr id="18" name="Rectangle 17"/>
            <p:cNvSpPr/>
            <p:nvPr/>
          </p:nvSpPr>
          <p:spPr>
            <a:xfrm>
              <a:off x="8309586" y="1798532"/>
              <a:ext cx="676362" cy="399598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89392" tIns="44697" rIns="89392" bIns="44697"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 rot="16200000">
              <a:off x="7985693" y="4877814"/>
              <a:ext cx="1312250" cy="521154"/>
            </a:xfrm>
            <a:prstGeom prst="rect">
              <a:avLst/>
            </a:prstGeom>
            <a:noFill/>
          </p:spPr>
          <p:txBody>
            <a:bodyPr wrap="none" lIns="89392" tIns="44697" rIns="89392" bIns="44697" rtlCol="0">
              <a:spAutoFit/>
            </a:bodyPr>
            <a:lstStyle/>
            <a:p>
              <a:r>
                <a:rPr lang="en-US" sz="2800" dirty="0">
                  <a:latin typeface="Helvetica" pitchFamily="2" charset="0"/>
                </a:rPr>
                <a:t>Screen</a:t>
              </a:r>
              <a:endParaRPr lang="cs-CZ" sz="2800" dirty="0">
                <a:latin typeface="Helvetica" pitchFamily="2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 rot="20472302">
            <a:off x="175717" y="4199356"/>
            <a:ext cx="1357277" cy="1315412"/>
            <a:chOff x="307430" y="1871058"/>
            <a:chExt cx="1006421" cy="975551"/>
          </a:xfrm>
        </p:grpSpPr>
        <p:grpSp>
          <p:nvGrpSpPr>
            <p:cNvPr id="6" name="Group 5"/>
            <p:cNvGrpSpPr/>
            <p:nvPr/>
          </p:nvGrpSpPr>
          <p:grpSpPr>
            <a:xfrm>
              <a:off x="307430" y="1871058"/>
              <a:ext cx="1006421" cy="975551"/>
              <a:chOff x="307430" y="1871058"/>
              <a:chExt cx="1006421" cy="975551"/>
            </a:xfrm>
          </p:grpSpPr>
          <p:sp>
            <p:nvSpPr>
              <p:cNvPr id="9" name="Oval 8"/>
              <p:cNvSpPr/>
              <p:nvPr/>
            </p:nvSpPr>
            <p:spPr>
              <a:xfrm rot="1078097">
                <a:off x="307430" y="1871058"/>
                <a:ext cx="911551" cy="975551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58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Helvetica" pitchFamily="2" charset="0"/>
                </a:endParaRPr>
              </a:p>
            </p:txBody>
          </p:sp>
          <p:sp>
            <p:nvSpPr>
              <p:cNvPr id="10" name="Oval 9"/>
              <p:cNvSpPr/>
              <p:nvPr/>
            </p:nvSpPr>
            <p:spPr>
              <a:xfrm rot="1078097">
                <a:off x="718584" y="2118234"/>
                <a:ext cx="595267" cy="645304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Helvetica" pitchFamily="2" charset="0"/>
                </a:endParaRPr>
              </a:p>
            </p:txBody>
          </p:sp>
        </p:grpSp>
        <p:sp>
          <p:nvSpPr>
            <p:cNvPr id="7" name="Oval 6"/>
            <p:cNvSpPr/>
            <p:nvPr/>
          </p:nvSpPr>
          <p:spPr>
            <a:xfrm rot="1078097">
              <a:off x="317239" y="1902339"/>
              <a:ext cx="896112" cy="914400"/>
            </a:xfrm>
            <a:prstGeom prst="ellipse">
              <a:avLst/>
            </a:prstGeom>
            <a:solidFill>
              <a:schemeClr val="bg1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 rot="1078097">
              <a:off x="1073110" y="2171366"/>
              <a:ext cx="45720" cy="57368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rot="20638448">
            <a:off x="184463" y="1693267"/>
            <a:ext cx="1357277" cy="1315412"/>
            <a:chOff x="307430" y="1871058"/>
            <a:chExt cx="1006421" cy="975551"/>
          </a:xfrm>
        </p:grpSpPr>
        <p:grpSp>
          <p:nvGrpSpPr>
            <p:cNvPr id="12" name="Group 11"/>
            <p:cNvGrpSpPr/>
            <p:nvPr/>
          </p:nvGrpSpPr>
          <p:grpSpPr>
            <a:xfrm>
              <a:off x="307430" y="1871058"/>
              <a:ext cx="1006421" cy="975551"/>
              <a:chOff x="307430" y="1871058"/>
              <a:chExt cx="1006421" cy="975551"/>
            </a:xfrm>
          </p:grpSpPr>
          <p:sp>
            <p:nvSpPr>
              <p:cNvPr id="15" name="Oval 14"/>
              <p:cNvSpPr/>
              <p:nvPr/>
            </p:nvSpPr>
            <p:spPr>
              <a:xfrm rot="1078097">
                <a:off x="307430" y="1871058"/>
                <a:ext cx="911551" cy="975551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58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Helvetica" pitchFamily="2" charset="0"/>
                </a:endParaRPr>
              </a:p>
            </p:txBody>
          </p:sp>
          <p:sp>
            <p:nvSpPr>
              <p:cNvPr id="16" name="Oval 15"/>
              <p:cNvSpPr/>
              <p:nvPr/>
            </p:nvSpPr>
            <p:spPr>
              <a:xfrm rot="1078097">
                <a:off x="718584" y="2118234"/>
                <a:ext cx="595267" cy="645304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Helvetica" pitchFamily="2" charset="0"/>
                </a:endParaRPr>
              </a:p>
            </p:txBody>
          </p:sp>
        </p:grpSp>
        <p:sp>
          <p:nvSpPr>
            <p:cNvPr id="13" name="Oval 12"/>
            <p:cNvSpPr/>
            <p:nvPr/>
          </p:nvSpPr>
          <p:spPr>
            <a:xfrm rot="1078097">
              <a:off x="317239" y="1902339"/>
              <a:ext cx="896112" cy="914400"/>
            </a:xfrm>
            <a:prstGeom prst="ellipse">
              <a:avLst/>
            </a:prstGeom>
            <a:solidFill>
              <a:schemeClr val="bg1"/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 rot="1078097">
              <a:off x="1073110" y="2171366"/>
              <a:ext cx="45720" cy="57368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</p:grpSp>
      <p:sp>
        <p:nvSpPr>
          <p:cNvPr id="19" name="Oval 18"/>
          <p:cNvSpPr/>
          <p:nvPr/>
        </p:nvSpPr>
        <p:spPr>
          <a:xfrm>
            <a:off x="6758968" y="4053296"/>
            <a:ext cx="417670" cy="417596"/>
          </a:xfrm>
          <a:prstGeom prst="ellipse">
            <a:avLst/>
          </a:prstGeom>
          <a:solidFill>
            <a:srgbClr val="C00000"/>
          </a:solidFill>
          <a:effectLst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89392" tIns="44697" rIns="89392" bIns="44697"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6745595" y="2960214"/>
            <a:ext cx="454994" cy="454912"/>
          </a:xfrm>
          <a:prstGeom prst="ellipse">
            <a:avLst/>
          </a:prstGeom>
          <a:solidFill>
            <a:srgbClr val="00B0F0"/>
          </a:solidFill>
          <a:effectLst/>
          <a:scene3d>
            <a:camera prst="orthographicFront"/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89392" tIns="44697" rIns="89392" bIns="44697"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cxnSp>
        <p:nvCxnSpPr>
          <p:cNvPr id="21" name="Straight Arrow Connector 20"/>
          <p:cNvCxnSpPr>
            <a:stCxn id="13" idx="2"/>
          </p:cNvCxnSpPr>
          <p:nvPr/>
        </p:nvCxnSpPr>
        <p:spPr>
          <a:xfrm>
            <a:off x="200678" y="2348289"/>
            <a:ext cx="6540410" cy="187709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7" idx="2"/>
            <a:endCxn id="20" idx="2"/>
          </p:cNvCxnSpPr>
          <p:nvPr/>
        </p:nvCxnSpPr>
        <p:spPr>
          <a:xfrm flipV="1">
            <a:off x="192576" y="3187670"/>
            <a:ext cx="6553019" cy="1698714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4521510" y="3369689"/>
            <a:ext cx="639342" cy="639228"/>
          </a:xfrm>
          <a:prstGeom prst="ellipse">
            <a:avLst/>
          </a:prstGeom>
          <a:solidFill>
            <a:schemeClr val="bg1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89392" tIns="44697" rIns="89392" bIns="44697"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133564" y="6161538"/>
            <a:ext cx="8887146" cy="0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C9B3-C306-4DC9-BA3D-30B74DDD59AB}" type="slidenum">
              <a:rPr lang="en-US" smtClean="0"/>
              <a:t>3</a:t>
            </a:fld>
            <a:endParaRPr lang="en-US"/>
          </a:p>
        </p:txBody>
      </p:sp>
      <p:grpSp>
        <p:nvGrpSpPr>
          <p:cNvPr id="62" name="Group 61"/>
          <p:cNvGrpSpPr/>
          <p:nvPr/>
        </p:nvGrpSpPr>
        <p:grpSpPr>
          <a:xfrm>
            <a:off x="4262216" y="686737"/>
            <a:ext cx="1135920" cy="5474801"/>
            <a:chOff x="6113801" y="686737"/>
            <a:chExt cx="1135920" cy="5474801"/>
          </a:xfrm>
        </p:grpSpPr>
        <p:cxnSp>
          <p:nvCxnSpPr>
            <p:cNvPr id="50" name="Straight Connector 49"/>
            <p:cNvCxnSpPr/>
            <p:nvPr/>
          </p:nvCxnSpPr>
          <p:spPr>
            <a:xfrm flipV="1">
              <a:off x="6684852" y="1337882"/>
              <a:ext cx="0" cy="4823656"/>
            </a:xfrm>
            <a:prstGeom prst="line">
              <a:avLst/>
            </a:prstGeom>
            <a:ln w="22225">
              <a:solidFill>
                <a:schemeClr val="accent3">
                  <a:lumMod val="75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6113801" y="686737"/>
              <a:ext cx="1135920" cy="521154"/>
            </a:xfrm>
            <a:prstGeom prst="rect">
              <a:avLst/>
            </a:prstGeom>
            <a:noFill/>
          </p:spPr>
          <p:txBody>
            <a:bodyPr wrap="none" lIns="89392" tIns="44697" rIns="89392" bIns="44697" rtlCol="0">
              <a:spAutoFit/>
            </a:bodyPr>
            <a:lstStyle/>
            <a:p>
              <a:pPr algn="r"/>
              <a:r>
                <a:rPr lang="en-US" sz="2800" dirty="0">
                  <a:latin typeface="Helvetica" pitchFamily="2" charset="0"/>
                </a:rPr>
                <a:t>Depth</a:t>
              </a:r>
            </a:p>
          </p:txBody>
        </p:sp>
      </p:grpSp>
      <p:sp>
        <p:nvSpPr>
          <p:cNvPr id="52" name="Multiply 51"/>
          <p:cNvSpPr/>
          <p:nvPr/>
        </p:nvSpPr>
        <p:spPr>
          <a:xfrm>
            <a:off x="5525917" y="513872"/>
            <a:ext cx="759899" cy="759899"/>
          </a:xfrm>
          <a:prstGeom prst="mathMultiply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7199417" y="3187670"/>
            <a:ext cx="1905019" cy="1064863"/>
            <a:chOff x="8968948" y="3187670"/>
            <a:chExt cx="1905019" cy="1064863"/>
          </a:xfrm>
        </p:grpSpPr>
        <p:sp>
          <p:nvSpPr>
            <p:cNvPr id="4" name="Right Brace 3"/>
            <p:cNvSpPr/>
            <p:nvPr/>
          </p:nvSpPr>
          <p:spPr>
            <a:xfrm>
              <a:off x="8968948" y="3187670"/>
              <a:ext cx="284540" cy="1064863"/>
            </a:xfrm>
            <a:prstGeom prst="rightBrace">
              <a:avLst>
                <a:gd name="adj1" fmla="val 41808"/>
                <a:gd name="adj2" fmla="val 50000"/>
              </a:avLst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9295619" y="3459524"/>
              <a:ext cx="1578348" cy="521154"/>
            </a:xfrm>
            <a:prstGeom prst="rect">
              <a:avLst/>
            </a:prstGeom>
            <a:noFill/>
          </p:spPr>
          <p:txBody>
            <a:bodyPr wrap="none" lIns="89392" tIns="44697" rIns="89392" bIns="44697" rtlCol="0">
              <a:spAutoFit/>
            </a:bodyPr>
            <a:lstStyle/>
            <a:p>
              <a:r>
                <a:rPr lang="en-US" sz="2800" dirty="0">
                  <a:latin typeface="Helvetica" pitchFamily="2" charset="0"/>
                </a:rPr>
                <a:t>Disparity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856509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689"/>
    </mc:Choice>
    <mc:Fallback>
      <p:transition spd="slow" advTm="386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3" grpId="0" animBg="1"/>
      <p:bldP spid="5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C9B3-C306-4DC9-BA3D-30B74DDD59AB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1175" r="14448"/>
          <a:stretch/>
        </p:blipFill>
        <p:spPr>
          <a:xfrm>
            <a:off x="-890203" y="-150770"/>
            <a:ext cx="5280660" cy="591489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b="13297"/>
          <a:stretch/>
        </p:blipFill>
        <p:spPr>
          <a:xfrm>
            <a:off x="4495639" y="-75091"/>
            <a:ext cx="5275898" cy="583921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091793" y="1523715"/>
            <a:ext cx="1100063" cy="104013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837305" y="885226"/>
            <a:ext cx="1188720" cy="104013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119336"/>
            <a:ext cx="116243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latin typeface="Helvetica" pitchFamily="2" charset="0"/>
              </a:rPr>
              <a:t>Zwicker</a:t>
            </a:r>
            <a:r>
              <a:rPr lang="en-US" sz="1400" dirty="0">
                <a:latin typeface="Helvetica" pitchFamily="2" charset="0"/>
              </a:rPr>
              <a:t>, M., Matusik, W., Durand, F., and </a:t>
            </a:r>
            <a:r>
              <a:rPr lang="en-US" sz="1400" dirty="0" err="1">
                <a:latin typeface="Helvetica" pitchFamily="2" charset="0"/>
              </a:rPr>
              <a:t>Pfister</a:t>
            </a:r>
            <a:r>
              <a:rPr lang="en-US" sz="1400" dirty="0">
                <a:latin typeface="Helvetica" pitchFamily="2" charset="0"/>
              </a:rPr>
              <a:t>, H.</a:t>
            </a:r>
          </a:p>
          <a:p>
            <a:r>
              <a:rPr lang="en-US" sz="1400" i="1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Antialiasing for </a:t>
            </a:r>
            <a:r>
              <a:rPr lang="en-US" sz="1400" i="1" dirty="0" err="1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automultiscopic</a:t>
            </a:r>
            <a:r>
              <a:rPr lang="en-US" sz="1400" i="1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 3D displays. </a:t>
            </a:r>
            <a:br>
              <a:rPr lang="en-US" sz="1400" i="1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</a:br>
            <a:r>
              <a:rPr lang="en-US" sz="1400" i="1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In Proceedings of the 17th </a:t>
            </a:r>
            <a:r>
              <a:rPr lang="en-US" sz="1400" i="1" dirty="0" err="1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Eurographics</a:t>
            </a:r>
            <a:r>
              <a:rPr lang="en-US" sz="1400" i="1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 Conference on Rendering Techniques,  2006.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8233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877"/>
    </mc:Choice>
    <mc:Fallback>
      <p:transition spd="slow" advTm="228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C9B3-C306-4DC9-BA3D-30B74DDD59AB}" type="slidenum">
              <a:rPr lang="en-US" smtClean="0"/>
              <a:t>5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6536398" y="459590"/>
            <a:ext cx="2818953" cy="5445670"/>
            <a:chOff x="5747255" y="3247385"/>
            <a:chExt cx="2007440" cy="3877985"/>
          </a:xfrm>
        </p:grpSpPr>
        <p:grpSp>
          <p:nvGrpSpPr>
            <p:cNvPr id="6" name="Group 5"/>
            <p:cNvGrpSpPr/>
            <p:nvPr/>
          </p:nvGrpSpPr>
          <p:grpSpPr>
            <a:xfrm>
              <a:off x="5747255" y="3247385"/>
              <a:ext cx="1482331" cy="3057578"/>
              <a:chOff x="6127719" y="3362174"/>
              <a:chExt cx="1482331" cy="3057578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6127719" y="5003213"/>
                <a:ext cx="1470496" cy="1416539"/>
                <a:chOff x="4571999" y="1753280"/>
                <a:chExt cx="2958767" cy="2850199"/>
              </a:xfrm>
            </p:grpSpPr>
            <p:pic>
              <p:nvPicPr>
                <p:cNvPr id="19" name="Picture 4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71999" y="1753280"/>
                  <a:ext cx="2475833" cy="2481264"/>
                </a:xfrm>
                <a:prstGeom prst="rect">
                  <a:avLst/>
                </a:prstGeom>
                <a:noFill/>
                <a:ln w="9525">
                  <a:solidFill>
                    <a:schemeClr val="bg1">
                      <a:lumMod val="85000"/>
                    </a:schemeClr>
                  </a:solidFill>
                  <a:miter lim="800000"/>
                  <a:headEnd/>
                  <a:tailEnd/>
                </a:ln>
                <a:effectLst>
                  <a:outerShdw blurRad="152400" dist="762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</p:pic>
            <p:pic>
              <p:nvPicPr>
                <p:cNvPr id="20" name="Picture 6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02040" y="3374754"/>
                  <a:ext cx="1228726" cy="1228725"/>
                </a:xfrm>
                <a:prstGeom prst="rect">
                  <a:avLst/>
                </a:prstGeom>
                <a:noFill/>
                <a:ln w="9525">
                  <a:solidFill>
                    <a:schemeClr val="bg1">
                      <a:lumMod val="85000"/>
                    </a:schemeClr>
                  </a:solidFill>
                  <a:miter lim="800000"/>
                  <a:headEnd/>
                  <a:tailEnd/>
                </a:ln>
                <a:effectLst>
                  <a:outerShdw blurRad="152400" dist="762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</p:pic>
          </p:grpSp>
          <p:grpSp>
            <p:nvGrpSpPr>
              <p:cNvPr id="9" name="Group 8"/>
              <p:cNvGrpSpPr/>
              <p:nvPr/>
            </p:nvGrpSpPr>
            <p:grpSpPr>
              <a:xfrm>
                <a:off x="6127720" y="3362174"/>
                <a:ext cx="1482330" cy="1427378"/>
                <a:chOff x="990600" y="1690650"/>
                <a:chExt cx="2982579" cy="2872009"/>
              </a:xfrm>
            </p:grpSpPr>
            <p:pic>
              <p:nvPicPr>
                <p:cNvPr id="17" name="Picture 5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600" y="1690650"/>
                  <a:ext cx="2470403" cy="2475820"/>
                </a:xfrm>
                <a:prstGeom prst="rect">
                  <a:avLst/>
                </a:prstGeom>
                <a:noFill/>
                <a:ln w="9525">
                  <a:solidFill>
                    <a:schemeClr val="bg1">
                      <a:lumMod val="85000"/>
                    </a:schemeClr>
                  </a:solidFill>
                  <a:miter lim="800000"/>
                  <a:headEnd/>
                  <a:tailEnd/>
                </a:ln>
                <a:effectLst>
                  <a:outerShdw blurRad="152400" dist="762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</p:pic>
            <p:pic>
              <p:nvPicPr>
                <p:cNvPr id="18" name="Picture 7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96829" y="3286311"/>
                  <a:ext cx="1276350" cy="1276348"/>
                </a:xfrm>
                <a:prstGeom prst="rect">
                  <a:avLst/>
                </a:prstGeom>
                <a:noFill/>
                <a:ln w="9525">
                  <a:solidFill>
                    <a:schemeClr val="bg1">
                      <a:lumMod val="85000"/>
                    </a:schemeClr>
                  </a:solidFill>
                  <a:miter lim="800000"/>
                  <a:headEnd/>
                  <a:tailEnd/>
                </a:ln>
                <a:effectLst>
                  <a:outerShdw blurRad="152400" dist="76200" dir="2700000" algn="tl" rotWithShape="0">
                    <a:prstClr val="black">
                      <a:alpha val="40000"/>
                    </a:prst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</p:pic>
          </p:grpSp>
          <p:pic>
            <p:nvPicPr>
              <p:cNvPr id="14" name="Picture 2" descr="C:\Plexus\Data\Images\Gradients\Error.png"/>
              <p:cNvPicPr>
                <a:picLocks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7009472" y="5242858"/>
                <a:ext cx="710922" cy="8888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" name="Right Arrow 12"/>
              <p:cNvSpPr/>
              <p:nvPr/>
            </p:nvSpPr>
            <p:spPr>
              <a:xfrm rot="5400000">
                <a:off x="6632169" y="4661079"/>
                <a:ext cx="221580" cy="288655"/>
              </a:xfrm>
              <a:prstGeom prst="righ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Helvetica" pitchFamily="2" charset="0"/>
                </a:endParaRPr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5747256" y="6272060"/>
              <a:ext cx="2007439" cy="853310"/>
            </a:xfrm>
            <a:prstGeom prst="rect">
              <a:avLst/>
            </a:prstGeom>
            <a:noFill/>
          </p:spPr>
          <p:txBody>
            <a:bodyPr wrap="square" lIns="89392" tIns="44697" rIns="89392" bIns="44697" rtlCol="0">
              <a:spAutoFit/>
            </a:bodyPr>
            <a:lstStyle/>
            <a:p>
              <a:r>
                <a:rPr lang="en-US" dirty="0">
                  <a:latin typeface="Helvetica" pitchFamily="2" charset="0"/>
                </a:rPr>
                <a:t>Didyk et al.</a:t>
              </a:r>
            </a:p>
            <a:p>
              <a:r>
                <a:rPr lang="en-US" i="1" dirty="0">
                  <a:latin typeface="Helvetica" pitchFamily="2" charset="0"/>
                </a:rPr>
                <a:t>A perceptual model for disparity.</a:t>
              </a:r>
            </a:p>
            <a:p>
              <a:r>
                <a:rPr lang="en-US" i="1" dirty="0">
                  <a:latin typeface="Helvetica" pitchFamily="2" charset="0"/>
                </a:rPr>
                <a:t>SIGGRAPH 2011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280849" y="459590"/>
            <a:ext cx="3009093" cy="5763796"/>
            <a:chOff x="4931700" y="464024"/>
            <a:chExt cx="3009093" cy="5763796"/>
          </a:xfrm>
        </p:grpSpPr>
        <p:pic>
          <p:nvPicPr>
            <p:cNvPr id="22" name="Picture 7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938"/>
            <a:stretch/>
          </p:blipFill>
          <p:spPr bwMode="auto">
            <a:xfrm>
              <a:off x="4931700" y="464024"/>
              <a:ext cx="2270478" cy="1744081"/>
            </a:xfrm>
            <a:prstGeom prst="rect">
              <a:avLst/>
            </a:prstGeom>
            <a:noFill/>
            <a:ln>
              <a:noFill/>
            </a:ln>
            <a:effectLst>
              <a:outerShdw blurRad="76200" dist="762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8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74"/>
            <a:stretch/>
          </p:blipFill>
          <p:spPr bwMode="auto">
            <a:xfrm>
              <a:off x="4941974" y="2784708"/>
              <a:ext cx="2327641" cy="1743069"/>
            </a:xfrm>
            <a:prstGeom prst="rect">
              <a:avLst/>
            </a:prstGeom>
            <a:noFill/>
            <a:ln>
              <a:noFill/>
            </a:ln>
            <a:effectLst>
              <a:outerShdw blurRad="76200" dist="762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4931701" y="4752558"/>
              <a:ext cx="2981540" cy="1475262"/>
            </a:xfrm>
            <a:prstGeom prst="rect">
              <a:avLst/>
            </a:prstGeom>
            <a:noFill/>
          </p:spPr>
          <p:txBody>
            <a:bodyPr wrap="square" lIns="89392" tIns="44697" rIns="89392" bIns="44697" rtlCol="0">
              <a:spAutoFit/>
            </a:bodyPr>
            <a:lstStyle/>
            <a:p>
              <a:r>
                <a:rPr lang="en-US" dirty="0">
                  <a:latin typeface="Helvetica" pitchFamily="2" charset="0"/>
                </a:rPr>
                <a:t>Lang et al.</a:t>
              </a:r>
            </a:p>
            <a:p>
              <a:r>
                <a:rPr lang="en-US" i="1" dirty="0">
                  <a:latin typeface="Helvetica" pitchFamily="2" charset="0"/>
                </a:rPr>
                <a:t>Nonlinear Disparity Mapping for Stereoscopic 3D.</a:t>
              </a:r>
            </a:p>
            <a:p>
              <a:r>
                <a:rPr lang="en-US" i="1" dirty="0">
                  <a:latin typeface="Helvetica" pitchFamily="2" charset="0"/>
                </a:rPr>
                <a:t>SIGGRAPH 2010</a:t>
              </a: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5698528" y="1624004"/>
              <a:ext cx="2242265" cy="1759332"/>
              <a:chOff x="3394267" y="1060965"/>
              <a:chExt cx="1596767" cy="1252860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3394267" y="1060965"/>
                <a:ext cx="1596767" cy="1252860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Helvetica" pitchFamily="2" charset="0"/>
                </a:endParaRPr>
              </a:p>
            </p:txBody>
          </p:sp>
          <p:grpSp>
            <p:nvGrpSpPr>
              <p:cNvPr id="28" name="Group 27"/>
              <p:cNvGrpSpPr/>
              <p:nvPr/>
            </p:nvGrpSpPr>
            <p:grpSpPr>
              <a:xfrm>
                <a:off x="3394270" y="1173118"/>
                <a:ext cx="1577143" cy="997633"/>
                <a:chOff x="2126536" y="2090179"/>
                <a:chExt cx="2602517" cy="1646240"/>
              </a:xfrm>
            </p:grpSpPr>
            <p:pic>
              <p:nvPicPr>
                <p:cNvPr id="29" name="Picture 2"/>
                <p:cNvPicPr>
                  <a:picLocks noChangeAspect="1" noChangeArrowheads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19253" y="2090179"/>
                  <a:ext cx="2209800" cy="14177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30" name="TextBox 29"/>
                <p:cNvSpPr txBox="1"/>
                <p:nvPr/>
              </p:nvSpPr>
              <p:spPr>
                <a:xfrm>
                  <a:off x="3121666" y="3428999"/>
                  <a:ext cx="1245503" cy="3074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100" dirty="0">
                      <a:latin typeface="Helvetica" pitchFamily="2" charset="0"/>
                    </a:rPr>
                    <a:t>Input disparity</a:t>
                  </a:r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2126536" y="2224099"/>
                  <a:ext cx="415921" cy="1263207"/>
                </a:xfrm>
                <a:prstGeom prst="rect">
                  <a:avLst/>
                </a:prstGeom>
                <a:noFill/>
              </p:spPr>
              <p:txBody>
                <a:bodyPr vert="vert270" wrap="none" rtlCol="0">
                  <a:spAutoFit/>
                </a:bodyPr>
                <a:lstStyle/>
                <a:p>
                  <a:pPr algn="ctr"/>
                  <a:r>
                    <a:rPr lang="en-US" sz="1100" dirty="0">
                      <a:latin typeface="Helvetica" pitchFamily="2" charset="0"/>
                    </a:rPr>
                    <a:t>Output disparity</a:t>
                  </a:r>
                </a:p>
              </p:txBody>
            </p:sp>
          </p:grpSp>
        </p:grpSp>
        <p:sp>
          <p:nvSpPr>
            <p:cNvPr id="26" name="Right Arrow 25"/>
            <p:cNvSpPr/>
            <p:nvPr/>
          </p:nvSpPr>
          <p:spPr>
            <a:xfrm rot="5400000">
              <a:off x="5197631" y="2342082"/>
              <a:ext cx="311154" cy="405344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88022" y="459590"/>
            <a:ext cx="2589090" cy="6040795"/>
            <a:chOff x="691739" y="3235812"/>
            <a:chExt cx="1843750" cy="4301787"/>
          </a:xfrm>
        </p:grpSpPr>
        <p:pic>
          <p:nvPicPr>
            <p:cNvPr id="33" name="Picture 2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84" r="10425"/>
            <a:stretch/>
          </p:blipFill>
          <p:spPr bwMode="auto">
            <a:xfrm>
              <a:off x="691739" y="3235812"/>
              <a:ext cx="1719368" cy="1242000"/>
            </a:xfrm>
            <a:prstGeom prst="rect">
              <a:avLst/>
            </a:prstGeom>
            <a:noFill/>
            <a:ln>
              <a:noFill/>
            </a:ln>
            <a:effectLst>
              <a:outerShdw blurRad="76200" dist="762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4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59" r="10397"/>
            <a:stretch/>
          </p:blipFill>
          <p:spPr bwMode="auto">
            <a:xfrm>
              <a:off x="691740" y="4888424"/>
              <a:ext cx="1726686" cy="1242000"/>
            </a:xfrm>
            <a:prstGeom prst="rect">
              <a:avLst/>
            </a:prstGeom>
            <a:noFill/>
            <a:ln>
              <a:noFill/>
            </a:ln>
            <a:effectLst>
              <a:outerShdw blurRad="76200" dist="762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Right Arrow 34"/>
            <p:cNvSpPr/>
            <p:nvPr/>
          </p:nvSpPr>
          <p:spPr>
            <a:xfrm rot="5400000">
              <a:off x="1446325" y="4573220"/>
              <a:ext cx="221580" cy="288655"/>
            </a:xfrm>
            <a:prstGeom prst="rightArrow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91739" y="6289775"/>
              <a:ext cx="1843750" cy="1247824"/>
            </a:xfrm>
            <a:prstGeom prst="rect">
              <a:avLst/>
            </a:prstGeom>
            <a:noFill/>
          </p:spPr>
          <p:txBody>
            <a:bodyPr wrap="square" lIns="89392" tIns="44697" rIns="89392" bIns="44697" rtlCol="0">
              <a:spAutoFit/>
            </a:bodyPr>
            <a:lstStyle/>
            <a:p>
              <a:r>
                <a:rPr lang="en-US" dirty="0" err="1">
                  <a:latin typeface="Helvetica" pitchFamily="2" charset="0"/>
                </a:rPr>
                <a:t>Oskam</a:t>
              </a:r>
              <a:r>
                <a:rPr lang="en-US" dirty="0">
                  <a:latin typeface="Helvetica" pitchFamily="2" charset="0"/>
                </a:rPr>
                <a:t> et al.</a:t>
              </a:r>
              <a:endParaRPr lang="en-US" i="1" dirty="0">
                <a:latin typeface="Helvetica" pitchFamily="2" charset="0"/>
              </a:endParaRPr>
            </a:p>
            <a:p>
              <a:r>
                <a:rPr lang="en-US" i="1" dirty="0">
                  <a:latin typeface="Helvetica" pitchFamily="2" charset="0"/>
                </a:rPr>
                <a:t>OSCAM - Optimized Stereoscopic Camera Control for Interactive 3D.</a:t>
              </a:r>
            </a:p>
            <a:p>
              <a:r>
                <a:rPr lang="en-US" i="1" dirty="0">
                  <a:latin typeface="Helvetica" pitchFamily="2" charset="0"/>
                </a:rPr>
                <a:t>SIGGRAPH Asia 2011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839918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103"/>
    </mc:Choice>
    <mc:Fallback>
      <p:transition spd="slow" advTm="211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P.avi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24001" y="1254479"/>
            <a:ext cx="12202603" cy="406753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-516569" y="0"/>
            <a:ext cx="1406154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i="1" dirty="0">
                <a:solidFill>
                  <a:schemeClr val="bg1"/>
                </a:solidFill>
                <a:latin typeface="Helvetica" pitchFamily="2" charset="0"/>
              </a:rPr>
              <a:t>Just motion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B8F7F-F2EA-44E1-A4B4-093C027BA68D}" type="slidenum">
              <a:rPr lang="en-US" smtClean="0"/>
              <a:t>6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34208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108"/>
    </mc:Choice>
    <mc:Fallback>
      <p:transition spd="slow" advTm="461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1" objId="8"/>
        <p14:playEvt time="10622" objId="8"/>
        <p14:playEvt time="20836" objId="8"/>
        <p14:playEvt time="31048" objId="8"/>
        <p14:playEvt time="40903" objId="8"/>
        <p14:stopEvt time="46108" objId="8"/>
      </p14:showEvt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B8F7F-F2EA-44E1-A4B4-093C027BA68D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CityAi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58921" y="231056"/>
            <a:ext cx="11253627" cy="633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634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316"/>
    </mc:Choice>
    <mc:Fallback>
      <p:transition spd="slow" advTm="333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5"/>
        <p14:playEvt time="10316" objId="5"/>
        <p14:playEvt time="20511" objId="5"/>
        <p14:playEvt time="30707" objId="5"/>
        <p14:stopEvt time="33316" objId="5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C9B3-C306-4DC9-BA3D-30B74DDD59AB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RigidNonRigid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91980" y="746235"/>
            <a:ext cx="9707739" cy="546060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77353" y="5657639"/>
            <a:ext cx="153118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latin typeface="Helvetica" pitchFamily="2" charset="0"/>
              </a:rPr>
              <a:t>Non-rigid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75230" y="5551225"/>
            <a:ext cx="93807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latin typeface="Helvetica" pitchFamily="2" charset="0"/>
              </a:rPr>
              <a:t>Rigid</a:t>
            </a:r>
          </a:p>
        </p:txBody>
      </p:sp>
      <p:sp>
        <p:nvSpPr>
          <p:cNvPr id="9" name="Rectangle 8"/>
          <p:cNvSpPr/>
          <p:nvPr/>
        </p:nvSpPr>
        <p:spPr>
          <a:xfrm>
            <a:off x="4369707" y="-108846"/>
            <a:ext cx="5260369" cy="6492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2568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257"/>
    </mc:Choice>
    <mc:Fallback>
      <p:transition spd="slow" advTm="242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9" grpId="0" animBg="1"/>
    </p:bldLst>
  </p:timing>
  <p:extLst mod="1">
    <p:ext uri="{E180D4A7-C9FB-4DFB-919C-405C955672EB}">
      <p14:showEvtLst xmlns:p14="http://schemas.microsoft.com/office/powerpoint/2010/main">
        <p14:playEvt time="1" objId="5"/>
        <p14:playEvt time="10265" objId="5"/>
        <p14:playEvt time="20477" objId="5"/>
        <p14:stopEvt time="24257" objId="5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19"/>
          <p:cNvSpPr/>
          <p:nvPr/>
        </p:nvSpPr>
        <p:spPr>
          <a:xfrm>
            <a:off x="-1898400" y="2572800"/>
            <a:ext cx="13046400" cy="4358400"/>
          </a:xfrm>
          <a:custGeom>
            <a:avLst/>
            <a:gdLst>
              <a:gd name="connsiteX0" fmla="*/ 9280800 w 9532800"/>
              <a:gd name="connsiteY0" fmla="*/ 64800 h 3276000"/>
              <a:gd name="connsiteX1" fmla="*/ 122400 w 9532800"/>
              <a:gd name="connsiteY1" fmla="*/ 1245600 h 3276000"/>
              <a:gd name="connsiteX2" fmla="*/ 0 w 9532800"/>
              <a:gd name="connsiteY2" fmla="*/ 3268800 h 3276000"/>
              <a:gd name="connsiteX3" fmla="*/ 9532800 w 9532800"/>
              <a:gd name="connsiteY3" fmla="*/ 3276000 h 3276000"/>
              <a:gd name="connsiteX4" fmla="*/ 9518400 w 9532800"/>
              <a:gd name="connsiteY4" fmla="*/ 0 h 3276000"/>
              <a:gd name="connsiteX0" fmla="*/ 9280800 w 9532800"/>
              <a:gd name="connsiteY0" fmla="*/ 0 h 3211200"/>
              <a:gd name="connsiteX1" fmla="*/ 122400 w 9532800"/>
              <a:gd name="connsiteY1" fmla="*/ 1180800 h 3211200"/>
              <a:gd name="connsiteX2" fmla="*/ 0 w 9532800"/>
              <a:gd name="connsiteY2" fmla="*/ 3204000 h 3211200"/>
              <a:gd name="connsiteX3" fmla="*/ 9532800 w 9532800"/>
              <a:gd name="connsiteY3" fmla="*/ 3211200 h 3211200"/>
              <a:gd name="connsiteX4" fmla="*/ 9288000 w 9532800"/>
              <a:gd name="connsiteY4" fmla="*/ 28800 h 3211200"/>
              <a:gd name="connsiteX0" fmla="*/ 9432000 w 9684000"/>
              <a:gd name="connsiteY0" fmla="*/ 0 h 3211200"/>
              <a:gd name="connsiteX1" fmla="*/ 0 w 9684000"/>
              <a:gd name="connsiteY1" fmla="*/ 1195200 h 3211200"/>
              <a:gd name="connsiteX2" fmla="*/ 151200 w 9684000"/>
              <a:gd name="connsiteY2" fmla="*/ 3204000 h 3211200"/>
              <a:gd name="connsiteX3" fmla="*/ 9684000 w 9684000"/>
              <a:gd name="connsiteY3" fmla="*/ 3211200 h 3211200"/>
              <a:gd name="connsiteX4" fmla="*/ 9439200 w 9684000"/>
              <a:gd name="connsiteY4" fmla="*/ 28800 h 3211200"/>
              <a:gd name="connsiteX0" fmla="*/ 9432000 w 9684000"/>
              <a:gd name="connsiteY0" fmla="*/ 28800 h 3240000"/>
              <a:gd name="connsiteX1" fmla="*/ 0 w 9684000"/>
              <a:gd name="connsiteY1" fmla="*/ 1224000 h 3240000"/>
              <a:gd name="connsiteX2" fmla="*/ 151200 w 9684000"/>
              <a:gd name="connsiteY2" fmla="*/ 3232800 h 3240000"/>
              <a:gd name="connsiteX3" fmla="*/ 9684000 w 9684000"/>
              <a:gd name="connsiteY3" fmla="*/ 3240000 h 3240000"/>
              <a:gd name="connsiteX4" fmla="*/ 9669600 w 9684000"/>
              <a:gd name="connsiteY4" fmla="*/ 0 h 3240000"/>
              <a:gd name="connsiteX0" fmla="*/ 9784800 w 9784800"/>
              <a:gd name="connsiteY0" fmla="*/ 0 h 3268800"/>
              <a:gd name="connsiteX1" fmla="*/ 0 w 9784800"/>
              <a:gd name="connsiteY1" fmla="*/ 1252800 h 3268800"/>
              <a:gd name="connsiteX2" fmla="*/ 151200 w 9784800"/>
              <a:gd name="connsiteY2" fmla="*/ 3261600 h 3268800"/>
              <a:gd name="connsiteX3" fmla="*/ 9684000 w 9784800"/>
              <a:gd name="connsiteY3" fmla="*/ 3268800 h 3268800"/>
              <a:gd name="connsiteX4" fmla="*/ 9669600 w 9784800"/>
              <a:gd name="connsiteY4" fmla="*/ 28800 h 326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84800" h="3268800">
                <a:moveTo>
                  <a:pt x="9784800" y="0"/>
                </a:moveTo>
                <a:lnTo>
                  <a:pt x="0" y="1252800"/>
                </a:lnTo>
                <a:lnTo>
                  <a:pt x="151200" y="3261600"/>
                </a:lnTo>
                <a:lnTo>
                  <a:pt x="9684000" y="3268800"/>
                </a:lnTo>
                <a:lnTo>
                  <a:pt x="9669600" y="28800"/>
                </a:ln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Helvetica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7"/>
          <a:stretch/>
        </p:blipFill>
        <p:spPr>
          <a:xfrm>
            <a:off x="3798462" y="2672917"/>
            <a:ext cx="6612251" cy="4185083"/>
          </a:xfrm>
          <a:prstGeom prst="rect">
            <a:avLst/>
          </a:prstGeom>
        </p:spPr>
      </p:pic>
      <p:sp>
        <p:nvSpPr>
          <p:cNvPr id="9" name="Freeform 8"/>
          <p:cNvSpPr/>
          <p:nvPr/>
        </p:nvSpPr>
        <p:spPr>
          <a:xfrm>
            <a:off x="-2089079" y="-71919"/>
            <a:ext cx="13284486" cy="4315146"/>
          </a:xfrm>
          <a:custGeom>
            <a:avLst/>
            <a:gdLst>
              <a:gd name="connsiteX0" fmla="*/ 184935 w 13284486"/>
              <a:gd name="connsiteY0" fmla="*/ 4315146 h 4315146"/>
              <a:gd name="connsiteX1" fmla="*/ 13284486 w 13284486"/>
              <a:gd name="connsiteY1" fmla="*/ 2650732 h 4315146"/>
              <a:gd name="connsiteX2" fmla="*/ 13274212 w 13284486"/>
              <a:gd name="connsiteY2" fmla="*/ 30822 h 4315146"/>
              <a:gd name="connsiteX3" fmla="*/ 205483 w 13284486"/>
              <a:gd name="connsiteY3" fmla="*/ 0 h 4315146"/>
              <a:gd name="connsiteX4" fmla="*/ 0 w 13284486"/>
              <a:gd name="connsiteY4" fmla="*/ 3935002 h 4315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84486" h="4315146">
                <a:moveTo>
                  <a:pt x="184935" y="4315146"/>
                </a:moveTo>
                <a:lnTo>
                  <a:pt x="13284486" y="2650732"/>
                </a:lnTo>
                <a:cubicBezTo>
                  <a:pt x="13281061" y="1777429"/>
                  <a:pt x="13277637" y="904125"/>
                  <a:pt x="13274212" y="30822"/>
                </a:cubicBezTo>
                <a:lnTo>
                  <a:pt x="205483" y="0"/>
                </a:lnTo>
                <a:lnTo>
                  <a:pt x="0" y="3935002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34"/>
          <a:stretch/>
        </p:blipFill>
        <p:spPr>
          <a:xfrm>
            <a:off x="-614223" y="0"/>
            <a:ext cx="5932457" cy="3525010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5740202" y="462196"/>
            <a:ext cx="3107495" cy="2246581"/>
            <a:chOff x="5251812" y="555526"/>
            <a:chExt cx="3352636" cy="1684936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1812" y="555526"/>
              <a:ext cx="1378848" cy="1146206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3980" y="555526"/>
              <a:ext cx="1756814" cy="1247738"/>
            </a:xfrm>
            <a:prstGeom prst="rect">
              <a:avLst/>
            </a:prstGeom>
          </p:spPr>
        </p:pic>
        <p:grpSp>
          <p:nvGrpSpPr>
            <p:cNvPr id="12" name="Group 11"/>
            <p:cNvGrpSpPr/>
            <p:nvPr/>
          </p:nvGrpSpPr>
          <p:grpSpPr>
            <a:xfrm>
              <a:off x="5251812" y="1923678"/>
              <a:ext cx="3352636" cy="316784"/>
              <a:chOff x="5251812" y="1923678"/>
              <a:chExt cx="3352636" cy="316784"/>
            </a:xfrm>
          </p:grpSpPr>
          <p:cxnSp>
            <p:nvCxnSpPr>
              <p:cNvPr id="10" name="Straight Arrow Connector 9"/>
              <p:cNvCxnSpPr/>
              <p:nvPr/>
            </p:nvCxnSpPr>
            <p:spPr>
              <a:xfrm>
                <a:off x="5251812" y="1923678"/>
                <a:ext cx="3352636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/>
              <p:cNvSpPr txBox="1"/>
              <p:nvPr/>
            </p:nvSpPr>
            <p:spPr>
              <a:xfrm>
                <a:off x="6591628" y="1955720"/>
                <a:ext cx="769494" cy="284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67" dirty="0">
                    <a:latin typeface="Helvetica" pitchFamily="2" charset="0"/>
                  </a:rPr>
                  <a:t>Depth</a:t>
                </a:r>
              </a:p>
            </p:txBody>
          </p:sp>
        </p:grpSp>
      </p:grpSp>
      <p:grpSp>
        <p:nvGrpSpPr>
          <p:cNvPr id="27" name="Group 26"/>
          <p:cNvGrpSpPr/>
          <p:nvPr/>
        </p:nvGrpSpPr>
        <p:grpSpPr>
          <a:xfrm>
            <a:off x="227257" y="4281600"/>
            <a:ext cx="3073989" cy="2246581"/>
            <a:chOff x="105626" y="3291830"/>
            <a:chExt cx="3352636" cy="1684936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626" y="3438662"/>
              <a:ext cx="2431262" cy="789998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4410" y="3291830"/>
              <a:ext cx="634690" cy="1083662"/>
            </a:xfrm>
            <a:prstGeom prst="rect">
              <a:avLst/>
            </a:prstGeom>
          </p:spPr>
        </p:pic>
        <p:grpSp>
          <p:nvGrpSpPr>
            <p:cNvPr id="15" name="Group 14"/>
            <p:cNvGrpSpPr/>
            <p:nvPr/>
          </p:nvGrpSpPr>
          <p:grpSpPr>
            <a:xfrm>
              <a:off x="105626" y="4659982"/>
              <a:ext cx="3352636" cy="316784"/>
              <a:chOff x="5251812" y="1923678"/>
              <a:chExt cx="3352636" cy="316784"/>
            </a:xfrm>
          </p:grpSpPr>
          <p:cxnSp>
            <p:nvCxnSpPr>
              <p:cNvPr id="16" name="Straight Arrow Connector 15"/>
              <p:cNvCxnSpPr/>
              <p:nvPr/>
            </p:nvCxnSpPr>
            <p:spPr>
              <a:xfrm>
                <a:off x="5251812" y="1923678"/>
                <a:ext cx="3352636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6591628" y="1955720"/>
                <a:ext cx="716305" cy="2847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67" dirty="0">
                    <a:latin typeface="Helvetica" pitchFamily="2" charset="0"/>
                  </a:rPr>
                  <a:t>Depth</a:t>
                </a:r>
              </a:p>
            </p:txBody>
          </p:sp>
        </p:grpSp>
      </p:grpSp>
      <p:cxnSp>
        <p:nvCxnSpPr>
          <p:cNvPr id="22" name="Straight Connector 21"/>
          <p:cNvCxnSpPr>
            <a:stCxn id="20" idx="1"/>
            <a:endCxn id="20" idx="4"/>
          </p:cNvCxnSpPr>
          <p:nvPr/>
        </p:nvCxnSpPr>
        <p:spPr>
          <a:xfrm flipV="1">
            <a:off x="-1898400" y="2611200"/>
            <a:ext cx="12892800" cy="163200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ight Arrow 24"/>
          <p:cNvSpPr/>
          <p:nvPr/>
        </p:nvSpPr>
        <p:spPr>
          <a:xfrm rot="2336722">
            <a:off x="3268608" y="2776810"/>
            <a:ext cx="2146028" cy="1187975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Helvetica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66993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593"/>
    </mc:Choice>
    <mc:Fallback>
      <p:transition spd="slow" advTm="565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iggle_mp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24000" y="1"/>
            <a:ext cx="12192000" cy="362902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B8F7F-F2EA-44E1-A4B4-093C027BA68D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347914" y="3797449"/>
            <a:ext cx="4471271" cy="2877988"/>
            <a:chOff x="5502951" y="2932192"/>
            <a:chExt cx="5469349" cy="3520413"/>
          </a:xfrm>
        </p:grpSpPr>
        <p:sp>
          <p:nvSpPr>
            <p:cNvPr id="6" name="Freeform 5"/>
            <p:cNvSpPr/>
            <p:nvPr/>
          </p:nvSpPr>
          <p:spPr>
            <a:xfrm>
              <a:off x="6543010" y="2932192"/>
              <a:ext cx="4429290" cy="1413693"/>
            </a:xfrm>
            <a:custGeom>
              <a:avLst/>
              <a:gdLst>
                <a:gd name="connsiteX0" fmla="*/ 0 w 4429290"/>
                <a:gd name="connsiteY0" fmla="*/ 1116117 h 1413693"/>
                <a:gd name="connsiteX1" fmla="*/ 389965 w 4429290"/>
                <a:gd name="connsiteY1" fmla="*/ 779940 h 1413693"/>
                <a:gd name="connsiteX2" fmla="*/ 779929 w 4429290"/>
                <a:gd name="connsiteY2" fmla="*/ 1116117 h 1413693"/>
                <a:gd name="connsiteX3" fmla="*/ 1331259 w 4429290"/>
                <a:gd name="connsiteY3" fmla="*/ 309293 h 1413693"/>
                <a:gd name="connsiteX4" fmla="*/ 1801906 w 4429290"/>
                <a:gd name="connsiteY4" fmla="*/ 1385058 h 1413693"/>
                <a:gd name="connsiteX5" fmla="*/ 2326341 w 4429290"/>
                <a:gd name="connsiteY5" fmla="*/ 11 h 1413693"/>
                <a:gd name="connsiteX6" fmla="*/ 2810435 w 4429290"/>
                <a:gd name="connsiteY6" fmla="*/ 1411952 h 1413693"/>
                <a:gd name="connsiteX7" fmla="*/ 3240741 w 4429290"/>
                <a:gd name="connsiteY7" fmla="*/ 309293 h 1413693"/>
                <a:gd name="connsiteX8" fmla="*/ 3671047 w 4429290"/>
                <a:gd name="connsiteY8" fmla="*/ 1143011 h 1413693"/>
                <a:gd name="connsiteX9" fmla="*/ 4020671 w 4429290"/>
                <a:gd name="connsiteY9" fmla="*/ 739599 h 1413693"/>
                <a:gd name="connsiteX10" fmla="*/ 4397188 w 4429290"/>
                <a:gd name="connsiteY10" fmla="*/ 1102670 h 1413693"/>
                <a:gd name="connsiteX11" fmla="*/ 4383741 w 4429290"/>
                <a:gd name="connsiteY11" fmla="*/ 1129564 h 1413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29290" h="1413693">
                  <a:moveTo>
                    <a:pt x="0" y="1116117"/>
                  </a:moveTo>
                  <a:cubicBezTo>
                    <a:pt x="129988" y="948028"/>
                    <a:pt x="259977" y="779940"/>
                    <a:pt x="389965" y="779940"/>
                  </a:cubicBezTo>
                  <a:cubicBezTo>
                    <a:pt x="519953" y="779940"/>
                    <a:pt x="623047" y="1194558"/>
                    <a:pt x="779929" y="1116117"/>
                  </a:cubicBezTo>
                  <a:cubicBezTo>
                    <a:pt x="936811" y="1037676"/>
                    <a:pt x="1160930" y="264470"/>
                    <a:pt x="1331259" y="309293"/>
                  </a:cubicBezTo>
                  <a:cubicBezTo>
                    <a:pt x="1501588" y="354116"/>
                    <a:pt x="1636059" y="1436605"/>
                    <a:pt x="1801906" y="1385058"/>
                  </a:cubicBezTo>
                  <a:cubicBezTo>
                    <a:pt x="1967753" y="1333511"/>
                    <a:pt x="2158253" y="-4471"/>
                    <a:pt x="2326341" y="11"/>
                  </a:cubicBezTo>
                  <a:cubicBezTo>
                    <a:pt x="2494429" y="4493"/>
                    <a:pt x="2658035" y="1360405"/>
                    <a:pt x="2810435" y="1411952"/>
                  </a:cubicBezTo>
                  <a:cubicBezTo>
                    <a:pt x="2962835" y="1463499"/>
                    <a:pt x="3097306" y="354116"/>
                    <a:pt x="3240741" y="309293"/>
                  </a:cubicBezTo>
                  <a:cubicBezTo>
                    <a:pt x="3384176" y="264470"/>
                    <a:pt x="3541059" y="1071293"/>
                    <a:pt x="3671047" y="1143011"/>
                  </a:cubicBezTo>
                  <a:cubicBezTo>
                    <a:pt x="3801035" y="1214729"/>
                    <a:pt x="3899648" y="746322"/>
                    <a:pt x="4020671" y="739599"/>
                  </a:cubicBezTo>
                  <a:cubicBezTo>
                    <a:pt x="4141695" y="732875"/>
                    <a:pt x="4336676" y="1037676"/>
                    <a:pt x="4397188" y="1102670"/>
                  </a:cubicBezTo>
                  <a:cubicBezTo>
                    <a:pt x="4457700" y="1167664"/>
                    <a:pt x="4420720" y="1148614"/>
                    <a:pt x="4383741" y="1129564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38100">
                  <a:noFill/>
                </a:ln>
                <a:latin typeface="Helvetica" pitchFamily="2" charset="0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477103">
              <a:off x="7235003" y="5473054"/>
              <a:ext cx="877452" cy="947249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9315968">
              <a:off x="9524781" y="5505356"/>
              <a:ext cx="877452" cy="947249"/>
            </a:xfrm>
            <a:prstGeom prst="rect">
              <a:avLst/>
            </a:prstGeom>
          </p:spPr>
        </p:pic>
        <p:cxnSp>
          <p:nvCxnSpPr>
            <p:cNvPr id="9" name="Straight Connector 8"/>
            <p:cNvCxnSpPr/>
            <p:nvPr/>
          </p:nvCxnSpPr>
          <p:spPr>
            <a:xfrm flipV="1">
              <a:off x="7490012" y="4063864"/>
              <a:ext cx="1355215" cy="2306630"/>
            </a:xfrm>
            <a:prstGeom prst="line">
              <a:avLst/>
            </a:prstGeom>
            <a:ln w="28575">
              <a:solidFill>
                <a:schemeClr val="bg2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 flipV="1">
              <a:off x="8845227" y="4011228"/>
              <a:ext cx="1314774" cy="2375061"/>
            </a:xfrm>
            <a:prstGeom prst="line">
              <a:avLst/>
            </a:prstGeom>
            <a:ln w="28575">
              <a:solidFill>
                <a:schemeClr val="bg2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V="1">
              <a:off x="6376971" y="2932192"/>
              <a:ext cx="0" cy="3458499"/>
            </a:xfrm>
            <a:prstGeom prst="straightConnector1">
              <a:avLst/>
            </a:prstGeom>
            <a:ln w="31750">
              <a:solidFill>
                <a:schemeClr val="bg2">
                  <a:lumMod val="5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 rot="16200000">
              <a:off x="5125688" y="4341435"/>
              <a:ext cx="1394540" cy="6400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Helvetica" pitchFamily="2" charset="0"/>
                </a:rPr>
                <a:t>Depth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284023" y="4587292"/>
                <a:ext cx="3605154" cy="10156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66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  <m:d>
                        <m:dPr>
                          <m:ctrlPr>
                            <a:rPr lang="el-GR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66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…</m:t>
                          </m:r>
                        </m:e>
                      </m:d>
                      <m:r>
                        <a:rPr lang="en-US" sz="6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=?</m:t>
                      </m:r>
                    </m:oMath>
                  </m:oMathPara>
                </a14:m>
                <a:endParaRPr lang="en-US" sz="66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4023" y="4587292"/>
                <a:ext cx="3605154" cy="1015663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4118319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096"/>
    </mc:Choice>
    <mc:Fallback>
      <p:transition spd="slow" advTm="380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repeatCount="indefinite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2"/>
        <p14:playEvt time="11853" objId="2"/>
        <p14:playEvt time="23600" objId="2"/>
        <p14:playEvt time="35405" objId="2"/>
        <p14:stopEvt time="38096" objId="2"/>
      </p14:showEvt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wiggle_mp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1524000" y="1"/>
            <a:ext cx="12192000" cy="3629025"/>
          </a:xfrm>
          <a:prstGeom prst="rect">
            <a:avLst/>
          </a:prstGeom>
        </p:spPr>
      </p:pic>
      <p:pic>
        <p:nvPicPr>
          <p:cNvPr id="6" name="wiggle_disp0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04010" y="3961709"/>
            <a:ext cx="3051427" cy="2542855"/>
          </a:xfrm>
          <a:prstGeom prst="rect">
            <a:avLst/>
          </a:prstGeom>
        </p:spPr>
      </p:pic>
      <p:pic>
        <p:nvPicPr>
          <p:cNvPr id="7" name="wiggle_disp1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033597" y="3955662"/>
            <a:ext cx="3051427" cy="2542855"/>
          </a:xfrm>
          <a:prstGeom prst="rect">
            <a:avLst/>
          </a:prstGeom>
        </p:spPr>
      </p:pic>
      <p:pic>
        <p:nvPicPr>
          <p:cNvPr id="8" name="wiggle_disp2">
            <a:hlinkClick r:id="" action="ppaction://media"/>
          </p:cNvPr>
          <p:cNvPicPr>
            <a:picLocks noChangeAspect="1"/>
          </p:cNvPicPr>
          <p:nvPr>
            <a:vide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185039" y="3965829"/>
            <a:ext cx="3051427" cy="254285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217766" y="6566729"/>
            <a:ext cx="1915960" cy="278758"/>
          </a:xfrm>
        </p:spPr>
        <p:txBody>
          <a:bodyPr/>
          <a:lstStyle/>
          <a:p>
            <a:fld id="{844B8F7F-F2EA-44E1-A4B4-093C027BA68D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0"/>
            <a:ext cx="1588897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>
                <a:solidFill>
                  <a:schemeClr val="bg1"/>
                </a:solidFill>
                <a:latin typeface="Helvetica" pitchFamily="2" charset="0"/>
              </a:rPr>
              <a:t>Test stimulus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20543" y="3963367"/>
            <a:ext cx="189043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7" dirty="0">
                <a:solidFill>
                  <a:schemeClr val="bg1"/>
                </a:solidFill>
                <a:latin typeface="Helvetica" pitchFamily="2" charset="0"/>
              </a:rPr>
              <a:t>References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947" y="6123825"/>
            <a:ext cx="173031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7" dirty="0">
                <a:solidFill>
                  <a:schemeClr val="bg1"/>
                </a:solidFill>
                <a:latin typeface="Helvetica" pitchFamily="2" charset="0"/>
              </a:rPr>
              <a:t>Disparity 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62044" y="6109009"/>
            <a:ext cx="178772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7" dirty="0">
                <a:solidFill>
                  <a:schemeClr val="bg1"/>
                </a:solidFill>
                <a:latin typeface="Helvetica" pitchFamily="2" charset="0"/>
              </a:rPr>
              <a:t>Disparity 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55667" y="6109009"/>
            <a:ext cx="211095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7" dirty="0">
                <a:solidFill>
                  <a:schemeClr val="bg1"/>
                </a:solidFill>
                <a:latin typeface="Helvetica" pitchFamily="2" charset="0"/>
              </a:rPr>
              <a:t>Disparity 2</a:t>
            </a:r>
          </a:p>
        </p:txBody>
      </p:sp>
      <p:sp>
        <p:nvSpPr>
          <p:cNvPr id="9" name="Rectangle 8"/>
          <p:cNvSpPr/>
          <p:nvPr/>
        </p:nvSpPr>
        <p:spPr>
          <a:xfrm>
            <a:off x="3018060" y="3963367"/>
            <a:ext cx="3066964" cy="2544058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18060" y="3955662"/>
            <a:ext cx="1420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latin typeface="Helvetica" pitchFamily="2" charset="0"/>
              </a:rPr>
              <a:t>Match</a:t>
            </a:r>
            <a:endParaRPr lang="en-US" sz="2400" b="1" dirty="0">
              <a:latin typeface="Helvetica" pitchFamily="2" charset="0"/>
            </a:endParaRPr>
          </a:p>
        </p:txBody>
      </p:sp>
      <p:sp>
        <p:nvSpPr>
          <p:cNvPr id="5" name="Up-Down Arrow 4"/>
          <p:cNvSpPr/>
          <p:nvPr/>
        </p:nvSpPr>
        <p:spPr>
          <a:xfrm>
            <a:off x="4283968" y="3246635"/>
            <a:ext cx="576064" cy="1096388"/>
          </a:xfrm>
          <a:prstGeom prst="up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Helvetica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51266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028"/>
    </mc:Choice>
    <mc:Fallback>
      <p:transition spd="slow" advTm="180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0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16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16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16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7" repeatCount="indefinite" fill="remove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43" repeatCount="indefinite" fill="remove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8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49" repeatCount="indefinite" fill="remove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4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9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60" repeatCount="indefinite" fill="remove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  <p:bldLst>
      <p:bldP spid="9" grpId="0" animBg="1"/>
      <p:bldP spid="15" grpId="0"/>
      <p:bldP spid="5" grpId="0" animBg="1"/>
    </p:bldLst>
  </p:timing>
  <p:extLst mod="1">
    <p:ext uri="{E180D4A7-C9FB-4DFB-919C-405C955672EB}">
      <p14:showEvtLst xmlns:p14="http://schemas.microsoft.com/office/powerpoint/2010/main">
        <p14:playEvt time="2" objId="16"/>
        <p14:playEvt time="898" objId="6"/>
        <p14:playEvt time="898" objId="7"/>
        <p14:playEvt time="898" objId="8"/>
        <p14:playEvt time="11843" objId="16"/>
        <p14:playEvt time="12815" objId="6"/>
        <p14:playEvt time="13028" objId="7"/>
        <p14:stopEvt time="18028" objId="6"/>
        <p14:stopEvt time="18028" objId="7"/>
        <p14:stopEvt time="18028" objId="8"/>
        <p14:stopEvt time="18028" objId="16"/>
      </p14:showEvt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173047" y="6573691"/>
            <a:ext cx="1970953" cy="284309"/>
          </a:xfrm>
        </p:spPr>
        <p:txBody>
          <a:bodyPr/>
          <a:lstStyle/>
          <a:p>
            <a:fld id="{4C81C9B3-C306-4DC9-BA3D-30B74DDD59AB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2" name="Axe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07" y="97770"/>
            <a:ext cx="8507505" cy="6558650"/>
          </a:xfrm>
          <a:prstGeom prst="rect">
            <a:avLst/>
          </a:prstGeom>
        </p:spPr>
      </p:pic>
      <p:pic>
        <p:nvPicPr>
          <p:cNvPr id="3" name="Labels_MP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07" y="97770"/>
            <a:ext cx="8507505" cy="6558650"/>
          </a:xfrm>
          <a:prstGeom prst="rect">
            <a:avLst/>
          </a:prstGeom>
        </p:spPr>
      </p:pic>
      <p:pic>
        <p:nvPicPr>
          <p:cNvPr id="7" name="Labels_disp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07" y="97770"/>
            <a:ext cx="8507505" cy="6558650"/>
          </a:xfrm>
          <a:prstGeom prst="rect">
            <a:avLst/>
          </a:prstGeom>
        </p:spPr>
      </p:pic>
      <p:pic>
        <p:nvPicPr>
          <p:cNvPr id="8" name="Labels_referenc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07" y="97770"/>
            <a:ext cx="8507505" cy="6558650"/>
          </a:xfrm>
          <a:prstGeom prst="rect">
            <a:avLst/>
          </a:prstGeom>
        </p:spPr>
      </p:pic>
      <p:pic>
        <p:nvPicPr>
          <p:cNvPr id="11" name="Plane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07" y="97770"/>
            <a:ext cx="8507505" cy="6558650"/>
          </a:xfrm>
          <a:prstGeom prst="rect">
            <a:avLst/>
          </a:prstGeom>
        </p:spPr>
      </p:pic>
      <p:pic>
        <p:nvPicPr>
          <p:cNvPr id="10" name="Point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07" y="97770"/>
            <a:ext cx="8507505" cy="6558650"/>
          </a:xfrm>
          <a:prstGeom prst="rect">
            <a:avLst/>
          </a:prstGeom>
        </p:spPr>
      </p:pic>
      <p:grpSp>
        <p:nvGrpSpPr>
          <p:cNvPr id="16" name="Orthostereo"/>
          <p:cNvGrpSpPr/>
          <p:nvPr/>
        </p:nvGrpSpPr>
        <p:grpSpPr>
          <a:xfrm>
            <a:off x="4767620" y="1559984"/>
            <a:ext cx="1784310" cy="4525380"/>
            <a:chOff x="6134312" y="1551398"/>
            <a:chExt cx="1862573" cy="4723872"/>
          </a:xfrm>
        </p:grpSpPr>
        <p:cxnSp>
          <p:nvCxnSpPr>
            <p:cNvPr id="13" name="Straight Connector 12"/>
            <p:cNvCxnSpPr/>
            <p:nvPr/>
          </p:nvCxnSpPr>
          <p:spPr>
            <a:xfrm flipV="1">
              <a:off x="6134312" y="1551398"/>
              <a:ext cx="1862573" cy="472387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 rot="17496003">
              <a:off x="5328238" y="3651724"/>
              <a:ext cx="30187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2800" dirty="0">
                  <a:solidFill>
                    <a:schemeClr val="bg1"/>
                  </a:solidFill>
                  <a:latin typeface="Helvetica" pitchFamily="2" charset="0"/>
                </a:rPr>
                <a:t>Orthostereoscopy</a:t>
              </a:r>
              <a:endParaRPr lang="en-US" sz="2800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17" name="Lbl d"/>
          <p:cNvSpPr txBox="1"/>
          <p:nvPr/>
        </p:nvSpPr>
        <p:spPr>
          <a:xfrm>
            <a:off x="7173047" y="5418004"/>
            <a:ext cx="31238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solidFill>
                  <a:schemeClr val="accent6">
                    <a:lumMod val="75000"/>
                  </a:schemeClr>
                </a:solidFill>
                <a:latin typeface="Helvetica" pitchFamily="2" charset="0"/>
              </a:rPr>
              <a:t>Disparity </a:t>
            </a:r>
            <a:r>
              <a:rPr lang="en-US" sz="2800" i="1" dirty="0">
                <a:solidFill>
                  <a:schemeClr val="accent6">
                    <a:lumMod val="75000"/>
                  </a:schemeClr>
                </a:solidFill>
                <a:latin typeface="Helvetica" pitchFamily="2" charset="0"/>
              </a:rPr>
              <a:t>d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Helvetica" pitchFamily="2" charset="0"/>
              </a:rPr>
              <a:t> 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[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arcmin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]</a:t>
            </a:r>
          </a:p>
        </p:txBody>
      </p:sp>
      <p:sp>
        <p:nvSpPr>
          <p:cNvPr id="18" name="Lbl m"/>
          <p:cNvSpPr txBox="1"/>
          <p:nvPr/>
        </p:nvSpPr>
        <p:spPr>
          <a:xfrm>
            <a:off x="200263" y="5761738"/>
            <a:ext cx="31514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Helvetica" pitchFamily="2" charset="0"/>
              </a:rPr>
              <a:t>Relative depth</a:t>
            </a:r>
            <a:r>
              <a:rPr lang="cs-CZ" sz="2800" dirty="0">
                <a:solidFill>
                  <a:schemeClr val="accent1">
                    <a:lumMod val="75000"/>
                  </a:schemeClr>
                </a:solidFill>
                <a:latin typeface="Helvetica" pitchFamily="2" charset="0"/>
              </a:rPr>
              <a:t>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Helvetica" pitchFamily="2" charset="0"/>
              </a:rPr>
              <a:t/>
            </a:r>
            <a:b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Helvetica" pitchFamily="2" charset="0"/>
              </a:rPr>
            </a:br>
            <a:r>
              <a:rPr lang="en-US" sz="2800" i="1" dirty="0" smtClean="0">
                <a:solidFill>
                  <a:schemeClr val="accent1">
                    <a:lumMod val="75000"/>
                  </a:schemeClr>
                </a:solidFill>
                <a:latin typeface="Helvetica" pitchFamily="2" charset="0"/>
              </a:rPr>
              <a:t>m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Helvetica" pitchFamily="2" charset="0"/>
              </a:rPr>
              <a:t> 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[-]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Lbl d"/>
              <p:cNvSpPr txBox="1"/>
              <p:nvPr/>
            </p:nvSpPr>
            <p:spPr>
              <a:xfrm rot="16200000">
                <a:off x="-2289298" y="2488408"/>
                <a:ext cx="522312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rgbClr val="7030A0"/>
                    </a:solidFill>
                    <a:latin typeface="Helvetica" pitchFamily="2" charset="0"/>
                  </a:rPr>
                  <a:t>Perceived disparity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Φ</m:t>
                    </m:r>
                  </m:oMath>
                </a14:m>
                <a:r>
                  <a:rPr lang="en-US" sz="2800" dirty="0">
                    <a:solidFill>
                      <a:srgbClr val="7030A0"/>
                    </a:solidFill>
                    <a:latin typeface="Helvetica" pitchFamily="2" charset="0"/>
                  </a:rPr>
                  <a:t> </a:t>
                </a:r>
                <a:r>
                  <a:rPr lang="en-US" sz="2800" dirty="0">
                    <a:solidFill>
                      <a:schemeClr val="bg2">
                        <a:lumMod val="50000"/>
                      </a:schemeClr>
                    </a:solidFill>
                    <a:latin typeface="Helvetica" pitchFamily="2" charset="0"/>
                  </a:rPr>
                  <a:t>[</a:t>
                </a:r>
                <a:r>
                  <a:rPr lang="en-US" sz="2800" dirty="0" err="1">
                    <a:solidFill>
                      <a:schemeClr val="bg2">
                        <a:lumMod val="50000"/>
                      </a:schemeClr>
                    </a:solidFill>
                    <a:latin typeface="Helvetica" pitchFamily="2" charset="0"/>
                  </a:rPr>
                  <a:t>arcmin</a:t>
                </a:r>
                <a:r>
                  <a:rPr lang="en-US" sz="2800" dirty="0">
                    <a:solidFill>
                      <a:schemeClr val="bg2">
                        <a:lumMod val="50000"/>
                      </a:schemeClr>
                    </a:solidFill>
                    <a:latin typeface="Helvetica" pitchFamily="2" charset="0"/>
                  </a:rPr>
                  <a:t>]</a:t>
                </a:r>
              </a:p>
            </p:txBody>
          </p:sp>
        </mc:Choice>
        <mc:Fallback xmlns="">
          <p:sp>
            <p:nvSpPr>
              <p:cNvPr id="20" name="Lbl d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2289298" y="2488408"/>
                <a:ext cx="5223127" cy="523220"/>
              </a:xfrm>
              <a:prstGeom prst="rect">
                <a:avLst/>
              </a:prstGeom>
              <a:blipFill rotWithShape="0">
                <a:blip r:embed="rId10"/>
                <a:stretch>
                  <a:fillRect l="-12791" r="-31395" b="-23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Oval 21"/>
          <p:cNvSpPr/>
          <p:nvPr/>
        </p:nvSpPr>
        <p:spPr>
          <a:xfrm>
            <a:off x="3592583" y="5103940"/>
            <a:ext cx="515283" cy="515283"/>
          </a:xfrm>
          <a:prstGeom prst="ellipse">
            <a:avLst/>
          </a:prstGeom>
          <a:noFill/>
          <a:ln w="1270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1783555" y="2834718"/>
            <a:ext cx="515283" cy="515283"/>
          </a:xfrm>
          <a:prstGeom prst="ellipse">
            <a:avLst/>
          </a:prstGeom>
          <a:noFill/>
          <a:ln w="1270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3571550" y="2596799"/>
            <a:ext cx="515283" cy="515283"/>
          </a:xfrm>
          <a:prstGeom prst="ellipse">
            <a:avLst/>
          </a:prstGeom>
          <a:noFill/>
          <a:ln w="1270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1123406" y="692331"/>
            <a:ext cx="5408023" cy="5342709"/>
          </a:xfrm>
          <a:custGeom>
            <a:avLst/>
            <a:gdLst>
              <a:gd name="connsiteX0" fmla="*/ 0 w 5408023"/>
              <a:gd name="connsiteY0" fmla="*/ 3122023 h 5342709"/>
              <a:gd name="connsiteX1" fmla="*/ 3618411 w 5408023"/>
              <a:gd name="connsiteY1" fmla="*/ 5342709 h 5342709"/>
              <a:gd name="connsiteX2" fmla="*/ 5408023 w 5408023"/>
              <a:gd name="connsiteY2" fmla="*/ 836023 h 5342709"/>
              <a:gd name="connsiteX3" fmla="*/ 3670663 w 5408023"/>
              <a:gd name="connsiteY3" fmla="*/ 0 h 5342709"/>
              <a:gd name="connsiteX4" fmla="*/ 0 w 5408023"/>
              <a:gd name="connsiteY4" fmla="*/ 3122023 h 5342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08023" h="5342709">
                <a:moveTo>
                  <a:pt x="0" y="3122023"/>
                </a:moveTo>
                <a:lnTo>
                  <a:pt x="3618411" y="5342709"/>
                </a:lnTo>
                <a:lnTo>
                  <a:pt x="5408023" y="836023"/>
                </a:lnTo>
                <a:lnTo>
                  <a:pt x="3670663" y="0"/>
                </a:lnTo>
                <a:lnTo>
                  <a:pt x="0" y="3122023"/>
                </a:lnTo>
                <a:close/>
              </a:path>
            </a:pathLst>
          </a:custGeom>
          <a:solidFill>
            <a:srgbClr val="FFC000">
              <a:alpha val="50000"/>
            </a:srgbClr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5295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109"/>
    </mc:Choice>
    <mc:Fallback>
      <p:transition spd="slow" advTm="691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0" grpId="0"/>
      <p:bldP spid="22" grpId="0" animBg="1"/>
      <p:bldP spid="23" grpId="0" animBg="1"/>
      <p:bldP spid="24" grpId="0" animBg="1"/>
      <p:bldP spid="5" grpId="0" animBg="1"/>
      <p:bldP spid="5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304278" y="6588030"/>
            <a:ext cx="1839722" cy="269970"/>
          </a:xfrm>
        </p:spPr>
        <p:txBody>
          <a:bodyPr/>
          <a:lstStyle/>
          <a:p>
            <a:fld id="{4C81C9B3-C306-4DC9-BA3D-30B74DDD59AB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31" y="132002"/>
            <a:ext cx="8648569" cy="59063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31" y="132002"/>
            <a:ext cx="8648569" cy="59063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31" y="132002"/>
            <a:ext cx="8648569" cy="59063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31" y="132002"/>
            <a:ext cx="8648569" cy="59063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31" y="132002"/>
            <a:ext cx="8648569" cy="5906340"/>
          </a:xfrm>
          <a:prstGeom prst="rect">
            <a:avLst/>
          </a:prstGeom>
        </p:spPr>
      </p:pic>
      <p:sp>
        <p:nvSpPr>
          <p:cNvPr id="10" name="Lbl V"/>
          <p:cNvSpPr txBox="1"/>
          <p:nvPr/>
        </p:nvSpPr>
        <p:spPr>
          <a:xfrm>
            <a:off x="4356243" y="5879733"/>
            <a:ext cx="60909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Helvetica" pitchFamily="2" charset="0"/>
              </a:rPr>
              <a:t>Retinal velocity </a:t>
            </a:r>
            <a:r>
              <a:rPr lang="en-US" sz="2800" i="1" dirty="0">
                <a:solidFill>
                  <a:srgbClr val="FF0000"/>
                </a:solidFill>
                <a:latin typeface="Helvetica" pitchFamily="2" charset="0"/>
              </a:rPr>
              <a:t>V</a:t>
            </a:r>
            <a:r>
              <a:rPr lang="en-US" sz="2800" dirty="0">
                <a:solidFill>
                  <a:srgbClr val="FF0000"/>
                </a:solidFill>
                <a:latin typeface="Helvetica" pitchFamily="2" charset="0"/>
              </a:rPr>
              <a:t> 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[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arcmin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/s]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Lbl d"/>
              <p:cNvSpPr txBox="1"/>
              <p:nvPr/>
            </p:nvSpPr>
            <p:spPr>
              <a:xfrm rot="16200000">
                <a:off x="-2358205" y="2645881"/>
                <a:ext cx="528072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rgbClr val="7030A0"/>
                    </a:solidFill>
                    <a:latin typeface="Helvetica" pitchFamily="2" charset="0"/>
                  </a:rPr>
                  <a:t>Perceived disparity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Φ</m:t>
                    </m:r>
                  </m:oMath>
                </a14:m>
                <a:r>
                  <a:rPr lang="en-US" sz="2800" dirty="0">
                    <a:solidFill>
                      <a:srgbClr val="7030A0"/>
                    </a:solidFill>
                    <a:latin typeface="Helvetica" pitchFamily="2" charset="0"/>
                  </a:rPr>
                  <a:t> </a:t>
                </a:r>
                <a:r>
                  <a:rPr lang="en-US" sz="2800" dirty="0">
                    <a:solidFill>
                      <a:schemeClr val="bg2">
                        <a:lumMod val="50000"/>
                      </a:schemeClr>
                    </a:solidFill>
                    <a:latin typeface="Helvetica" pitchFamily="2" charset="0"/>
                  </a:rPr>
                  <a:t>[</a:t>
                </a:r>
                <a:r>
                  <a:rPr lang="en-US" sz="2800" dirty="0" err="1">
                    <a:solidFill>
                      <a:schemeClr val="bg2">
                        <a:lumMod val="50000"/>
                      </a:schemeClr>
                    </a:solidFill>
                    <a:latin typeface="Helvetica" pitchFamily="2" charset="0"/>
                  </a:rPr>
                  <a:t>arcmin</a:t>
                </a:r>
                <a:r>
                  <a:rPr lang="en-US" sz="2800" dirty="0">
                    <a:solidFill>
                      <a:schemeClr val="bg2">
                        <a:lumMod val="50000"/>
                      </a:schemeClr>
                    </a:solidFill>
                    <a:latin typeface="Helvetica" pitchFamily="2" charset="0"/>
                  </a:rPr>
                  <a:t>]</a:t>
                </a:r>
              </a:p>
            </p:txBody>
          </p:sp>
        </mc:Choice>
        <mc:Fallback xmlns="">
          <p:sp>
            <p:nvSpPr>
              <p:cNvPr id="11" name="Lbl d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2358205" y="2645881"/>
                <a:ext cx="5280727" cy="523220"/>
              </a:xfrm>
              <a:prstGeom prst="rect">
                <a:avLst/>
              </a:prstGeom>
              <a:blipFill rotWithShape="0">
                <a:blip r:embed="rId8"/>
                <a:stretch>
                  <a:fillRect l="-11628" r="-31395" b="-2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313334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614"/>
    </mc:Choice>
    <mc:Fallback>
      <p:transition spd="slow" advTm="256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 w="19050">
            <a:noFill/>
          </a:ln>
        </p:spPr>
        <p:txBody>
          <a:bodyPr/>
          <a:lstStyle/>
          <a:p>
            <a:fld id="{4C81C9B3-C306-4DC9-BA3D-30B74DDD59AB}" type="slidenum">
              <a:rPr lang="en-US" smtClean="0"/>
              <a:pPr/>
              <a:t>14</a:t>
            </a:fld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113931" y="3299930"/>
            <a:ext cx="2976562" cy="2144603"/>
            <a:chOff x="513520" y="3206456"/>
            <a:chExt cx="3845856" cy="274387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0417" y="4201538"/>
              <a:ext cx="3108959" cy="1748790"/>
            </a:xfrm>
            <a:prstGeom prst="rect">
              <a:avLst/>
            </a:prstGeom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3520" y="3206456"/>
              <a:ext cx="2256719" cy="1269404"/>
            </a:xfrm>
            <a:prstGeom prst="rect">
              <a:avLst/>
            </a:prstGeom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grpSp>
        <p:nvGrpSpPr>
          <p:cNvPr id="25" name="Group 24"/>
          <p:cNvGrpSpPr/>
          <p:nvPr/>
        </p:nvGrpSpPr>
        <p:grpSpPr>
          <a:xfrm>
            <a:off x="608782" y="2751295"/>
            <a:ext cx="2976562" cy="2144603"/>
            <a:chOff x="1008371" y="2657821"/>
            <a:chExt cx="3845856" cy="2743872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5268" y="3652903"/>
              <a:ext cx="3108959" cy="1748790"/>
            </a:xfrm>
            <a:prstGeom prst="rect">
              <a:avLst/>
            </a:prstGeom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8371" y="2657821"/>
              <a:ext cx="2256719" cy="1269404"/>
            </a:xfrm>
            <a:prstGeom prst="rect">
              <a:avLst/>
            </a:prstGeom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872" y="3146304"/>
            <a:ext cx="2429953" cy="1366849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74" y="2151222"/>
            <a:ext cx="1763845" cy="992163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28" name="Group 27"/>
          <p:cNvGrpSpPr/>
          <p:nvPr/>
        </p:nvGrpSpPr>
        <p:grpSpPr>
          <a:xfrm>
            <a:off x="4885640" y="3379247"/>
            <a:ext cx="2948415" cy="2087316"/>
            <a:chOff x="6794999" y="3378536"/>
            <a:chExt cx="3809493" cy="2670578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0115" y="4274777"/>
              <a:ext cx="3154377" cy="1774337"/>
            </a:xfrm>
            <a:prstGeom prst="rect">
              <a:avLst/>
            </a:prstGeom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4999" y="3378536"/>
              <a:ext cx="2269252" cy="1276456"/>
            </a:xfrm>
            <a:prstGeom prst="rect">
              <a:avLst/>
            </a:prstGeom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grpSp>
        <p:nvGrpSpPr>
          <p:cNvPr id="27" name="Group 26"/>
          <p:cNvGrpSpPr/>
          <p:nvPr/>
        </p:nvGrpSpPr>
        <p:grpSpPr>
          <a:xfrm>
            <a:off x="5380491" y="2682402"/>
            <a:ext cx="2948415" cy="2087316"/>
            <a:chOff x="7289850" y="2681691"/>
            <a:chExt cx="3809493" cy="2670578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4966" y="3577932"/>
              <a:ext cx="3154377" cy="1774337"/>
            </a:xfrm>
            <a:prstGeom prst="rect">
              <a:avLst/>
            </a:prstGeom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9850" y="2681691"/>
              <a:ext cx="2269252" cy="1276456"/>
            </a:xfrm>
            <a:prstGeom prst="rect">
              <a:avLst/>
            </a:prstGeom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816" y="2905277"/>
            <a:ext cx="2465451" cy="1386816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0691" y="2009035"/>
            <a:ext cx="1773640" cy="997673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2" name="Right Arrow 21"/>
          <p:cNvSpPr/>
          <p:nvPr/>
        </p:nvSpPr>
        <p:spPr>
          <a:xfrm>
            <a:off x="4391610" y="3529048"/>
            <a:ext cx="344958" cy="568951"/>
          </a:xfrm>
          <a:prstGeom prst="rightArrow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3091568" y="250005"/>
            <a:ext cx="3167084" cy="1639464"/>
            <a:chOff x="4370010" y="511758"/>
            <a:chExt cx="3167084" cy="1639464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932524" y="511758"/>
              <a:ext cx="2038742" cy="1639464"/>
            </a:xfrm>
            <a:prstGeom prst="rect">
              <a:avLst/>
            </a:prstGeom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4370010" y="950207"/>
                  <a:ext cx="3167084" cy="677108"/>
                </a:xfrm>
                <a:prstGeom prst="rect">
                  <a:avLst/>
                </a:prstGeom>
                <a:solidFill>
                  <a:schemeClr val="bg1">
                    <a:alpha val="80000"/>
                  </a:schemeClr>
                </a:solidFill>
                <a:ln>
                  <a:solidFill>
                    <a:schemeClr val="bg1"/>
                  </a:solidFill>
                </a:ln>
                <a:effectLst>
                  <a:softEdge rad="63500"/>
                </a:effectLst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l-GR" sz="4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Φ</m:t>
                        </m:r>
                        <m:d>
                          <m:dPr>
                            <m:ctrlPr>
                              <a:rPr lang="el-GR" sz="4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4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sz="4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44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sz="4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4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  <m:r>
                              <a:rPr lang="en-US" sz="4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4400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oMath>
                    </m:oMathPara>
                  </a14:m>
                  <a:endParaRPr lang="en-US" sz="4400" dirty="0">
                    <a:latin typeface="Helvetica" pitchFamily="2" charset="0"/>
                  </a:endParaRP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70010" y="950207"/>
                  <a:ext cx="3167084" cy="677108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>
                  <a:solidFill>
                    <a:schemeClr val="bg1"/>
                  </a:solidFill>
                </a:ln>
                <a:effectLst>
                  <a:softEdge rad="63500"/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4" name="Group 33"/>
          <p:cNvGrpSpPr/>
          <p:nvPr/>
        </p:nvGrpSpPr>
        <p:grpSpPr>
          <a:xfrm>
            <a:off x="3662834" y="4655772"/>
            <a:ext cx="920090" cy="1221885"/>
            <a:chOff x="5002341" y="4607151"/>
            <a:chExt cx="1188801" cy="1563317"/>
          </a:xfrm>
        </p:grpSpPr>
        <p:cxnSp>
          <p:nvCxnSpPr>
            <p:cNvPr id="30" name="Straight Arrow Connector 29"/>
            <p:cNvCxnSpPr/>
            <p:nvPr/>
          </p:nvCxnSpPr>
          <p:spPr>
            <a:xfrm flipH="1">
              <a:off x="5002341" y="4649151"/>
              <a:ext cx="990601" cy="13959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 rot="18296124">
              <a:off x="5071471" y="5050797"/>
              <a:ext cx="1563317" cy="6760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Helvetica" pitchFamily="2" charset="0"/>
                </a:rPr>
                <a:t>Time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42030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597"/>
    </mc:Choice>
    <mc:Fallback>
      <p:transition spd="slow" advTm="345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 w="19050">
            <a:noFill/>
          </a:ln>
        </p:spPr>
        <p:txBody>
          <a:bodyPr/>
          <a:lstStyle/>
          <a:p>
            <a:fld id="{4C81C9B3-C306-4DC9-BA3D-30B74DDD59AB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115" y="3529049"/>
            <a:ext cx="2406229" cy="1366850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872" y="3146304"/>
            <a:ext cx="2429953" cy="1366849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74" y="2151222"/>
            <a:ext cx="1763845" cy="992163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6050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32">
        <p:fade/>
      </p:transition>
    </mc:Choice>
    <mc:Fallback>
      <p:transition spd="med" advTm="53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 w="19050">
            <a:noFill/>
          </a:ln>
        </p:spPr>
        <p:txBody>
          <a:bodyPr/>
          <a:lstStyle/>
          <a:p>
            <a:fld id="{4C81C9B3-C306-4DC9-BA3D-30B74DDD59AB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115" y="3529049"/>
            <a:ext cx="2406229" cy="1366850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872" y="3146304"/>
            <a:ext cx="2429953" cy="1366849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74" y="2151222"/>
            <a:ext cx="1763845" cy="992163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1618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5688"/>
    </mc:Choice>
    <mc:Fallback>
      <p:transition advTm="56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7037E-7 L -0.04201 -0.20648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1" y="-1032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33333E-6 L -0.1533 -0.08634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74" y="-432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7 L -0.09028 0.17361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4" y="8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 w="19050">
            <a:noFill/>
          </a:ln>
        </p:spPr>
        <p:txBody>
          <a:bodyPr/>
          <a:lstStyle/>
          <a:p>
            <a:fld id="{4C81C9B3-C306-4DC9-BA3D-30B74DDD59AB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08" y="4733075"/>
            <a:ext cx="2801884" cy="1576060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54" y="2685411"/>
            <a:ext cx="2801884" cy="1576060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57" y="624450"/>
            <a:ext cx="2801881" cy="1576058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36" name="Group 35"/>
          <p:cNvGrpSpPr/>
          <p:nvPr/>
        </p:nvGrpSpPr>
        <p:grpSpPr>
          <a:xfrm>
            <a:off x="4687239" y="4056366"/>
            <a:ext cx="3656335" cy="2056688"/>
            <a:chOff x="4508728" y="3892190"/>
            <a:chExt cx="4629629" cy="2604166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8728" y="3892190"/>
              <a:ext cx="4629629" cy="2604166"/>
            </a:xfrm>
            <a:prstGeom prst="rect">
              <a:avLst/>
            </a:prstGeom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4" name="TextBox 13"/>
            <p:cNvSpPr txBox="1"/>
            <p:nvPr/>
          </p:nvSpPr>
          <p:spPr>
            <a:xfrm>
              <a:off x="4522175" y="5950884"/>
              <a:ext cx="15087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2000" dirty="0">
                  <a:latin typeface="Helvetica" pitchFamily="2" charset="0"/>
                </a:rPr>
                <a:t>Optical flow</a:t>
              </a:r>
              <a:endParaRPr lang="en-US" sz="2000" dirty="0">
                <a:latin typeface="Helvetica" pitchFamily="2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4654991" y="447558"/>
            <a:ext cx="3688583" cy="2090403"/>
            <a:chOff x="4522175" y="803505"/>
            <a:chExt cx="4623437" cy="2620207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2175" y="803505"/>
              <a:ext cx="4623437" cy="2600683"/>
            </a:xfrm>
            <a:prstGeom prst="rect">
              <a:avLst/>
            </a:prstGeom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8" name="TextBox 17"/>
            <p:cNvSpPr txBox="1"/>
            <p:nvPr/>
          </p:nvSpPr>
          <p:spPr>
            <a:xfrm>
              <a:off x="4562596" y="2922196"/>
              <a:ext cx="3048474" cy="5015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2000" dirty="0">
                  <a:latin typeface="Helvetica" pitchFamily="2" charset="0"/>
                </a:rPr>
                <a:t>3D Transformations</a:t>
              </a:r>
              <a:endParaRPr lang="en-US" sz="2000" dirty="0">
                <a:latin typeface="Helvetica" pitchFamily="2" charset="0"/>
              </a:endParaRPr>
            </a:p>
          </p:txBody>
        </p:sp>
      </p:grpSp>
      <p:cxnSp>
        <p:nvCxnSpPr>
          <p:cNvPr id="19" name="Straight Arrow Connector 18"/>
          <p:cNvCxnSpPr/>
          <p:nvPr/>
        </p:nvCxnSpPr>
        <p:spPr>
          <a:xfrm>
            <a:off x="5285755" y="4455805"/>
            <a:ext cx="0" cy="384043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111122" y="2704833"/>
                <a:ext cx="2634311" cy="768608"/>
              </a:xfrm>
              <a:prstGeom prst="rect">
                <a:avLst/>
              </a:prstGeom>
              <a:solidFill>
                <a:schemeClr val="bg1"/>
              </a:solidFill>
              <a:effectLst>
                <a:softEdge rad="63500"/>
              </a:effectLst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13</m:t>
                                          </m:r>
                                        </m:sub>
                                      </m:sSub>
                                    </m:e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14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23</m:t>
                                          </m:r>
                                        </m:sub>
                                      </m:sSub>
                                    </m:e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24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33</m:t>
                                          </m:r>
                                        </m:sub>
                                      </m:sSub>
                                    </m:e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34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1122" y="2704833"/>
                <a:ext cx="2634311" cy="768608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effectLst>
                <a:softEdge rad="63500"/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/>
          <p:cNvCxnSpPr/>
          <p:nvPr/>
        </p:nvCxnSpPr>
        <p:spPr>
          <a:xfrm>
            <a:off x="6636429" y="5167884"/>
            <a:ext cx="0" cy="384043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5293639" y="906786"/>
            <a:ext cx="0" cy="384043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6418587" y="1412479"/>
            <a:ext cx="0" cy="384043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12" idx="3"/>
            <a:endCxn id="11" idx="1"/>
          </p:cNvCxnSpPr>
          <p:nvPr/>
        </p:nvCxnSpPr>
        <p:spPr>
          <a:xfrm>
            <a:off x="3309238" y="3473441"/>
            <a:ext cx="1378001" cy="1611269"/>
          </a:xfrm>
          <a:prstGeom prst="straightConnector1">
            <a:avLst/>
          </a:prstGeom>
          <a:ln w="381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0" idx="3"/>
            <a:endCxn id="11" idx="1"/>
          </p:cNvCxnSpPr>
          <p:nvPr/>
        </p:nvCxnSpPr>
        <p:spPr>
          <a:xfrm flipV="1">
            <a:off x="3295792" y="5084710"/>
            <a:ext cx="1391447" cy="436395"/>
          </a:xfrm>
          <a:prstGeom prst="straightConnector1">
            <a:avLst/>
          </a:prstGeom>
          <a:ln w="381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3" idx="3"/>
            <a:endCxn id="17" idx="1"/>
          </p:cNvCxnSpPr>
          <p:nvPr/>
        </p:nvCxnSpPr>
        <p:spPr>
          <a:xfrm>
            <a:off x="3309238" y="1412479"/>
            <a:ext cx="1345753" cy="72493"/>
          </a:xfrm>
          <a:prstGeom prst="straightConnector1">
            <a:avLst/>
          </a:prstGeom>
          <a:ln w="381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5593260" y="2522385"/>
            <a:ext cx="0" cy="1530170"/>
          </a:xfrm>
          <a:prstGeom prst="straightConnector1">
            <a:avLst/>
          </a:prstGeom>
          <a:ln w="381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93908" y="1813697"/>
            <a:ext cx="1183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Helvetica" pitchFamily="2" charset="0"/>
              </a:rPr>
              <a:t>Disparity</a:t>
            </a:r>
            <a:endParaRPr lang="en-US" sz="2000" dirty="0">
              <a:latin typeface="Helvetica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93908" y="3864830"/>
            <a:ext cx="12570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Helvetica" pitchFamily="2" charset="0"/>
              </a:rPr>
              <a:t>Frame </a:t>
            </a:r>
            <a:r>
              <a:rPr lang="en-US" sz="2000" i="1" dirty="0" smtClean="0">
                <a:solidFill>
                  <a:schemeClr val="bg1"/>
                </a:solidFill>
                <a:latin typeface="Helvetica" pitchFamily="2" charset="0"/>
              </a:rPr>
              <a:t>t</a:t>
            </a:r>
            <a:r>
              <a:rPr lang="en-US" sz="2000" i="1" baseline="-25000" dirty="0" smtClean="0">
                <a:solidFill>
                  <a:schemeClr val="bg1"/>
                </a:solidFill>
                <a:latin typeface="Helvetica" pitchFamily="2" charset="0"/>
              </a:rPr>
              <a:t>i-1</a:t>
            </a:r>
            <a:endParaRPr lang="en-US" sz="2000" i="1" dirty="0">
              <a:solidFill>
                <a:schemeClr val="bg1"/>
              </a:solidFill>
              <a:latin typeface="Helvetica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0462" y="5923545"/>
            <a:ext cx="11047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Helvetica" pitchFamily="2" charset="0"/>
              </a:rPr>
              <a:t>Frame </a:t>
            </a:r>
            <a:r>
              <a:rPr lang="en-US" sz="2000" i="1" dirty="0" err="1" smtClean="0">
                <a:solidFill>
                  <a:schemeClr val="bg1"/>
                </a:solidFill>
                <a:latin typeface="Helvetica" pitchFamily="2" charset="0"/>
              </a:rPr>
              <a:t>t</a:t>
            </a:r>
            <a:r>
              <a:rPr lang="en-US" sz="2000" i="1" baseline="-25000" dirty="0" err="1" smtClean="0">
                <a:solidFill>
                  <a:schemeClr val="bg1"/>
                </a:solidFill>
                <a:latin typeface="Helvetica" pitchFamily="2" charset="0"/>
              </a:rPr>
              <a:t>i</a:t>
            </a:r>
            <a:endParaRPr lang="en-US" sz="2000" i="1" dirty="0">
              <a:solidFill>
                <a:schemeClr val="bg1"/>
              </a:solidFill>
              <a:latin typeface="Helvetica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25025525"/>
      </p:ext>
    </p:extLst>
  </p:cSld>
  <p:clrMapOvr>
    <a:masterClrMapping/>
  </p:clrMapOvr>
  <p:transition advTm="6401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2267" y="6551403"/>
            <a:ext cx="2057400" cy="296779"/>
          </a:xfrm>
        </p:spPr>
        <p:txBody>
          <a:bodyPr/>
          <a:lstStyle/>
          <a:p>
            <a:fld id="{4C81C9B3-C306-4DC9-BA3D-30B74DDD59AB}" type="slidenum">
              <a:rPr lang="en-US" smtClean="0"/>
              <a:pPr/>
              <a:t>18</a:t>
            </a:fld>
            <a:endParaRPr lang="en-US"/>
          </a:p>
        </p:txBody>
      </p:sp>
      <p:grpSp>
        <p:nvGrpSpPr>
          <p:cNvPr id="64" name="Group 63"/>
          <p:cNvGrpSpPr/>
          <p:nvPr/>
        </p:nvGrpSpPr>
        <p:grpSpPr>
          <a:xfrm>
            <a:off x="2068219" y="237265"/>
            <a:ext cx="2334112" cy="1312938"/>
            <a:chOff x="3042529" y="439119"/>
            <a:chExt cx="2690284" cy="1513285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2529" y="439119"/>
              <a:ext cx="2690284" cy="1513285"/>
            </a:xfrm>
            <a:prstGeom prst="rect">
              <a:avLst/>
            </a:prstGeom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grpSp>
          <p:nvGrpSpPr>
            <p:cNvPr id="24" name="Group 23"/>
            <p:cNvGrpSpPr/>
            <p:nvPr/>
          </p:nvGrpSpPr>
          <p:grpSpPr>
            <a:xfrm>
              <a:off x="4038351" y="695972"/>
              <a:ext cx="349320" cy="349320"/>
              <a:chOff x="1027417" y="1332972"/>
              <a:chExt cx="143838" cy="143838"/>
            </a:xfrm>
          </p:grpSpPr>
          <p:cxnSp>
            <p:nvCxnSpPr>
              <p:cNvPr id="22" name="Straight Connector 21"/>
              <p:cNvCxnSpPr/>
              <p:nvPr/>
            </p:nvCxnSpPr>
            <p:spPr>
              <a:xfrm>
                <a:off x="1099336" y="1332972"/>
                <a:ext cx="0" cy="143838"/>
              </a:xfrm>
              <a:prstGeom prst="line">
                <a:avLst/>
              </a:prstGeom>
              <a:ln w="571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rot="16200000">
                <a:off x="1099336" y="1332973"/>
                <a:ext cx="0" cy="143838"/>
              </a:xfrm>
              <a:prstGeom prst="line">
                <a:avLst/>
              </a:prstGeom>
              <a:ln w="571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/>
          </p:nvGrpSpPr>
          <p:grpSpPr>
            <a:xfrm>
              <a:off x="3421902" y="942552"/>
              <a:ext cx="349320" cy="349320"/>
              <a:chOff x="1027417" y="1332972"/>
              <a:chExt cx="143838" cy="143838"/>
            </a:xfrm>
          </p:grpSpPr>
          <p:cxnSp>
            <p:nvCxnSpPr>
              <p:cNvPr id="26" name="Straight Connector 25"/>
              <p:cNvCxnSpPr/>
              <p:nvPr/>
            </p:nvCxnSpPr>
            <p:spPr>
              <a:xfrm>
                <a:off x="1099336" y="1332972"/>
                <a:ext cx="0" cy="143838"/>
              </a:xfrm>
              <a:prstGeom prst="line">
                <a:avLst/>
              </a:prstGeom>
              <a:ln w="571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 rot="16200000">
                <a:off x="1099336" y="1332973"/>
                <a:ext cx="0" cy="143838"/>
              </a:xfrm>
              <a:prstGeom prst="line">
                <a:avLst/>
              </a:prstGeom>
              <a:ln w="571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5" name="Group 64"/>
          <p:cNvGrpSpPr/>
          <p:nvPr/>
        </p:nvGrpSpPr>
        <p:grpSpPr>
          <a:xfrm>
            <a:off x="4644504" y="237265"/>
            <a:ext cx="2334112" cy="1312938"/>
            <a:chOff x="6429744" y="439120"/>
            <a:chExt cx="2690284" cy="1513285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9744" y="439120"/>
              <a:ext cx="2690284" cy="1513285"/>
            </a:xfrm>
            <a:prstGeom prst="rect">
              <a:avLst/>
            </a:prstGeom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grpSp>
          <p:nvGrpSpPr>
            <p:cNvPr id="28" name="Group 27"/>
            <p:cNvGrpSpPr/>
            <p:nvPr/>
          </p:nvGrpSpPr>
          <p:grpSpPr>
            <a:xfrm>
              <a:off x="7774886" y="1195762"/>
              <a:ext cx="349320" cy="349320"/>
              <a:chOff x="1027417" y="1332972"/>
              <a:chExt cx="143838" cy="143838"/>
            </a:xfrm>
          </p:grpSpPr>
          <p:cxnSp>
            <p:nvCxnSpPr>
              <p:cNvPr id="29" name="Straight Connector 28"/>
              <p:cNvCxnSpPr/>
              <p:nvPr/>
            </p:nvCxnSpPr>
            <p:spPr>
              <a:xfrm>
                <a:off x="1099336" y="1332972"/>
                <a:ext cx="0" cy="143838"/>
              </a:xfrm>
              <a:prstGeom prst="line">
                <a:avLst/>
              </a:prstGeom>
              <a:ln w="571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rot="16200000">
                <a:off x="1099336" y="1332973"/>
                <a:ext cx="0" cy="143838"/>
              </a:xfrm>
              <a:prstGeom prst="line">
                <a:avLst/>
              </a:prstGeom>
              <a:ln w="571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Group 30"/>
            <p:cNvGrpSpPr/>
            <p:nvPr/>
          </p:nvGrpSpPr>
          <p:grpSpPr>
            <a:xfrm>
              <a:off x="7497486" y="613784"/>
              <a:ext cx="349320" cy="349320"/>
              <a:chOff x="1027417" y="1332972"/>
              <a:chExt cx="143838" cy="143838"/>
            </a:xfrm>
          </p:grpSpPr>
          <p:cxnSp>
            <p:nvCxnSpPr>
              <p:cNvPr id="32" name="Straight Connector 31"/>
              <p:cNvCxnSpPr/>
              <p:nvPr/>
            </p:nvCxnSpPr>
            <p:spPr>
              <a:xfrm>
                <a:off x="1099336" y="1332972"/>
                <a:ext cx="0" cy="143838"/>
              </a:xfrm>
              <a:prstGeom prst="line">
                <a:avLst/>
              </a:prstGeom>
              <a:ln w="571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 rot="16200000">
                <a:off x="1099336" y="1332973"/>
                <a:ext cx="0" cy="143838"/>
              </a:xfrm>
              <a:prstGeom prst="line">
                <a:avLst/>
              </a:prstGeom>
              <a:ln w="571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8" name="Group 107"/>
          <p:cNvGrpSpPr/>
          <p:nvPr/>
        </p:nvGrpSpPr>
        <p:grpSpPr>
          <a:xfrm>
            <a:off x="619587" y="1902580"/>
            <a:ext cx="3782744" cy="1312938"/>
            <a:chOff x="2036973" y="1902580"/>
            <a:chExt cx="3782744" cy="1312938"/>
          </a:xfrm>
        </p:grpSpPr>
        <p:grpSp>
          <p:nvGrpSpPr>
            <p:cNvPr id="66" name="Group 65"/>
            <p:cNvGrpSpPr/>
            <p:nvPr/>
          </p:nvGrpSpPr>
          <p:grpSpPr>
            <a:xfrm>
              <a:off x="3485605" y="1902580"/>
              <a:ext cx="2334112" cy="1312938"/>
              <a:chOff x="3042529" y="2383918"/>
              <a:chExt cx="2690284" cy="1513285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42529" y="2383918"/>
                <a:ext cx="2690284" cy="1513285"/>
              </a:xfrm>
              <a:prstGeom prst="rect">
                <a:avLst/>
              </a:prstGeom>
              <a:ln w="1905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  <p:grpSp>
            <p:nvGrpSpPr>
              <p:cNvPr id="34" name="Group 33"/>
              <p:cNvGrpSpPr/>
              <p:nvPr/>
            </p:nvGrpSpPr>
            <p:grpSpPr>
              <a:xfrm>
                <a:off x="4038351" y="2658336"/>
                <a:ext cx="349320" cy="349320"/>
                <a:chOff x="1027417" y="1332972"/>
                <a:chExt cx="143838" cy="143838"/>
              </a:xfrm>
            </p:grpSpPr>
            <p:cxnSp>
              <p:nvCxnSpPr>
                <p:cNvPr id="35" name="Straight Connector 34"/>
                <p:cNvCxnSpPr/>
                <p:nvPr/>
              </p:nvCxnSpPr>
              <p:spPr>
                <a:xfrm>
                  <a:off x="1099336" y="1332972"/>
                  <a:ext cx="0" cy="143838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/>
                <p:cNvCxnSpPr/>
                <p:nvPr/>
              </p:nvCxnSpPr>
              <p:spPr>
                <a:xfrm rot="16200000">
                  <a:off x="1099336" y="1332973"/>
                  <a:ext cx="0" cy="143838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" name="Group 36"/>
              <p:cNvGrpSpPr/>
              <p:nvPr/>
            </p:nvGrpSpPr>
            <p:grpSpPr>
              <a:xfrm>
                <a:off x="3421902" y="2904916"/>
                <a:ext cx="349320" cy="349320"/>
                <a:chOff x="1027417" y="1332972"/>
                <a:chExt cx="143838" cy="143838"/>
              </a:xfrm>
            </p:grpSpPr>
            <p:cxnSp>
              <p:nvCxnSpPr>
                <p:cNvPr id="38" name="Straight Connector 37"/>
                <p:cNvCxnSpPr/>
                <p:nvPr/>
              </p:nvCxnSpPr>
              <p:spPr>
                <a:xfrm>
                  <a:off x="1099336" y="1332972"/>
                  <a:ext cx="0" cy="143838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rot="16200000">
                  <a:off x="1099336" y="1332973"/>
                  <a:ext cx="0" cy="143838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7" name="TextBox 46"/>
            <p:cNvSpPr txBox="1"/>
            <p:nvPr/>
          </p:nvSpPr>
          <p:spPr>
            <a:xfrm>
              <a:off x="2036973" y="2633217"/>
              <a:ext cx="13901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>
                  <a:latin typeface="Helvetica" pitchFamily="2" charset="0"/>
                </a:rPr>
                <a:t>Rigid points</a:t>
              </a:r>
            </a:p>
          </p:txBody>
        </p:sp>
        <p:sp>
          <p:nvSpPr>
            <p:cNvPr id="50" name="Freeform 49"/>
            <p:cNvSpPr/>
            <p:nvPr/>
          </p:nvSpPr>
          <p:spPr>
            <a:xfrm>
              <a:off x="2899210" y="2110235"/>
              <a:ext cx="423392" cy="341685"/>
            </a:xfrm>
            <a:custGeom>
              <a:avLst/>
              <a:gdLst>
                <a:gd name="connsiteX0" fmla="*/ 0 w 585627"/>
                <a:gd name="connsiteY0" fmla="*/ 195209 h 472611"/>
                <a:gd name="connsiteX1" fmla="*/ 164387 w 585627"/>
                <a:gd name="connsiteY1" fmla="*/ 472611 h 472611"/>
                <a:gd name="connsiteX2" fmla="*/ 585627 w 585627"/>
                <a:gd name="connsiteY2" fmla="*/ 0 h 472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5627" h="472611">
                  <a:moveTo>
                    <a:pt x="0" y="195209"/>
                  </a:moveTo>
                  <a:lnTo>
                    <a:pt x="164387" y="472611"/>
                  </a:lnTo>
                  <a:lnTo>
                    <a:pt x="585627" y="0"/>
                  </a:lnTo>
                </a:path>
              </a:pathLst>
            </a:cu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4644505" y="1902580"/>
            <a:ext cx="4238255" cy="1312938"/>
            <a:chOff x="6429744" y="1902580"/>
            <a:chExt cx="4238255" cy="1312938"/>
          </a:xfrm>
        </p:grpSpPr>
        <p:grpSp>
          <p:nvGrpSpPr>
            <p:cNvPr id="113" name="Group 112"/>
            <p:cNvGrpSpPr/>
            <p:nvPr/>
          </p:nvGrpSpPr>
          <p:grpSpPr>
            <a:xfrm>
              <a:off x="6429744" y="1902580"/>
              <a:ext cx="2334112" cy="1312938"/>
              <a:chOff x="6429744" y="1902580"/>
              <a:chExt cx="2334112" cy="1312938"/>
            </a:xfrm>
          </p:grpSpPr>
          <p:pic>
            <p:nvPicPr>
              <p:cNvPr id="40" name="Picture 3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29744" y="1902580"/>
                <a:ext cx="2334112" cy="1312938"/>
              </a:xfrm>
              <a:prstGeom prst="rect">
                <a:avLst/>
              </a:prstGeom>
              <a:ln w="1905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  <p:grpSp>
            <p:nvGrpSpPr>
              <p:cNvPr id="41" name="Group 40"/>
              <p:cNvGrpSpPr/>
              <p:nvPr/>
            </p:nvGrpSpPr>
            <p:grpSpPr>
              <a:xfrm>
                <a:off x="7596800" y="2523966"/>
                <a:ext cx="303073" cy="303073"/>
                <a:chOff x="1027417" y="1332972"/>
                <a:chExt cx="143838" cy="143838"/>
              </a:xfrm>
            </p:grpSpPr>
            <p:cxnSp>
              <p:nvCxnSpPr>
                <p:cNvPr id="42" name="Straight Connector 41"/>
                <p:cNvCxnSpPr/>
                <p:nvPr/>
              </p:nvCxnSpPr>
              <p:spPr>
                <a:xfrm>
                  <a:off x="1099336" y="1332972"/>
                  <a:ext cx="0" cy="143838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>
                <a:xfrm rot="16200000">
                  <a:off x="1099336" y="1332973"/>
                  <a:ext cx="0" cy="143838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" name="Group 43"/>
              <p:cNvGrpSpPr/>
              <p:nvPr/>
            </p:nvGrpSpPr>
            <p:grpSpPr>
              <a:xfrm>
                <a:off x="7356126" y="2019037"/>
                <a:ext cx="303073" cy="303073"/>
                <a:chOff x="1027417" y="1332972"/>
                <a:chExt cx="143838" cy="143838"/>
              </a:xfrm>
            </p:grpSpPr>
            <p:cxnSp>
              <p:nvCxnSpPr>
                <p:cNvPr id="45" name="Straight Connector 44"/>
                <p:cNvCxnSpPr/>
                <p:nvPr/>
              </p:nvCxnSpPr>
              <p:spPr>
                <a:xfrm>
                  <a:off x="1099336" y="1332972"/>
                  <a:ext cx="0" cy="143838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/>
                <p:cNvCxnSpPr/>
                <p:nvPr/>
              </p:nvCxnSpPr>
              <p:spPr>
                <a:xfrm rot="16200000">
                  <a:off x="1099336" y="1332973"/>
                  <a:ext cx="0" cy="143838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9" name="TextBox 48"/>
            <p:cNvSpPr txBox="1"/>
            <p:nvPr/>
          </p:nvSpPr>
          <p:spPr>
            <a:xfrm>
              <a:off x="8867506" y="2633217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Helvetica" pitchFamily="2" charset="0"/>
                </a:rPr>
                <a:t>Non-rigid points</a:t>
              </a:r>
            </a:p>
          </p:txBody>
        </p:sp>
        <p:grpSp>
          <p:nvGrpSpPr>
            <p:cNvPr id="55" name="Group 54"/>
            <p:cNvGrpSpPr/>
            <p:nvPr/>
          </p:nvGrpSpPr>
          <p:grpSpPr>
            <a:xfrm>
              <a:off x="8973305" y="2064712"/>
              <a:ext cx="328773" cy="387208"/>
              <a:chOff x="9297015" y="2603554"/>
              <a:chExt cx="328773" cy="387208"/>
            </a:xfrm>
          </p:grpSpPr>
          <p:cxnSp>
            <p:nvCxnSpPr>
              <p:cNvPr id="52" name="Straight Connector 51"/>
              <p:cNvCxnSpPr/>
              <p:nvPr/>
            </p:nvCxnSpPr>
            <p:spPr>
              <a:xfrm>
                <a:off x="9297015" y="2603554"/>
                <a:ext cx="328773" cy="387208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 flipH="1">
                <a:off x="9297015" y="2603554"/>
                <a:ext cx="328773" cy="387208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0" name="Group 109"/>
          <p:cNvGrpSpPr/>
          <p:nvPr/>
        </p:nvGrpSpPr>
        <p:grpSpPr>
          <a:xfrm>
            <a:off x="246254" y="3567895"/>
            <a:ext cx="4156077" cy="1312938"/>
            <a:chOff x="1663640" y="3567895"/>
            <a:chExt cx="4156077" cy="1312938"/>
          </a:xfrm>
        </p:grpSpPr>
        <p:grpSp>
          <p:nvGrpSpPr>
            <p:cNvPr id="75" name="Group 74"/>
            <p:cNvGrpSpPr/>
            <p:nvPr/>
          </p:nvGrpSpPr>
          <p:grpSpPr>
            <a:xfrm>
              <a:off x="3485605" y="3567895"/>
              <a:ext cx="2334112" cy="1312938"/>
              <a:chOff x="3042529" y="4171621"/>
              <a:chExt cx="2690284" cy="1513285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42529" y="4171621"/>
                <a:ext cx="2690284" cy="1513285"/>
              </a:xfrm>
              <a:prstGeom prst="rect">
                <a:avLst/>
              </a:prstGeom>
              <a:ln w="1905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  <p:grpSp>
            <p:nvGrpSpPr>
              <p:cNvPr id="56" name="Group 55"/>
              <p:cNvGrpSpPr/>
              <p:nvPr/>
            </p:nvGrpSpPr>
            <p:grpSpPr>
              <a:xfrm>
                <a:off x="4038351" y="4328717"/>
                <a:ext cx="349320" cy="349320"/>
                <a:chOff x="1027417" y="1332972"/>
                <a:chExt cx="143838" cy="143838"/>
              </a:xfrm>
            </p:grpSpPr>
            <p:cxnSp>
              <p:nvCxnSpPr>
                <p:cNvPr id="57" name="Straight Connector 56"/>
                <p:cNvCxnSpPr/>
                <p:nvPr/>
              </p:nvCxnSpPr>
              <p:spPr>
                <a:xfrm>
                  <a:off x="1099336" y="1332972"/>
                  <a:ext cx="0" cy="143838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>
                <a:xfrm rot="16200000">
                  <a:off x="1099336" y="1332973"/>
                  <a:ext cx="0" cy="143838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9" name="Group 58"/>
              <p:cNvGrpSpPr/>
              <p:nvPr/>
            </p:nvGrpSpPr>
            <p:grpSpPr>
              <a:xfrm>
                <a:off x="3421902" y="4575297"/>
                <a:ext cx="349320" cy="349320"/>
                <a:chOff x="1027417" y="1332972"/>
                <a:chExt cx="143838" cy="143838"/>
              </a:xfrm>
            </p:grpSpPr>
            <p:cxnSp>
              <p:nvCxnSpPr>
                <p:cNvPr id="60" name="Straight Connector 59"/>
                <p:cNvCxnSpPr/>
                <p:nvPr/>
              </p:nvCxnSpPr>
              <p:spPr>
                <a:xfrm>
                  <a:off x="1099336" y="1332972"/>
                  <a:ext cx="0" cy="143838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0"/>
                <p:cNvCxnSpPr/>
                <p:nvPr/>
              </p:nvCxnSpPr>
              <p:spPr>
                <a:xfrm rot="16200000">
                  <a:off x="1099336" y="1332973"/>
                  <a:ext cx="0" cy="143838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62" name="TextBox 61"/>
            <p:cNvSpPr txBox="1"/>
            <p:nvPr/>
          </p:nvSpPr>
          <p:spPr>
            <a:xfrm>
              <a:off x="1663640" y="4338737"/>
              <a:ext cx="17732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>
                  <a:latin typeface="Helvetica" pitchFamily="2" charset="0"/>
                </a:rPr>
                <a:t>Relative motion</a:t>
              </a:r>
            </a:p>
          </p:txBody>
        </p:sp>
        <p:sp>
          <p:nvSpPr>
            <p:cNvPr id="63" name="Freeform 62"/>
            <p:cNvSpPr/>
            <p:nvPr/>
          </p:nvSpPr>
          <p:spPr>
            <a:xfrm>
              <a:off x="2964288" y="3825638"/>
              <a:ext cx="423392" cy="341685"/>
            </a:xfrm>
            <a:custGeom>
              <a:avLst/>
              <a:gdLst>
                <a:gd name="connsiteX0" fmla="*/ 0 w 585627"/>
                <a:gd name="connsiteY0" fmla="*/ 195209 h 472611"/>
                <a:gd name="connsiteX1" fmla="*/ 164387 w 585627"/>
                <a:gd name="connsiteY1" fmla="*/ 472611 h 472611"/>
                <a:gd name="connsiteX2" fmla="*/ 585627 w 585627"/>
                <a:gd name="connsiteY2" fmla="*/ 0 h 472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5627" h="472611">
                  <a:moveTo>
                    <a:pt x="0" y="195209"/>
                  </a:moveTo>
                  <a:lnTo>
                    <a:pt x="164387" y="472611"/>
                  </a:lnTo>
                  <a:lnTo>
                    <a:pt x="585627" y="0"/>
                  </a:lnTo>
                </a:path>
              </a:pathLst>
            </a:cu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10510" y="5027030"/>
            <a:ext cx="4391821" cy="1536950"/>
            <a:chOff x="1427896" y="5027030"/>
            <a:chExt cx="4391821" cy="1536950"/>
          </a:xfrm>
        </p:grpSpPr>
        <p:grpSp>
          <p:nvGrpSpPr>
            <p:cNvPr id="76" name="Group 75"/>
            <p:cNvGrpSpPr/>
            <p:nvPr/>
          </p:nvGrpSpPr>
          <p:grpSpPr>
            <a:xfrm>
              <a:off x="3485605" y="5233210"/>
              <a:ext cx="2334112" cy="1312938"/>
              <a:chOff x="3042529" y="5918794"/>
              <a:chExt cx="2690284" cy="1513285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42529" y="5918794"/>
                <a:ext cx="2690284" cy="1513285"/>
              </a:xfrm>
              <a:prstGeom prst="rect">
                <a:avLst/>
              </a:prstGeom>
              <a:ln w="1905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  <p:grpSp>
            <p:nvGrpSpPr>
              <p:cNvPr id="69" name="Group 68"/>
              <p:cNvGrpSpPr/>
              <p:nvPr/>
            </p:nvGrpSpPr>
            <p:grpSpPr>
              <a:xfrm>
                <a:off x="4038351" y="5959324"/>
                <a:ext cx="349320" cy="349320"/>
                <a:chOff x="1027417" y="1332972"/>
                <a:chExt cx="143838" cy="143838"/>
              </a:xfrm>
            </p:grpSpPr>
            <p:cxnSp>
              <p:nvCxnSpPr>
                <p:cNvPr id="70" name="Straight Connector 69"/>
                <p:cNvCxnSpPr/>
                <p:nvPr/>
              </p:nvCxnSpPr>
              <p:spPr>
                <a:xfrm>
                  <a:off x="1099336" y="1332972"/>
                  <a:ext cx="0" cy="143838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/>
                <p:cNvCxnSpPr/>
                <p:nvPr/>
              </p:nvCxnSpPr>
              <p:spPr>
                <a:xfrm rot="16200000">
                  <a:off x="1099336" y="1332973"/>
                  <a:ext cx="0" cy="143838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2" name="Group 71"/>
              <p:cNvGrpSpPr/>
              <p:nvPr/>
            </p:nvGrpSpPr>
            <p:grpSpPr>
              <a:xfrm>
                <a:off x="3421902" y="6205904"/>
                <a:ext cx="349320" cy="349320"/>
                <a:chOff x="1027417" y="1332972"/>
                <a:chExt cx="143838" cy="143838"/>
              </a:xfrm>
            </p:grpSpPr>
            <p:cxnSp>
              <p:nvCxnSpPr>
                <p:cNvPr id="73" name="Straight Connector 72"/>
                <p:cNvCxnSpPr/>
                <p:nvPr/>
              </p:nvCxnSpPr>
              <p:spPr>
                <a:xfrm>
                  <a:off x="1099336" y="1332972"/>
                  <a:ext cx="0" cy="143838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Straight Connector 73"/>
                <p:cNvCxnSpPr/>
                <p:nvPr/>
              </p:nvCxnSpPr>
              <p:spPr>
                <a:xfrm rot="16200000">
                  <a:off x="1099336" y="1332973"/>
                  <a:ext cx="0" cy="143838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1" name="Freeform 80"/>
            <p:cNvSpPr/>
            <p:nvPr/>
          </p:nvSpPr>
          <p:spPr>
            <a:xfrm>
              <a:off x="1615456" y="5901960"/>
              <a:ext cx="623899" cy="662020"/>
            </a:xfrm>
            <a:custGeom>
              <a:avLst/>
              <a:gdLst>
                <a:gd name="connsiteX0" fmla="*/ 0 w 3281083"/>
                <a:gd name="connsiteY0" fmla="*/ 1075765 h 1089212"/>
                <a:gd name="connsiteX1" fmla="*/ 1102659 w 3281083"/>
                <a:gd name="connsiteY1" fmla="*/ 1089212 h 1089212"/>
                <a:gd name="connsiteX2" fmla="*/ 1102659 w 3281083"/>
                <a:gd name="connsiteY2" fmla="*/ 685800 h 1089212"/>
                <a:gd name="connsiteX3" fmla="*/ 2178424 w 3281083"/>
                <a:gd name="connsiteY3" fmla="*/ 699247 h 1089212"/>
                <a:gd name="connsiteX4" fmla="*/ 2178424 w 3281083"/>
                <a:gd name="connsiteY4" fmla="*/ 0 h 1089212"/>
                <a:gd name="connsiteX5" fmla="*/ 3281083 w 3281083"/>
                <a:gd name="connsiteY5" fmla="*/ 0 h 1089212"/>
                <a:gd name="connsiteX0" fmla="*/ 0 w 3281083"/>
                <a:gd name="connsiteY0" fmla="*/ 1075765 h 1089212"/>
                <a:gd name="connsiteX1" fmla="*/ 1102659 w 3281083"/>
                <a:gd name="connsiteY1" fmla="*/ 1089212 h 1089212"/>
                <a:gd name="connsiteX2" fmla="*/ 1102659 w 3281083"/>
                <a:gd name="connsiteY2" fmla="*/ 425691 h 1089212"/>
                <a:gd name="connsiteX3" fmla="*/ 2178424 w 3281083"/>
                <a:gd name="connsiteY3" fmla="*/ 699247 h 1089212"/>
                <a:gd name="connsiteX4" fmla="*/ 2178424 w 3281083"/>
                <a:gd name="connsiteY4" fmla="*/ 0 h 1089212"/>
                <a:gd name="connsiteX5" fmla="*/ 3281083 w 3281083"/>
                <a:gd name="connsiteY5" fmla="*/ 0 h 1089212"/>
                <a:gd name="connsiteX0" fmla="*/ 0 w 3281083"/>
                <a:gd name="connsiteY0" fmla="*/ 1075765 h 1089212"/>
                <a:gd name="connsiteX1" fmla="*/ 1102659 w 3281083"/>
                <a:gd name="connsiteY1" fmla="*/ 1089212 h 1089212"/>
                <a:gd name="connsiteX2" fmla="*/ 1102659 w 3281083"/>
                <a:gd name="connsiteY2" fmla="*/ 425691 h 1089212"/>
                <a:gd name="connsiteX3" fmla="*/ 2178424 w 3281083"/>
                <a:gd name="connsiteY3" fmla="*/ 362637 h 1089212"/>
                <a:gd name="connsiteX4" fmla="*/ 2178424 w 3281083"/>
                <a:gd name="connsiteY4" fmla="*/ 0 h 1089212"/>
                <a:gd name="connsiteX5" fmla="*/ 3281083 w 3281083"/>
                <a:gd name="connsiteY5" fmla="*/ 0 h 1089212"/>
                <a:gd name="connsiteX0" fmla="*/ 0 w 3281083"/>
                <a:gd name="connsiteY0" fmla="*/ 1075765 h 1089212"/>
                <a:gd name="connsiteX1" fmla="*/ 1102659 w 3281083"/>
                <a:gd name="connsiteY1" fmla="*/ 1089212 h 1089212"/>
                <a:gd name="connsiteX2" fmla="*/ 1102659 w 3281083"/>
                <a:gd name="connsiteY2" fmla="*/ 318588 h 1089212"/>
                <a:gd name="connsiteX3" fmla="*/ 2178424 w 3281083"/>
                <a:gd name="connsiteY3" fmla="*/ 362637 h 1089212"/>
                <a:gd name="connsiteX4" fmla="*/ 2178424 w 3281083"/>
                <a:gd name="connsiteY4" fmla="*/ 0 h 1089212"/>
                <a:gd name="connsiteX5" fmla="*/ 3281083 w 3281083"/>
                <a:gd name="connsiteY5" fmla="*/ 0 h 1089212"/>
                <a:gd name="connsiteX0" fmla="*/ 0 w 3281083"/>
                <a:gd name="connsiteY0" fmla="*/ 1075765 h 1089212"/>
                <a:gd name="connsiteX1" fmla="*/ 1102659 w 3281083"/>
                <a:gd name="connsiteY1" fmla="*/ 1089212 h 1089212"/>
                <a:gd name="connsiteX2" fmla="*/ 1062318 w 3281083"/>
                <a:gd name="connsiteY2" fmla="*/ 379790 h 1089212"/>
                <a:gd name="connsiteX3" fmla="*/ 2178424 w 3281083"/>
                <a:gd name="connsiteY3" fmla="*/ 362637 h 1089212"/>
                <a:gd name="connsiteX4" fmla="*/ 2178424 w 3281083"/>
                <a:gd name="connsiteY4" fmla="*/ 0 h 1089212"/>
                <a:gd name="connsiteX5" fmla="*/ 3281083 w 3281083"/>
                <a:gd name="connsiteY5" fmla="*/ 0 h 1089212"/>
                <a:gd name="connsiteX0" fmla="*/ 0 w 3281083"/>
                <a:gd name="connsiteY0" fmla="*/ 1075765 h 1089212"/>
                <a:gd name="connsiteX1" fmla="*/ 1102659 w 3281083"/>
                <a:gd name="connsiteY1" fmla="*/ 1089212 h 1089212"/>
                <a:gd name="connsiteX2" fmla="*/ 1116106 w 3281083"/>
                <a:gd name="connsiteY2" fmla="*/ 379790 h 1089212"/>
                <a:gd name="connsiteX3" fmla="*/ 2178424 w 3281083"/>
                <a:gd name="connsiteY3" fmla="*/ 362637 h 1089212"/>
                <a:gd name="connsiteX4" fmla="*/ 2178424 w 3281083"/>
                <a:gd name="connsiteY4" fmla="*/ 0 h 1089212"/>
                <a:gd name="connsiteX5" fmla="*/ 3281083 w 3281083"/>
                <a:gd name="connsiteY5" fmla="*/ 0 h 1089212"/>
                <a:gd name="connsiteX0" fmla="*/ 0 w 3281083"/>
                <a:gd name="connsiteY0" fmla="*/ 1075765 h 1089212"/>
                <a:gd name="connsiteX1" fmla="*/ 1102659 w 3281083"/>
                <a:gd name="connsiteY1" fmla="*/ 1089212 h 1089212"/>
                <a:gd name="connsiteX2" fmla="*/ 1102659 w 3281083"/>
                <a:gd name="connsiteY2" fmla="*/ 379790 h 1089212"/>
                <a:gd name="connsiteX3" fmla="*/ 2178424 w 3281083"/>
                <a:gd name="connsiteY3" fmla="*/ 362637 h 1089212"/>
                <a:gd name="connsiteX4" fmla="*/ 2178424 w 3281083"/>
                <a:gd name="connsiteY4" fmla="*/ 0 h 1089212"/>
                <a:gd name="connsiteX5" fmla="*/ 3281083 w 3281083"/>
                <a:gd name="connsiteY5" fmla="*/ 0 h 1089212"/>
                <a:gd name="connsiteX0" fmla="*/ 0 w 2178424"/>
                <a:gd name="connsiteY0" fmla="*/ 1075765 h 1089212"/>
                <a:gd name="connsiteX1" fmla="*/ 1102659 w 2178424"/>
                <a:gd name="connsiteY1" fmla="*/ 1089212 h 1089212"/>
                <a:gd name="connsiteX2" fmla="*/ 1102659 w 2178424"/>
                <a:gd name="connsiteY2" fmla="*/ 379790 h 1089212"/>
                <a:gd name="connsiteX3" fmla="*/ 2178424 w 2178424"/>
                <a:gd name="connsiteY3" fmla="*/ 362637 h 1089212"/>
                <a:gd name="connsiteX4" fmla="*/ 2178424 w 2178424"/>
                <a:gd name="connsiteY4" fmla="*/ 0 h 1089212"/>
                <a:gd name="connsiteX0" fmla="*/ 0 w 2178424"/>
                <a:gd name="connsiteY0" fmla="*/ 713128 h 726575"/>
                <a:gd name="connsiteX1" fmla="*/ 1102659 w 2178424"/>
                <a:gd name="connsiteY1" fmla="*/ 726575 h 726575"/>
                <a:gd name="connsiteX2" fmla="*/ 1102659 w 2178424"/>
                <a:gd name="connsiteY2" fmla="*/ 17153 h 726575"/>
                <a:gd name="connsiteX3" fmla="*/ 2178424 w 2178424"/>
                <a:gd name="connsiteY3" fmla="*/ 0 h 726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78424" h="726575">
                  <a:moveTo>
                    <a:pt x="0" y="713128"/>
                  </a:moveTo>
                  <a:lnTo>
                    <a:pt x="1102659" y="726575"/>
                  </a:lnTo>
                  <a:lnTo>
                    <a:pt x="1102659" y="17153"/>
                  </a:lnTo>
                  <a:lnTo>
                    <a:pt x="2178424" y="0"/>
                  </a:lnTo>
                </a:path>
              </a:pathLst>
            </a:custGeom>
            <a:noFill/>
            <a:ln w="5715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  <p:sp>
          <p:nvSpPr>
            <p:cNvPr id="83" name="Freeform 82"/>
            <p:cNvSpPr/>
            <p:nvPr/>
          </p:nvSpPr>
          <p:spPr>
            <a:xfrm>
              <a:off x="2674103" y="6122910"/>
              <a:ext cx="623899" cy="292953"/>
            </a:xfrm>
            <a:custGeom>
              <a:avLst/>
              <a:gdLst>
                <a:gd name="connsiteX0" fmla="*/ 0 w 3281083"/>
                <a:gd name="connsiteY0" fmla="*/ 1075765 h 1089212"/>
                <a:gd name="connsiteX1" fmla="*/ 1102659 w 3281083"/>
                <a:gd name="connsiteY1" fmla="*/ 1089212 h 1089212"/>
                <a:gd name="connsiteX2" fmla="*/ 1102659 w 3281083"/>
                <a:gd name="connsiteY2" fmla="*/ 685800 h 1089212"/>
                <a:gd name="connsiteX3" fmla="*/ 2178424 w 3281083"/>
                <a:gd name="connsiteY3" fmla="*/ 699247 h 1089212"/>
                <a:gd name="connsiteX4" fmla="*/ 2178424 w 3281083"/>
                <a:gd name="connsiteY4" fmla="*/ 0 h 1089212"/>
                <a:gd name="connsiteX5" fmla="*/ 3281083 w 3281083"/>
                <a:gd name="connsiteY5" fmla="*/ 0 h 1089212"/>
                <a:gd name="connsiteX0" fmla="*/ 0 w 3281083"/>
                <a:gd name="connsiteY0" fmla="*/ 1075765 h 1089212"/>
                <a:gd name="connsiteX1" fmla="*/ 1102659 w 3281083"/>
                <a:gd name="connsiteY1" fmla="*/ 1089212 h 1089212"/>
                <a:gd name="connsiteX2" fmla="*/ 1102659 w 3281083"/>
                <a:gd name="connsiteY2" fmla="*/ 425691 h 1089212"/>
                <a:gd name="connsiteX3" fmla="*/ 2178424 w 3281083"/>
                <a:gd name="connsiteY3" fmla="*/ 699247 h 1089212"/>
                <a:gd name="connsiteX4" fmla="*/ 2178424 w 3281083"/>
                <a:gd name="connsiteY4" fmla="*/ 0 h 1089212"/>
                <a:gd name="connsiteX5" fmla="*/ 3281083 w 3281083"/>
                <a:gd name="connsiteY5" fmla="*/ 0 h 1089212"/>
                <a:gd name="connsiteX0" fmla="*/ 0 w 3281083"/>
                <a:gd name="connsiteY0" fmla="*/ 1075765 h 1089212"/>
                <a:gd name="connsiteX1" fmla="*/ 1102659 w 3281083"/>
                <a:gd name="connsiteY1" fmla="*/ 1089212 h 1089212"/>
                <a:gd name="connsiteX2" fmla="*/ 1102659 w 3281083"/>
                <a:gd name="connsiteY2" fmla="*/ 425691 h 1089212"/>
                <a:gd name="connsiteX3" fmla="*/ 2178424 w 3281083"/>
                <a:gd name="connsiteY3" fmla="*/ 362637 h 1089212"/>
                <a:gd name="connsiteX4" fmla="*/ 2178424 w 3281083"/>
                <a:gd name="connsiteY4" fmla="*/ 0 h 1089212"/>
                <a:gd name="connsiteX5" fmla="*/ 3281083 w 3281083"/>
                <a:gd name="connsiteY5" fmla="*/ 0 h 1089212"/>
                <a:gd name="connsiteX0" fmla="*/ 0 w 3281083"/>
                <a:gd name="connsiteY0" fmla="*/ 1075765 h 1089212"/>
                <a:gd name="connsiteX1" fmla="*/ 1102659 w 3281083"/>
                <a:gd name="connsiteY1" fmla="*/ 1089212 h 1089212"/>
                <a:gd name="connsiteX2" fmla="*/ 1102659 w 3281083"/>
                <a:gd name="connsiteY2" fmla="*/ 318588 h 1089212"/>
                <a:gd name="connsiteX3" fmla="*/ 2178424 w 3281083"/>
                <a:gd name="connsiteY3" fmla="*/ 362637 h 1089212"/>
                <a:gd name="connsiteX4" fmla="*/ 2178424 w 3281083"/>
                <a:gd name="connsiteY4" fmla="*/ 0 h 1089212"/>
                <a:gd name="connsiteX5" fmla="*/ 3281083 w 3281083"/>
                <a:gd name="connsiteY5" fmla="*/ 0 h 1089212"/>
                <a:gd name="connsiteX0" fmla="*/ 0 w 3281083"/>
                <a:gd name="connsiteY0" fmla="*/ 1075765 h 1089212"/>
                <a:gd name="connsiteX1" fmla="*/ 1102659 w 3281083"/>
                <a:gd name="connsiteY1" fmla="*/ 1089212 h 1089212"/>
                <a:gd name="connsiteX2" fmla="*/ 1062318 w 3281083"/>
                <a:gd name="connsiteY2" fmla="*/ 379790 h 1089212"/>
                <a:gd name="connsiteX3" fmla="*/ 2178424 w 3281083"/>
                <a:gd name="connsiteY3" fmla="*/ 362637 h 1089212"/>
                <a:gd name="connsiteX4" fmla="*/ 2178424 w 3281083"/>
                <a:gd name="connsiteY4" fmla="*/ 0 h 1089212"/>
                <a:gd name="connsiteX5" fmla="*/ 3281083 w 3281083"/>
                <a:gd name="connsiteY5" fmla="*/ 0 h 1089212"/>
                <a:gd name="connsiteX0" fmla="*/ 0 w 3281083"/>
                <a:gd name="connsiteY0" fmla="*/ 1075765 h 1089212"/>
                <a:gd name="connsiteX1" fmla="*/ 1102659 w 3281083"/>
                <a:gd name="connsiteY1" fmla="*/ 1089212 h 1089212"/>
                <a:gd name="connsiteX2" fmla="*/ 1116106 w 3281083"/>
                <a:gd name="connsiteY2" fmla="*/ 379790 h 1089212"/>
                <a:gd name="connsiteX3" fmla="*/ 2178424 w 3281083"/>
                <a:gd name="connsiteY3" fmla="*/ 362637 h 1089212"/>
                <a:gd name="connsiteX4" fmla="*/ 2178424 w 3281083"/>
                <a:gd name="connsiteY4" fmla="*/ 0 h 1089212"/>
                <a:gd name="connsiteX5" fmla="*/ 3281083 w 3281083"/>
                <a:gd name="connsiteY5" fmla="*/ 0 h 1089212"/>
                <a:gd name="connsiteX0" fmla="*/ 0 w 3281083"/>
                <a:gd name="connsiteY0" fmla="*/ 1075765 h 1089212"/>
                <a:gd name="connsiteX1" fmla="*/ 1102659 w 3281083"/>
                <a:gd name="connsiteY1" fmla="*/ 1089212 h 1089212"/>
                <a:gd name="connsiteX2" fmla="*/ 1102659 w 3281083"/>
                <a:gd name="connsiteY2" fmla="*/ 379790 h 1089212"/>
                <a:gd name="connsiteX3" fmla="*/ 2178424 w 3281083"/>
                <a:gd name="connsiteY3" fmla="*/ 362637 h 1089212"/>
                <a:gd name="connsiteX4" fmla="*/ 2178424 w 3281083"/>
                <a:gd name="connsiteY4" fmla="*/ 0 h 1089212"/>
                <a:gd name="connsiteX5" fmla="*/ 3281083 w 3281083"/>
                <a:gd name="connsiteY5" fmla="*/ 0 h 1089212"/>
                <a:gd name="connsiteX0" fmla="*/ 0 w 2178424"/>
                <a:gd name="connsiteY0" fmla="*/ 1075765 h 1089212"/>
                <a:gd name="connsiteX1" fmla="*/ 1102659 w 2178424"/>
                <a:gd name="connsiteY1" fmla="*/ 1089212 h 1089212"/>
                <a:gd name="connsiteX2" fmla="*/ 1102659 w 2178424"/>
                <a:gd name="connsiteY2" fmla="*/ 379790 h 1089212"/>
                <a:gd name="connsiteX3" fmla="*/ 2178424 w 2178424"/>
                <a:gd name="connsiteY3" fmla="*/ 362637 h 1089212"/>
                <a:gd name="connsiteX4" fmla="*/ 2178424 w 2178424"/>
                <a:gd name="connsiteY4" fmla="*/ 0 h 1089212"/>
                <a:gd name="connsiteX0" fmla="*/ 0 w 2178424"/>
                <a:gd name="connsiteY0" fmla="*/ 713128 h 726575"/>
                <a:gd name="connsiteX1" fmla="*/ 1102659 w 2178424"/>
                <a:gd name="connsiteY1" fmla="*/ 726575 h 726575"/>
                <a:gd name="connsiteX2" fmla="*/ 1102659 w 2178424"/>
                <a:gd name="connsiteY2" fmla="*/ 17153 h 726575"/>
                <a:gd name="connsiteX3" fmla="*/ 2178424 w 2178424"/>
                <a:gd name="connsiteY3" fmla="*/ 0 h 726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78424" h="726575">
                  <a:moveTo>
                    <a:pt x="0" y="713128"/>
                  </a:moveTo>
                  <a:lnTo>
                    <a:pt x="1102659" y="726575"/>
                  </a:lnTo>
                  <a:lnTo>
                    <a:pt x="1102659" y="17153"/>
                  </a:lnTo>
                  <a:lnTo>
                    <a:pt x="2178424" y="0"/>
                  </a:lnTo>
                </a:path>
              </a:pathLst>
            </a:custGeom>
            <a:noFill/>
            <a:ln w="5715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  <p:sp>
          <p:nvSpPr>
            <p:cNvPr id="84" name="Right Arrow 83"/>
            <p:cNvSpPr/>
            <p:nvPr/>
          </p:nvSpPr>
          <p:spPr>
            <a:xfrm>
              <a:off x="2302560" y="6065073"/>
              <a:ext cx="223056" cy="350790"/>
            </a:xfrm>
            <a:prstGeom prst="right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1427896" y="5376780"/>
              <a:ext cx="20201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>
                  <a:latin typeface="Helvetica" pitchFamily="2" charset="0"/>
                </a:rPr>
                <a:t>Disparity </a:t>
              </a:r>
              <a:r>
                <a:rPr lang="en-US" dirty="0" smtClean="0">
                  <a:latin typeface="Helvetica" pitchFamily="2" charset="0"/>
                </a:rPr>
                <a:t>rescaled</a:t>
              </a:r>
              <a:endParaRPr lang="en-US" dirty="0">
                <a:latin typeface="Helvetica" pitchFamily="2" charset="0"/>
              </a:endParaRPr>
            </a:p>
          </p:txBody>
        </p:sp>
        <p:sp>
          <p:nvSpPr>
            <p:cNvPr id="86" name="Freeform 85"/>
            <p:cNvSpPr/>
            <p:nvPr/>
          </p:nvSpPr>
          <p:spPr>
            <a:xfrm>
              <a:off x="3003864" y="5027030"/>
              <a:ext cx="423392" cy="341685"/>
            </a:xfrm>
            <a:custGeom>
              <a:avLst/>
              <a:gdLst>
                <a:gd name="connsiteX0" fmla="*/ 0 w 585627"/>
                <a:gd name="connsiteY0" fmla="*/ 195209 h 472611"/>
                <a:gd name="connsiteX1" fmla="*/ 164387 w 585627"/>
                <a:gd name="connsiteY1" fmla="*/ 472611 h 472611"/>
                <a:gd name="connsiteX2" fmla="*/ 585627 w 585627"/>
                <a:gd name="connsiteY2" fmla="*/ 0 h 472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5627" h="472611">
                  <a:moveTo>
                    <a:pt x="0" y="195209"/>
                  </a:moveTo>
                  <a:lnTo>
                    <a:pt x="164387" y="472611"/>
                  </a:lnTo>
                  <a:lnTo>
                    <a:pt x="585627" y="0"/>
                  </a:lnTo>
                </a:path>
              </a:pathLst>
            </a:custGeom>
            <a:noFill/>
            <a:ln w="762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</p:grpSp>
      <p:grpSp>
        <p:nvGrpSpPr>
          <p:cNvPr id="118" name="Group 117"/>
          <p:cNvGrpSpPr/>
          <p:nvPr/>
        </p:nvGrpSpPr>
        <p:grpSpPr>
          <a:xfrm>
            <a:off x="4644504" y="4836274"/>
            <a:ext cx="4101590" cy="1709875"/>
            <a:chOff x="6429744" y="4836273"/>
            <a:chExt cx="4101590" cy="1709875"/>
          </a:xfrm>
        </p:grpSpPr>
        <p:sp>
          <p:nvSpPr>
            <p:cNvPr id="87" name="TextBox 86"/>
            <p:cNvSpPr txBox="1"/>
            <p:nvPr/>
          </p:nvSpPr>
          <p:spPr>
            <a:xfrm>
              <a:off x="8843051" y="5267431"/>
              <a:ext cx="16882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Helvetica" pitchFamily="2" charset="0"/>
                </a:rPr>
                <a:t>Disparity </a:t>
              </a:r>
              <a:r>
                <a:rPr lang="en-US" dirty="0" smtClean="0">
                  <a:latin typeface="Helvetica" pitchFamily="2" charset="0"/>
                </a:rPr>
                <a:t>stays</a:t>
              </a:r>
              <a:endParaRPr lang="en-US" dirty="0">
                <a:latin typeface="Helvetica" pitchFamily="2" charset="0"/>
              </a:endParaRPr>
            </a:p>
          </p:txBody>
        </p:sp>
        <p:sp>
          <p:nvSpPr>
            <p:cNvPr id="88" name="Freeform 87"/>
            <p:cNvSpPr/>
            <p:nvPr/>
          </p:nvSpPr>
          <p:spPr>
            <a:xfrm>
              <a:off x="9014676" y="5785381"/>
              <a:ext cx="528962" cy="674699"/>
            </a:xfrm>
            <a:custGeom>
              <a:avLst/>
              <a:gdLst>
                <a:gd name="connsiteX0" fmla="*/ 0 w 3281083"/>
                <a:gd name="connsiteY0" fmla="*/ 1075765 h 1089212"/>
                <a:gd name="connsiteX1" fmla="*/ 1102659 w 3281083"/>
                <a:gd name="connsiteY1" fmla="*/ 1089212 h 1089212"/>
                <a:gd name="connsiteX2" fmla="*/ 1102659 w 3281083"/>
                <a:gd name="connsiteY2" fmla="*/ 685800 h 1089212"/>
                <a:gd name="connsiteX3" fmla="*/ 2178424 w 3281083"/>
                <a:gd name="connsiteY3" fmla="*/ 699247 h 1089212"/>
                <a:gd name="connsiteX4" fmla="*/ 2178424 w 3281083"/>
                <a:gd name="connsiteY4" fmla="*/ 0 h 1089212"/>
                <a:gd name="connsiteX5" fmla="*/ 3281083 w 3281083"/>
                <a:gd name="connsiteY5" fmla="*/ 0 h 1089212"/>
                <a:gd name="connsiteX0" fmla="*/ 0 w 3281083"/>
                <a:gd name="connsiteY0" fmla="*/ 1075765 h 1089212"/>
                <a:gd name="connsiteX1" fmla="*/ 1102659 w 3281083"/>
                <a:gd name="connsiteY1" fmla="*/ 1089212 h 1089212"/>
                <a:gd name="connsiteX2" fmla="*/ 1102659 w 3281083"/>
                <a:gd name="connsiteY2" fmla="*/ 425691 h 1089212"/>
                <a:gd name="connsiteX3" fmla="*/ 2178424 w 3281083"/>
                <a:gd name="connsiteY3" fmla="*/ 699247 h 1089212"/>
                <a:gd name="connsiteX4" fmla="*/ 2178424 w 3281083"/>
                <a:gd name="connsiteY4" fmla="*/ 0 h 1089212"/>
                <a:gd name="connsiteX5" fmla="*/ 3281083 w 3281083"/>
                <a:gd name="connsiteY5" fmla="*/ 0 h 1089212"/>
                <a:gd name="connsiteX0" fmla="*/ 0 w 3281083"/>
                <a:gd name="connsiteY0" fmla="*/ 1075765 h 1089212"/>
                <a:gd name="connsiteX1" fmla="*/ 1102659 w 3281083"/>
                <a:gd name="connsiteY1" fmla="*/ 1089212 h 1089212"/>
                <a:gd name="connsiteX2" fmla="*/ 1102659 w 3281083"/>
                <a:gd name="connsiteY2" fmla="*/ 425691 h 1089212"/>
                <a:gd name="connsiteX3" fmla="*/ 2178424 w 3281083"/>
                <a:gd name="connsiteY3" fmla="*/ 362637 h 1089212"/>
                <a:gd name="connsiteX4" fmla="*/ 2178424 w 3281083"/>
                <a:gd name="connsiteY4" fmla="*/ 0 h 1089212"/>
                <a:gd name="connsiteX5" fmla="*/ 3281083 w 3281083"/>
                <a:gd name="connsiteY5" fmla="*/ 0 h 1089212"/>
                <a:gd name="connsiteX0" fmla="*/ 0 w 3281083"/>
                <a:gd name="connsiteY0" fmla="*/ 1075765 h 1089212"/>
                <a:gd name="connsiteX1" fmla="*/ 1102659 w 3281083"/>
                <a:gd name="connsiteY1" fmla="*/ 1089212 h 1089212"/>
                <a:gd name="connsiteX2" fmla="*/ 1102659 w 3281083"/>
                <a:gd name="connsiteY2" fmla="*/ 318588 h 1089212"/>
                <a:gd name="connsiteX3" fmla="*/ 2178424 w 3281083"/>
                <a:gd name="connsiteY3" fmla="*/ 362637 h 1089212"/>
                <a:gd name="connsiteX4" fmla="*/ 2178424 w 3281083"/>
                <a:gd name="connsiteY4" fmla="*/ 0 h 1089212"/>
                <a:gd name="connsiteX5" fmla="*/ 3281083 w 3281083"/>
                <a:gd name="connsiteY5" fmla="*/ 0 h 1089212"/>
                <a:gd name="connsiteX0" fmla="*/ 0 w 3281083"/>
                <a:gd name="connsiteY0" fmla="*/ 1075765 h 1089212"/>
                <a:gd name="connsiteX1" fmla="*/ 1102659 w 3281083"/>
                <a:gd name="connsiteY1" fmla="*/ 1089212 h 1089212"/>
                <a:gd name="connsiteX2" fmla="*/ 1062318 w 3281083"/>
                <a:gd name="connsiteY2" fmla="*/ 379790 h 1089212"/>
                <a:gd name="connsiteX3" fmla="*/ 2178424 w 3281083"/>
                <a:gd name="connsiteY3" fmla="*/ 362637 h 1089212"/>
                <a:gd name="connsiteX4" fmla="*/ 2178424 w 3281083"/>
                <a:gd name="connsiteY4" fmla="*/ 0 h 1089212"/>
                <a:gd name="connsiteX5" fmla="*/ 3281083 w 3281083"/>
                <a:gd name="connsiteY5" fmla="*/ 0 h 1089212"/>
                <a:gd name="connsiteX0" fmla="*/ 0 w 3281083"/>
                <a:gd name="connsiteY0" fmla="*/ 1075765 h 1089212"/>
                <a:gd name="connsiteX1" fmla="*/ 1102659 w 3281083"/>
                <a:gd name="connsiteY1" fmla="*/ 1089212 h 1089212"/>
                <a:gd name="connsiteX2" fmla="*/ 1116106 w 3281083"/>
                <a:gd name="connsiteY2" fmla="*/ 379790 h 1089212"/>
                <a:gd name="connsiteX3" fmla="*/ 2178424 w 3281083"/>
                <a:gd name="connsiteY3" fmla="*/ 362637 h 1089212"/>
                <a:gd name="connsiteX4" fmla="*/ 2178424 w 3281083"/>
                <a:gd name="connsiteY4" fmla="*/ 0 h 1089212"/>
                <a:gd name="connsiteX5" fmla="*/ 3281083 w 3281083"/>
                <a:gd name="connsiteY5" fmla="*/ 0 h 1089212"/>
                <a:gd name="connsiteX0" fmla="*/ 0 w 3281083"/>
                <a:gd name="connsiteY0" fmla="*/ 1075765 h 1089212"/>
                <a:gd name="connsiteX1" fmla="*/ 1102659 w 3281083"/>
                <a:gd name="connsiteY1" fmla="*/ 1089212 h 1089212"/>
                <a:gd name="connsiteX2" fmla="*/ 1102659 w 3281083"/>
                <a:gd name="connsiteY2" fmla="*/ 379790 h 1089212"/>
                <a:gd name="connsiteX3" fmla="*/ 2178424 w 3281083"/>
                <a:gd name="connsiteY3" fmla="*/ 362637 h 1089212"/>
                <a:gd name="connsiteX4" fmla="*/ 2178424 w 3281083"/>
                <a:gd name="connsiteY4" fmla="*/ 0 h 1089212"/>
                <a:gd name="connsiteX5" fmla="*/ 3281083 w 3281083"/>
                <a:gd name="connsiteY5" fmla="*/ 0 h 1089212"/>
                <a:gd name="connsiteX0" fmla="*/ 0 w 2178424"/>
                <a:gd name="connsiteY0" fmla="*/ 1075765 h 1089212"/>
                <a:gd name="connsiteX1" fmla="*/ 1102659 w 2178424"/>
                <a:gd name="connsiteY1" fmla="*/ 1089212 h 1089212"/>
                <a:gd name="connsiteX2" fmla="*/ 1102659 w 2178424"/>
                <a:gd name="connsiteY2" fmla="*/ 379790 h 1089212"/>
                <a:gd name="connsiteX3" fmla="*/ 2178424 w 2178424"/>
                <a:gd name="connsiteY3" fmla="*/ 362637 h 1089212"/>
                <a:gd name="connsiteX4" fmla="*/ 2178424 w 2178424"/>
                <a:gd name="connsiteY4" fmla="*/ 0 h 1089212"/>
                <a:gd name="connsiteX0" fmla="*/ 0 w 2178424"/>
                <a:gd name="connsiteY0" fmla="*/ 713128 h 726575"/>
                <a:gd name="connsiteX1" fmla="*/ 1102659 w 2178424"/>
                <a:gd name="connsiteY1" fmla="*/ 726575 h 726575"/>
                <a:gd name="connsiteX2" fmla="*/ 1102659 w 2178424"/>
                <a:gd name="connsiteY2" fmla="*/ 17153 h 726575"/>
                <a:gd name="connsiteX3" fmla="*/ 2178424 w 2178424"/>
                <a:gd name="connsiteY3" fmla="*/ 0 h 726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78424" h="726575">
                  <a:moveTo>
                    <a:pt x="0" y="713128"/>
                  </a:moveTo>
                  <a:lnTo>
                    <a:pt x="1102659" y="726575"/>
                  </a:lnTo>
                  <a:lnTo>
                    <a:pt x="1102659" y="17153"/>
                  </a:lnTo>
                  <a:lnTo>
                    <a:pt x="2178424" y="0"/>
                  </a:lnTo>
                </a:path>
              </a:pathLst>
            </a:custGeom>
            <a:noFill/>
            <a:ln w="5715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  <p:sp>
          <p:nvSpPr>
            <p:cNvPr id="89" name="Freeform 88"/>
            <p:cNvSpPr/>
            <p:nvPr/>
          </p:nvSpPr>
          <p:spPr>
            <a:xfrm>
              <a:off x="9901487" y="5770071"/>
              <a:ext cx="528962" cy="674699"/>
            </a:xfrm>
            <a:custGeom>
              <a:avLst/>
              <a:gdLst>
                <a:gd name="connsiteX0" fmla="*/ 0 w 3281083"/>
                <a:gd name="connsiteY0" fmla="*/ 1075765 h 1089212"/>
                <a:gd name="connsiteX1" fmla="*/ 1102659 w 3281083"/>
                <a:gd name="connsiteY1" fmla="*/ 1089212 h 1089212"/>
                <a:gd name="connsiteX2" fmla="*/ 1102659 w 3281083"/>
                <a:gd name="connsiteY2" fmla="*/ 685800 h 1089212"/>
                <a:gd name="connsiteX3" fmla="*/ 2178424 w 3281083"/>
                <a:gd name="connsiteY3" fmla="*/ 699247 h 1089212"/>
                <a:gd name="connsiteX4" fmla="*/ 2178424 w 3281083"/>
                <a:gd name="connsiteY4" fmla="*/ 0 h 1089212"/>
                <a:gd name="connsiteX5" fmla="*/ 3281083 w 3281083"/>
                <a:gd name="connsiteY5" fmla="*/ 0 h 1089212"/>
                <a:gd name="connsiteX0" fmla="*/ 0 w 3281083"/>
                <a:gd name="connsiteY0" fmla="*/ 1075765 h 1089212"/>
                <a:gd name="connsiteX1" fmla="*/ 1102659 w 3281083"/>
                <a:gd name="connsiteY1" fmla="*/ 1089212 h 1089212"/>
                <a:gd name="connsiteX2" fmla="*/ 1102659 w 3281083"/>
                <a:gd name="connsiteY2" fmla="*/ 425691 h 1089212"/>
                <a:gd name="connsiteX3" fmla="*/ 2178424 w 3281083"/>
                <a:gd name="connsiteY3" fmla="*/ 699247 h 1089212"/>
                <a:gd name="connsiteX4" fmla="*/ 2178424 w 3281083"/>
                <a:gd name="connsiteY4" fmla="*/ 0 h 1089212"/>
                <a:gd name="connsiteX5" fmla="*/ 3281083 w 3281083"/>
                <a:gd name="connsiteY5" fmla="*/ 0 h 1089212"/>
                <a:gd name="connsiteX0" fmla="*/ 0 w 3281083"/>
                <a:gd name="connsiteY0" fmla="*/ 1075765 h 1089212"/>
                <a:gd name="connsiteX1" fmla="*/ 1102659 w 3281083"/>
                <a:gd name="connsiteY1" fmla="*/ 1089212 h 1089212"/>
                <a:gd name="connsiteX2" fmla="*/ 1102659 w 3281083"/>
                <a:gd name="connsiteY2" fmla="*/ 425691 h 1089212"/>
                <a:gd name="connsiteX3" fmla="*/ 2178424 w 3281083"/>
                <a:gd name="connsiteY3" fmla="*/ 362637 h 1089212"/>
                <a:gd name="connsiteX4" fmla="*/ 2178424 w 3281083"/>
                <a:gd name="connsiteY4" fmla="*/ 0 h 1089212"/>
                <a:gd name="connsiteX5" fmla="*/ 3281083 w 3281083"/>
                <a:gd name="connsiteY5" fmla="*/ 0 h 1089212"/>
                <a:gd name="connsiteX0" fmla="*/ 0 w 3281083"/>
                <a:gd name="connsiteY0" fmla="*/ 1075765 h 1089212"/>
                <a:gd name="connsiteX1" fmla="*/ 1102659 w 3281083"/>
                <a:gd name="connsiteY1" fmla="*/ 1089212 h 1089212"/>
                <a:gd name="connsiteX2" fmla="*/ 1102659 w 3281083"/>
                <a:gd name="connsiteY2" fmla="*/ 318588 h 1089212"/>
                <a:gd name="connsiteX3" fmla="*/ 2178424 w 3281083"/>
                <a:gd name="connsiteY3" fmla="*/ 362637 h 1089212"/>
                <a:gd name="connsiteX4" fmla="*/ 2178424 w 3281083"/>
                <a:gd name="connsiteY4" fmla="*/ 0 h 1089212"/>
                <a:gd name="connsiteX5" fmla="*/ 3281083 w 3281083"/>
                <a:gd name="connsiteY5" fmla="*/ 0 h 1089212"/>
                <a:gd name="connsiteX0" fmla="*/ 0 w 3281083"/>
                <a:gd name="connsiteY0" fmla="*/ 1075765 h 1089212"/>
                <a:gd name="connsiteX1" fmla="*/ 1102659 w 3281083"/>
                <a:gd name="connsiteY1" fmla="*/ 1089212 h 1089212"/>
                <a:gd name="connsiteX2" fmla="*/ 1062318 w 3281083"/>
                <a:gd name="connsiteY2" fmla="*/ 379790 h 1089212"/>
                <a:gd name="connsiteX3" fmla="*/ 2178424 w 3281083"/>
                <a:gd name="connsiteY3" fmla="*/ 362637 h 1089212"/>
                <a:gd name="connsiteX4" fmla="*/ 2178424 w 3281083"/>
                <a:gd name="connsiteY4" fmla="*/ 0 h 1089212"/>
                <a:gd name="connsiteX5" fmla="*/ 3281083 w 3281083"/>
                <a:gd name="connsiteY5" fmla="*/ 0 h 1089212"/>
                <a:gd name="connsiteX0" fmla="*/ 0 w 3281083"/>
                <a:gd name="connsiteY0" fmla="*/ 1075765 h 1089212"/>
                <a:gd name="connsiteX1" fmla="*/ 1102659 w 3281083"/>
                <a:gd name="connsiteY1" fmla="*/ 1089212 h 1089212"/>
                <a:gd name="connsiteX2" fmla="*/ 1116106 w 3281083"/>
                <a:gd name="connsiteY2" fmla="*/ 379790 h 1089212"/>
                <a:gd name="connsiteX3" fmla="*/ 2178424 w 3281083"/>
                <a:gd name="connsiteY3" fmla="*/ 362637 h 1089212"/>
                <a:gd name="connsiteX4" fmla="*/ 2178424 w 3281083"/>
                <a:gd name="connsiteY4" fmla="*/ 0 h 1089212"/>
                <a:gd name="connsiteX5" fmla="*/ 3281083 w 3281083"/>
                <a:gd name="connsiteY5" fmla="*/ 0 h 1089212"/>
                <a:gd name="connsiteX0" fmla="*/ 0 w 3281083"/>
                <a:gd name="connsiteY0" fmla="*/ 1075765 h 1089212"/>
                <a:gd name="connsiteX1" fmla="*/ 1102659 w 3281083"/>
                <a:gd name="connsiteY1" fmla="*/ 1089212 h 1089212"/>
                <a:gd name="connsiteX2" fmla="*/ 1102659 w 3281083"/>
                <a:gd name="connsiteY2" fmla="*/ 379790 h 1089212"/>
                <a:gd name="connsiteX3" fmla="*/ 2178424 w 3281083"/>
                <a:gd name="connsiteY3" fmla="*/ 362637 h 1089212"/>
                <a:gd name="connsiteX4" fmla="*/ 2178424 w 3281083"/>
                <a:gd name="connsiteY4" fmla="*/ 0 h 1089212"/>
                <a:gd name="connsiteX5" fmla="*/ 3281083 w 3281083"/>
                <a:gd name="connsiteY5" fmla="*/ 0 h 1089212"/>
                <a:gd name="connsiteX0" fmla="*/ 0 w 2178424"/>
                <a:gd name="connsiteY0" fmla="*/ 1075765 h 1089212"/>
                <a:gd name="connsiteX1" fmla="*/ 1102659 w 2178424"/>
                <a:gd name="connsiteY1" fmla="*/ 1089212 h 1089212"/>
                <a:gd name="connsiteX2" fmla="*/ 1102659 w 2178424"/>
                <a:gd name="connsiteY2" fmla="*/ 379790 h 1089212"/>
                <a:gd name="connsiteX3" fmla="*/ 2178424 w 2178424"/>
                <a:gd name="connsiteY3" fmla="*/ 362637 h 1089212"/>
                <a:gd name="connsiteX4" fmla="*/ 2178424 w 2178424"/>
                <a:gd name="connsiteY4" fmla="*/ 0 h 1089212"/>
                <a:gd name="connsiteX0" fmla="*/ 0 w 2178424"/>
                <a:gd name="connsiteY0" fmla="*/ 713128 h 726575"/>
                <a:gd name="connsiteX1" fmla="*/ 1102659 w 2178424"/>
                <a:gd name="connsiteY1" fmla="*/ 726575 h 726575"/>
                <a:gd name="connsiteX2" fmla="*/ 1102659 w 2178424"/>
                <a:gd name="connsiteY2" fmla="*/ 17153 h 726575"/>
                <a:gd name="connsiteX3" fmla="*/ 2178424 w 2178424"/>
                <a:gd name="connsiteY3" fmla="*/ 0 h 726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78424" h="726575">
                  <a:moveTo>
                    <a:pt x="0" y="713128"/>
                  </a:moveTo>
                  <a:lnTo>
                    <a:pt x="1102659" y="726575"/>
                  </a:lnTo>
                  <a:lnTo>
                    <a:pt x="1102659" y="17153"/>
                  </a:lnTo>
                  <a:lnTo>
                    <a:pt x="2178424" y="0"/>
                  </a:lnTo>
                </a:path>
              </a:pathLst>
            </a:custGeom>
            <a:noFill/>
            <a:ln w="5715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  <p:sp>
          <p:nvSpPr>
            <p:cNvPr id="90" name="Right Arrow 89"/>
            <p:cNvSpPr/>
            <p:nvPr/>
          </p:nvSpPr>
          <p:spPr>
            <a:xfrm>
              <a:off x="9572099" y="6003545"/>
              <a:ext cx="222359" cy="357509"/>
            </a:xfrm>
            <a:prstGeom prst="right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  <p:grpSp>
          <p:nvGrpSpPr>
            <p:cNvPr id="91" name="Group 90"/>
            <p:cNvGrpSpPr/>
            <p:nvPr/>
          </p:nvGrpSpPr>
          <p:grpSpPr>
            <a:xfrm>
              <a:off x="8950384" y="4836273"/>
              <a:ext cx="328773" cy="387208"/>
              <a:chOff x="8703953" y="2582439"/>
              <a:chExt cx="328773" cy="387208"/>
            </a:xfrm>
          </p:grpSpPr>
          <p:cxnSp>
            <p:nvCxnSpPr>
              <p:cNvPr id="92" name="Straight Connector 91"/>
              <p:cNvCxnSpPr/>
              <p:nvPr/>
            </p:nvCxnSpPr>
            <p:spPr>
              <a:xfrm>
                <a:off x="8703953" y="2582439"/>
                <a:ext cx="328773" cy="387208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/>
              <p:cNvCxnSpPr/>
              <p:nvPr/>
            </p:nvCxnSpPr>
            <p:spPr>
              <a:xfrm flipH="1">
                <a:off x="8703953" y="2582439"/>
                <a:ext cx="328773" cy="387208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7" name="Group 116"/>
            <p:cNvGrpSpPr/>
            <p:nvPr/>
          </p:nvGrpSpPr>
          <p:grpSpPr>
            <a:xfrm>
              <a:off x="6429744" y="5233210"/>
              <a:ext cx="2334112" cy="1312938"/>
              <a:chOff x="6429744" y="5233210"/>
              <a:chExt cx="2334112" cy="1312938"/>
            </a:xfrm>
          </p:grpSpPr>
          <p:pic>
            <p:nvPicPr>
              <p:cNvPr id="95" name="Picture 94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29744" y="5233210"/>
                <a:ext cx="2334112" cy="1312938"/>
              </a:xfrm>
              <a:prstGeom prst="rect">
                <a:avLst/>
              </a:prstGeom>
              <a:ln w="1905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  <p:grpSp>
            <p:nvGrpSpPr>
              <p:cNvPr id="102" name="Group 101"/>
              <p:cNvGrpSpPr/>
              <p:nvPr/>
            </p:nvGrpSpPr>
            <p:grpSpPr>
              <a:xfrm>
                <a:off x="7596800" y="5873643"/>
                <a:ext cx="303073" cy="303073"/>
                <a:chOff x="1027417" y="1332972"/>
                <a:chExt cx="143838" cy="143838"/>
              </a:xfrm>
            </p:grpSpPr>
            <p:cxnSp>
              <p:nvCxnSpPr>
                <p:cNvPr id="103" name="Straight Connector 102"/>
                <p:cNvCxnSpPr/>
                <p:nvPr/>
              </p:nvCxnSpPr>
              <p:spPr>
                <a:xfrm>
                  <a:off x="1099336" y="1332972"/>
                  <a:ext cx="0" cy="143838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Straight Connector 103"/>
                <p:cNvCxnSpPr/>
                <p:nvPr/>
              </p:nvCxnSpPr>
              <p:spPr>
                <a:xfrm rot="16200000">
                  <a:off x="1099336" y="1332973"/>
                  <a:ext cx="0" cy="143838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5" name="Group 104"/>
              <p:cNvGrpSpPr/>
              <p:nvPr/>
            </p:nvGrpSpPr>
            <p:grpSpPr>
              <a:xfrm>
                <a:off x="7356126" y="5368714"/>
                <a:ext cx="303073" cy="303073"/>
                <a:chOff x="1027417" y="1332972"/>
                <a:chExt cx="143838" cy="143838"/>
              </a:xfrm>
            </p:grpSpPr>
            <p:cxnSp>
              <p:nvCxnSpPr>
                <p:cNvPr id="106" name="Straight Connector 105"/>
                <p:cNvCxnSpPr/>
                <p:nvPr/>
              </p:nvCxnSpPr>
              <p:spPr>
                <a:xfrm>
                  <a:off x="1099336" y="1332972"/>
                  <a:ext cx="0" cy="143838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Straight Connector 106"/>
                <p:cNvCxnSpPr/>
                <p:nvPr/>
              </p:nvCxnSpPr>
              <p:spPr>
                <a:xfrm rot="16200000">
                  <a:off x="1099336" y="1332973"/>
                  <a:ext cx="0" cy="143838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768934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4476"/>
    </mc:Choice>
    <mc:Fallback>
      <p:transition spd="slow" advTm="844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C9B3-C306-4DC9-BA3D-30B74DDD59AB}" type="slidenum">
              <a:rPr lang="en-US" smtClean="0"/>
              <a:pPr/>
              <a:t>19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1180087" y="466270"/>
            <a:ext cx="7658864" cy="5904411"/>
            <a:chOff x="1886656" y="0"/>
            <a:chExt cx="8880661" cy="6846325"/>
          </a:xfrm>
        </p:grpSpPr>
        <p:pic>
          <p:nvPicPr>
            <p:cNvPr id="6" name="Axes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6656" y="0"/>
              <a:ext cx="8880661" cy="6846325"/>
            </a:xfrm>
            <a:prstGeom prst="rect">
              <a:avLst/>
            </a:prstGeom>
          </p:spPr>
        </p:pic>
        <p:pic>
          <p:nvPicPr>
            <p:cNvPr id="7" name="Labels_MP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6656" y="0"/>
              <a:ext cx="8880661" cy="6846325"/>
            </a:xfrm>
            <a:prstGeom prst="rect">
              <a:avLst/>
            </a:prstGeom>
          </p:spPr>
        </p:pic>
        <p:pic>
          <p:nvPicPr>
            <p:cNvPr id="8" name="Labels_disp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6656" y="0"/>
              <a:ext cx="8880661" cy="6846325"/>
            </a:xfrm>
            <a:prstGeom prst="rect">
              <a:avLst/>
            </a:prstGeom>
          </p:spPr>
        </p:pic>
        <p:pic>
          <p:nvPicPr>
            <p:cNvPr id="9" name="Labels_reference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6656" y="0"/>
              <a:ext cx="8880661" cy="6846325"/>
            </a:xfrm>
            <a:prstGeom prst="rect">
              <a:avLst/>
            </a:prstGeom>
          </p:spPr>
        </p:pic>
        <p:pic>
          <p:nvPicPr>
            <p:cNvPr id="10" name="Plane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6656" y="0"/>
              <a:ext cx="8880661" cy="6846325"/>
            </a:xfrm>
            <a:prstGeom prst="rect">
              <a:avLst/>
            </a:prstGeom>
          </p:spPr>
        </p:pic>
        <p:pic>
          <p:nvPicPr>
            <p:cNvPr id="11" name="Points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6656" y="0"/>
              <a:ext cx="8880661" cy="6846325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848177" y="4819687"/>
                <a:ext cx="639599" cy="677108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  <a:ln>
                <a:solidFill>
                  <a:schemeClr val="bg1"/>
                </a:solidFill>
              </a:ln>
              <a:effectLst>
                <a:softEdge rad="63500"/>
              </a:effectLst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4400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44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8177" y="4819687"/>
                <a:ext cx="639599" cy="677108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  <a:effectLst>
                <a:softEdge rad="63500"/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91247" y="2953533"/>
                <a:ext cx="672877" cy="677108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  <a:ln>
                <a:solidFill>
                  <a:schemeClr val="bg1"/>
                </a:solidFill>
              </a:ln>
              <a:effectLst>
                <a:softEdge rad="63500"/>
              </a:effectLst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44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247" y="2953533"/>
                <a:ext cx="672877" cy="677108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  <a:effectLst>
                <a:softEdge rad="63500"/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>
          <a:xfrm>
            <a:off x="1783075" y="4076122"/>
            <a:ext cx="1667721" cy="9110"/>
          </a:xfrm>
          <a:prstGeom prst="straightConnector1">
            <a:avLst/>
          </a:prstGeom>
          <a:ln w="76200">
            <a:solidFill>
              <a:srgbClr val="C8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2545590" y="4144226"/>
            <a:ext cx="989821" cy="682281"/>
          </a:xfrm>
          <a:prstGeom prst="straightConnector1">
            <a:avLst/>
          </a:prstGeom>
          <a:ln w="76200">
            <a:solidFill>
              <a:srgbClr val="C8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575568" y="4144224"/>
            <a:ext cx="2000297" cy="1475038"/>
          </a:xfrm>
          <a:prstGeom prst="straightConnector1">
            <a:avLst/>
          </a:prstGeom>
          <a:ln w="76200">
            <a:solidFill>
              <a:srgbClr val="C8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ight Arrow 16"/>
          <p:cNvSpPr/>
          <p:nvPr/>
        </p:nvSpPr>
        <p:spPr>
          <a:xfrm>
            <a:off x="488245" y="3710058"/>
            <a:ext cx="659129" cy="597792"/>
          </a:xfrm>
          <a:prstGeom prst="rightArrow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720411" y="5652315"/>
            <a:ext cx="1328159" cy="677108"/>
            <a:chOff x="7100572" y="5529025"/>
            <a:chExt cx="1328159" cy="67710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7907755" y="5529025"/>
                  <a:ext cx="520976" cy="677108"/>
                </a:xfrm>
                <a:prstGeom prst="rect">
                  <a:avLst/>
                </a:prstGeom>
                <a:solidFill>
                  <a:schemeClr val="bg1">
                    <a:alpha val="80000"/>
                  </a:schemeClr>
                </a:solidFill>
                <a:ln>
                  <a:solidFill>
                    <a:schemeClr val="bg1"/>
                  </a:solidFill>
                </a:ln>
                <a:effectLst>
                  <a:softEdge rad="63500"/>
                </a:effectLst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4400" b="1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𝒅</m:t>
                        </m:r>
                      </m:oMath>
                    </m:oMathPara>
                  </a14:m>
                  <a:endParaRPr lang="en-US" sz="4400" dirty="0">
                    <a:latin typeface="Helvetica" pitchFamily="2" charset="0"/>
                  </a:endParaRPr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07755" y="5529025"/>
                  <a:ext cx="520976" cy="677108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>
                  <a:solidFill>
                    <a:schemeClr val="bg1"/>
                  </a:solidFill>
                </a:ln>
                <a:effectLst>
                  <a:softEdge rad="63500"/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Right Arrow 19"/>
            <p:cNvSpPr/>
            <p:nvPr/>
          </p:nvSpPr>
          <p:spPr>
            <a:xfrm rot="2505216">
              <a:off x="7100572" y="5554235"/>
              <a:ext cx="659129" cy="597792"/>
            </a:xfrm>
            <a:prstGeom prst="rightArrow">
              <a:avLst/>
            </a:prstGeom>
            <a:solidFill>
              <a:srgbClr val="54823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</p:grpSp>
      <p:sp>
        <p:nvSpPr>
          <p:cNvPr id="21" name="Freeform 20"/>
          <p:cNvSpPr/>
          <p:nvPr/>
        </p:nvSpPr>
        <p:spPr>
          <a:xfrm>
            <a:off x="284276" y="2235555"/>
            <a:ext cx="724717" cy="638561"/>
          </a:xfrm>
          <a:custGeom>
            <a:avLst/>
            <a:gdLst>
              <a:gd name="connsiteX0" fmla="*/ 0 w 3281083"/>
              <a:gd name="connsiteY0" fmla="*/ 1075765 h 1089212"/>
              <a:gd name="connsiteX1" fmla="*/ 1102659 w 3281083"/>
              <a:gd name="connsiteY1" fmla="*/ 1089212 h 1089212"/>
              <a:gd name="connsiteX2" fmla="*/ 1102659 w 3281083"/>
              <a:gd name="connsiteY2" fmla="*/ 685800 h 1089212"/>
              <a:gd name="connsiteX3" fmla="*/ 2178424 w 3281083"/>
              <a:gd name="connsiteY3" fmla="*/ 699247 h 1089212"/>
              <a:gd name="connsiteX4" fmla="*/ 2178424 w 3281083"/>
              <a:gd name="connsiteY4" fmla="*/ 0 h 1089212"/>
              <a:gd name="connsiteX5" fmla="*/ 3281083 w 3281083"/>
              <a:gd name="connsiteY5" fmla="*/ 0 h 1089212"/>
              <a:gd name="connsiteX0" fmla="*/ 0 w 3281083"/>
              <a:gd name="connsiteY0" fmla="*/ 1075765 h 1089212"/>
              <a:gd name="connsiteX1" fmla="*/ 1102659 w 3281083"/>
              <a:gd name="connsiteY1" fmla="*/ 1089212 h 1089212"/>
              <a:gd name="connsiteX2" fmla="*/ 1102659 w 3281083"/>
              <a:gd name="connsiteY2" fmla="*/ 425691 h 1089212"/>
              <a:gd name="connsiteX3" fmla="*/ 2178424 w 3281083"/>
              <a:gd name="connsiteY3" fmla="*/ 699247 h 1089212"/>
              <a:gd name="connsiteX4" fmla="*/ 2178424 w 3281083"/>
              <a:gd name="connsiteY4" fmla="*/ 0 h 1089212"/>
              <a:gd name="connsiteX5" fmla="*/ 3281083 w 3281083"/>
              <a:gd name="connsiteY5" fmla="*/ 0 h 1089212"/>
              <a:gd name="connsiteX0" fmla="*/ 0 w 3281083"/>
              <a:gd name="connsiteY0" fmla="*/ 1075765 h 1089212"/>
              <a:gd name="connsiteX1" fmla="*/ 1102659 w 3281083"/>
              <a:gd name="connsiteY1" fmla="*/ 1089212 h 1089212"/>
              <a:gd name="connsiteX2" fmla="*/ 1102659 w 3281083"/>
              <a:gd name="connsiteY2" fmla="*/ 425691 h 1089212"/>
              <a:gd name="connsiteX3" fmla="*/ 2178424 w 3281083"/>
              <a:gd name="connsiteY3" fmla="*/ 362637 h 1089212"/>
              <a:gd name="connsiteX4" fmla="*/ 2178424 w 3281083"/>
              <a:gd name="connsiteY4" fmla="*/ 0 h 1089212"/>
              <a:gd name="connsiteX5" fmla="*/ 3281083 w 3281083"/>
              <a:gd name="connsiteY5" fmla="*/ 0 h 1089212"/>
              <a:gd name="connsiteX0" fmla="*/ 0 w 3281083"/>
              <a:gd name="connsiteY0" fmla="*/ 1075765 h 1089212"/>
              <a:gd name="connsiteX1" fmla="*/ 1102659 w 3281083"/>
              <a:gd name="connsiteY1" fmla="*/ 1089212 h 1089212"/>
              <a:gd name="connsiteX2" fmla="*/ 1102659 w 3281083"/>
              <a:gd name="connsiteY2" fmla="*/ 318588 h 1089212"/>
              <a:gd name="connsiteX3" fmla="*/ 2178424 w 3281083"/>
              <a:gd name="connsiteY3" fmla="*/ 362637 h 1089212"/>
              <a:gd name="connsiteX4" fmla="*/ 2178424 w 3281083"/>
              <a:gd name="connsiteY4" fmla="*/ 0 h 1089212"/>
              <a:gd name="connsiteX5" fmla="*/ 3281083 w 3281083"/>
              <a:gd name="connsiteY5" fmla="*/ 0 h 1089212"/>
              <a:gd name="connsiteX0" fmla="*/ 0 w 3281083"/>
              <a:gd name="connsiteY0" fmla="*/ 1075765 h 1089212"/>
              <a:gd name="connsiteX1" fmla="*/ 1102659 w 3281083"/>
              <a:gd name="connsiteY1" fmla="*/ 1089212 h 1089212"/>
              <a:gd name="connsiteX2" fmla="*/ 1062318 w 3281083"/>
              <a:gd name="connsiteY2" fmla="*/ 379790 h 1089212"/>
              <a:gd name="connsiteX3" fmla="*/ 2178424 w 3281083"/>
              <a:gd name="connsiteY3" fmla="*/ 362637 h 1089212"/>
              <a:gd name="connsiteX4" fmla="*/ 2178424 w 3281083"/>
              <a:gd name="connsiteY4" fmla="*/ 0 h 1089212"/>
              <a:gd name="connsiteX5" fmla="*/ 3281083 w 3281083"/>
              <a:gd name="connsiteY5" fmla="*/ 0 h 1089212"/>
              <a:gd name="connsiteX0" fmla="*/ 0 w 3281083"/>
              <a:gd name="connsiteY0" fmla="*/ 1075765 h 1089212"/>
              <a:gd name="connsiteX1" fmla="*/ 1102659 w 3281083"/>
              <a:gd name="connsiteY1" fmla="*/ 1089212 h 1089212"/>
              <a:gd name="connsiteX2" fmla="*/ 1116106 w 3281083"/>
              <a:gd name="connsiteY2" fmla="*/ 379790 h 1089212"/>
              <a:gd name="connsiteX3" fmla="*/ 2178424 w 3281083"/>
              <a:gd name="connsiteY3" fmla="*/ 362637 h 1089212"/>
              <a:gd name="connsiteX4" fmla="*/ 2178424 w 3281083"/>
              <a:gd name="connsiteY4" fmla="*/ 0 h 1089212"/>
              <a:gd name="connsiteX5" fmla="*/ 3281083 w 3281083"/>
              <a:gd name="connsiteY5" fmla="*/ 0 h 1089212"/>
              <a:gd name="connsiteX0" fmla="*/ 0 w 3281083"/>
              <a:gd name="connsiteY0" fmla="*/ 1075765 h 1089212"/>
              <a:gd name="connsiteX1" fmla="*/ 1102659 w 3281083"/>
              <a:gd name="connsiteY1" fmla="*/ 1089212 h 1089212"/>
              <a:gd name="connsiteX2" fmla="*/ 1102659 w 3281083"/>
              <a:gd name="connsiteY2" fmla="*/ 379790 h 1089212"/>
              <a:gd name="connsiteX3" fmla="*/ 2178424 w 3281083"/>
              <a:gd name="connsiteY3" fmla="*/ 362637 h 1089212"/>
              <a:gd name="connsiteX4" fmla="*/ 2178424 w 3281083"/>
              <a:gd name="connsiteY4" fmla="*/ 0 h 1089212"/>
              <a:gd name="connsiteX5" fmla="*/ 3281083 w 3281083"/>
              <a:gd name="connsiteY5" fmla="*/ 0 h 1089212"/>
              <a:gd name="connsiteX0" fmla="*/ 0 w 2178424"/>
              <a:gd name="connsiteY0" fmla="*/ 1075765 h 1089212"/>
              <a:gd name="connsiteX1" fmla="*/ 1102659 w 2178424"/>
              <a:gd name="connsiteY1" fmla="*/ 1089212 h 1089212"/>
              <a:gd name="connsiteX2" fmla="*/ 1102659 w 2178424"/>
              <a:gd name="connsiteY2" fmla="*/ 379790 h 1089212"/>
              <a:gd name="connsiteX3" fmla="*/ 2178424 w 2178424"/>
              <a:gd name="connsiteY3" fmla="*/ 362637 h 1089212"/>
              <a:gd name="connsiteX4" fmla="*/ 2178424 w 2178424"/>
              <a:gd name="connsiteY4" fmla="*/ 0 h 1089212"/>
              <a:gd name="connsiteX0" fmla="*/ 0 w 2178424"/>
              <a:gd name="connsiteY0" fmla="*/ 713128 h 726575"/>
              <a:gd name="connsiteX1" fmla="*/ 1102659 w 2178424"/>
              <a:gd name="connsiteY1" fmla="*/ 726575 h 726575"/>
              <a:gd name="connsiteX2" fmla="*/ 1102659 w 2178424"/>
              <a:gd name="connsiteY2" fmla="*/ 17153 h 726575"/>
              <a:gd name="connsiteX3" fmla="*/ 2178424 w 2178424"/>
              <a:gd name="connsiteY3" fmla="*/ 0 h 72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78424" h="726575">
                <a:moveTo>
                  <a:pt x="0" y="713128"/>
                </a:moveTo>
                <a:lnTo>
                  <a:pt x="1102659" y="726575"/>
                </a:lnTo>
                <a:lnTo>
                  <a:pt x="1102659" y="17153"/>
                </a:lnTo>
                <a:lnTo>
                  <a:pt x="2178424" y="0"/>
                </a:lnTo>
              </a:path>
            </a:pathLst>
          </a:custGeom>
          <a:noFill/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6947339" y="6229394"/>
            <a:ext cx="609600" cy="282572"/>
          </a:xfrm>
          <a:custGeom>
            <a:avLst/>
            <a:gdLst>
              <a:gd name="connsiteX0" fmla="*/ 0 w 3281083"/>
              <a:gd name="connsiteY0" fmla="*/ 1075765 h 1089212"/>
              <a:gd name="connsiteX1" fmla="*/ 1102659 w 3281083"/>
              <a:gd name="connsiteY1" fmla="*/ 1089212 h 1089212"/>
              <a:gd name="connsiteX2" fmla="*/ 1102659 w 3281083"/>
              <a:gd name="connsiteY2" fmla="*/ 685800 h 1089212"/>
              <a:gd name="connsiteX3" fmla="*/ 2178424 w 3281083"/>
              <a:gd name="connsiteY3" fmla="*/ 699247 h 1089212"/>
              <a:gd name="connsiteX4" fmla="*/ 2178424 w 3281083"/>
              <a:gd name="connsiteY4" fmla="*/ 0 h 1089212"/>
              <a:gd name="connsiteX5" fmla="*/ 3281083 w 3281083"/>
              <a:gd name="connsiteY5" fmla="*/ 0 h 1089212"/>
              <a:gd name="connsiteX0" fmla="*/ 0 w 3281083"/>
              <a:gd name="connsiteY0" fmla="*/ 1075765 h 1089212"/>
              <a:gd name="connsiteX1" fmla="*/ 1102659 w 3281083"/>
              <a:gd name="connsiteY1" fmla="*/ 1089212 h 1089212"/>
              <a:gd name="connsiteX2" fmla="*/ 1102659 w 3281083"/>
              <a:gd name="connsiteY2" fmla="*/ 425691 h 1089212"/>
              <a:gd name="connsiteX3" fmla="*/ 2178424 w 3281083"/>
              <a:gd name="connsiteY3" fmla="*/ 699247 h 1089212"/>
              <a:gd name="connsiteX4" fmla="*/ 2178424 w 3281083"/>
              <a:gd name="connsiteY4" fmla="*/ 0 h 1089212"/>
              <a:gd name="connsiteX5" fmla="*/ 3281083 w 3281083"/>
              <a:gd name="connsiteY5" fmla="*/ 0 h 1089212"/>
              <a:gd name="connsiteX0" fmla="*/ 0 w 3281083"/>
              <a:gd name="connsiteY0" fmla="*/ 1075765 h 1089212"/>
              <a:gd name="connsiteX1" fmla="*/ 1102659 w 3281083"/>
              <a:gd name="connsiteY1" fmla="*/ 1089212 h 1089212"/>
              <a:gd name="connsiteX2" fmla="*/ 1102659 w 3281083"/>
              <a:gd name="connsiteY2" fmla="*/ 425691 h 1089212"/>
              <a:gd name="connsiteX3" fmla="*/ 2178424 w 3281083"/>
              <a:gd name="connsiteY3" fmla="*/ 362637 h 1089212"/>
              <a:gd name="connsiteX4" fmla="*/ 2178424 w 3281083"/>
              <a:gd name="connsiteY4" fmla="*/ 0 h 1089212"/>
              <a:gd name="connsiteX5" fmla="*/ 3281083 w 3281083"/>
              <a:gd name="connsiteY5" fmla="*/ 0 h 1089212"/>
              <a:gd name="connsiteX0" fmla="*/ 0 w 3281083"/>
              <a:gd name="connsiteY0" fmla="*/ 1075765 h 1089212"/>
              <a:gd name="connsiteX1" fmla="*/ 1102659 w 3281083"/>
              <a:gd name="connsiteY1" fmla="*/ 1089212 h 1089212"/>
              <a:gd name="connsiteX2" fmla="*/ 1102659 w 3281083"/>
              <a:gd name="connsiteY2" fmla="*/ 318588 h 1089212"/>
              <a:gd name="connsiteX3" fmla="*/ 2178424 w 3281083"/>
              <a:gd name="connsiteY3" fmla="*/ 362637 h 1089212"/>
              <a:gd name="connsiteX4" fmla="*/ 2178424 w 3281083"/>
              <a:gd name="connsiteY4" fmla="*/ 0 h 1089212"/>
              <a:gd name="connsiteX5" fmla="*/ 3281083 w 3281083"/>
              <a:gd name="connsiteY5" fmla="*/ 0 h 1089212"/>
              <a:gd name="connsiteX0" fmla="*/ 0 w 3281083"/>
              <a:gd name="connsiteY0" fmla="*/ 1075765 h 1089212"/>
              <a:gd name="connsiteX1" fmla="*/ 1102659 w 3281083"/>
              <a:gd name="connsiteY1" fmla="*/ 1089212 h 1089212"/>
              <a:gd name="connsiteX2" fmla="*/ 1062318 w 3281083"/>
              <a:gd name="connsiteY2" fmla="*/ 379790 h 1089212"/>
              <a:gd name="connsiteX3" fmla="*/ 2178424 w 3281083"/>
              <a:gd name="connsiteY3" fmla="*/ 362637 h 1089212"/>
              <a:gd name="connsiteX4" fmla="*/ 2178424 w 3281083"/>
              <a:gd name="connsiteY4" fmla="*/ 0 h 1089212"/>
              <a:gd name="connsiteX5" fmla="*/ 3281083 w 3281083"/>
              <a:gd name="connsiteY5" fmla="*/ 0 h 1089212"/>
              <a:gd name="connsiteX0" fmla="*/ 0 w 3281083"/>
              <a:gd name="connsiteY0" fmla="*/ 1075765 h 1089212"/>
              <a:gd name="connsiteX1" fmla="*/ 1102659 w 3281083"/>
              <a:gd name="connsiteY1" fmla="*/ 1089212 h 1089212"/>
              <a:gd name="connsiteX2" fmla="*/ 1116106 w 3281083"/>
              <a:gd name="connsiteY2" fmla="*/ 379790 h 1089212"/>
              <a:gd name="connsiteX3" fmla="*/ 2178424 w 3281083"/>
              <a:gd name="connsiteY3" fmla="*/ 362637 h 1089212"/>
              <a:gd name="connsiteX4" fmla="*/ 2178424 w 3281083"/>
              <a:gd name="connsiteY4" fmla="*/ 0 h 1089212"/>
              <a:gd name="connsiteX5" fmla="*/ 3281083 w 3281083"/>
              <a:gd name="connsiteY5" fmla="*/ 0 h 1089212"/>
              <a:gd name="connsiteX0" fmla="*/ 0 w 3281083"/>
              <a:gd name="connsiteY0" fmla="*/ 1075765 h 1089212"/>
              <a:gd name="connsiteX1" fmla="*/ 1102659 w 3281083"/>
              <a:gd name="connsiteY1" fmla="*/ 1089212 h 1089212"/>
              <a:gd name="connsiteX2" fmla="*/ 1102659 w 3281083"/>
              <a:gd name="connsiteY2" fmla="*/ 379790 h 1089212"/>
              <a:gd name="connsiteX3" fmla="*/ 2178424 w 3281083"/>
              <a:gd name="connsiteY3" fmla="*/ 362637 h 1089212"/>
              <a:gd name="connsiteX4" fmla="*/ 2178424 w 3281083"/>
              <a:gd name="connsiteY4" fmla="*/ 0 h 1089212"/>
              <a:gd name="connsiteX5" fmla="*/ 3281083 w 3281083"/>
              <a:gd name="connsiteY5" fmla="*/ 0 h 1089212"/>
              <a:gd name="connsiteX0" fmla="*/ 0 w 2178424"/>
              <a:gd name="connsiteY0" fmla="*/ 1075765 h 1089212"/>
              <a:gd name="connsiteX1" fmla="*/ 1102659 w 2178424"/>
              <a:gd name="connsiteY1" fmla="*/ 1089212 h 1089212"/>
              <a:gd name="connsiteX2" fmla="*/ 1102659 w 2178424"/>
              <a:gd name="connsiteY2" fmla="*/ 379790 h 1089212"/>
              <a:gd name="connsiteX3" fmla="*/ 2178424 w 2178424"/>
              <a:gd name="connsiteY3" fmla="*/ 362637 h 1089212"/>
              <a:gd name="connsiteX4" fmla="*/ 2178424 w 2178424"/>
              <a:gd name="connsiteY4" fmla="*/ 0 h 1089212"/>
              <a:gd name="connsiteX0" fmla="*/ 0 w 2178424"/>
              <a:gd name="connsiteY0" fmla="*/ 713128 h 726575"/>
              <a:gd name="connsiteX1" fmla="*/ 1102659 w 2178424"/>
              <a:gd name="connsiteY1" fmla="*/ 726575 h 726575"/>
              <a:gd name="connsiteX2" fmla="*/ 1102659 w 2178424"/>
              <a:gd name="connsiteY2" fmla="*/ 17153 h 726575"/>
              <a:gd name="connsiteX3" fmla="*/ 2178424 w 2178424"/>
              <a:gd name="connsiteY3" fmla="*/ 0 h 72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78424" h="726575">
                <a:moveTo>
                  <a:pt x="0" y="713128"/>
                </a:moveTo>
                <a:lnTo>
                  <a:pt x="1102659" y="726575"/>
                </a:lnTo>
                <a:lnTo>
                  <a:pt x="1102659" y="17153"/>
                </a:lnTo>
                <a:lnTo>
                  <a:pt x="2178424" y="0"/>
                </a:lnTo>
              </a:path>
            </a:pathLst>
          </a:custGeom>
          <a:noFill/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88245" y="5884113"/>
                <a:ext cx="1773371" cy="677108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  <a:ln>
                <a:solidFill>
                  <a:schemeClr val="bg1"/>
                </a:solidFill>
              </a:ln>
              <a:effectLst>
                <a:softEdge rad="63500"/>
              </a:effectLst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4400" b="1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</m:t>
                      </m:r>
                      <m:r>
                        <a:rPr lang="en-US" sz="4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sSup>
                        <m:sSupPr>
                          <m:ctrlP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4400" b="1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245" y="5884113"/>
                <a:ext cx="1773371" cy="677108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  <a:effectLst>
                <a:softEdge rad="63500"/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045610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781"/>
    </mc:Choice>
    <mc:Fallback>
      <p:transition spd="slow" advTm="577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7" grpId="0" animBg="1"/>
      <p:bldP spid="21" grpId="0" animBg="1"/>
      <p:bldP spid="22" grpId="0" animBg="1"/>
      <p:bldP spid="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C9B3-C306-4DC9-BA3D-30B74DDD59AB}" type="slidenum">
              <a:rPr lang="en-US" smtClean="0"/>
              <a:pPr/>
              <a:t>20</a:t>
            </a:fld>
            <a:endParaRPr lang="en-US"/>
          </a:p>
        </p:txBody>
      </p:sp>
      <p:grpSp>
        <p:nvGrpSpPr>
          <p:cNvPr id="46" name="Group 45"/>
          <p:cNvGrpSpPr/>
          <p:nvPr/>
        </p:nvGrpSpPr>
        <p:grpSpPr>
          <a:xfrm>
            <a:off x="212889" y="253952"/>
            <a:ext cx="4134533" cy="2325675"/>
            <a:chOff x="-1225330" y="315504"/>
            <a:chExt cx="4541681" cy="255469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25330" y="315504"/>
              <a:ext cx="4541681" cy="2554696"/>
            </a:xfrm>
            <a:prstGeom prst="rect">
              <a:avLst/>
            </a:prstGeom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cxnSp>
          <p:nvCxnSpPr>
            <p:cNvPr id="6" name="Straight Arrow Connector 5"/>
            <p:cNvCxnSpPr/>
            <p:nvPr/>
          </p:nvCxnSpPr>
          <p:spPr>
            <a:xfrm>
              <a:off x="-585334" y="2644585"/>
              <a:ext cx="54723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-496434" y="1539685"/>
              <a:ext cx="54723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557666" y="1082485"/>
              <a:ext cx="54723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1853066" y="1793685"/>
              <a:ext cx="54723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2475366" y="1184085"/>
              <a:ext cx="54723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1104900" y="2530285"/>
              <a:ext cx="54723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-498702" y="539371"/>
              <a:ext cx="2268" cy="543115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275479" y="810928"/>
              <a:ext cx="2268" cy="543115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2748983" y="1977456"/>
              <a:ext cx="2268" cy="543115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1542425" y="1049738"/>
              <a:ext cx="2268" cy="543115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563391" y="1959898"/>
              <a:ext cx="2268" cy="543115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-810055" y="1688340"/>
              <a:ext cx="2268" cy="543115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2142128" y="478856"/>
              <a:ext cx="2268" cy="543115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oup 54"/>
          <p:cNvGrpSpPr/>
          <p:nvPr/>
        </p:nvGrpSpPr>
        <p:grpSpPr>
          <a:xfrm>
            <a:off x="4720489" y="253953"/>
            <a:ext cx="4134536" cy="2325675"/>
            <a:chOff x="298669" y="3810618"/>
            <a:chExt cx="4541684" cy="2554696"/>
          </a:xfrm>
        </p:grpSpPr>
        <p:sp>
          <p:nvSpPr>
            <p:cNvPr id="22" name="Rectangle 21"/>
            <p:cNvSpPr/>
            <p:nvPr/>
          </p:nvSpPr>
          <p:spPr>
            <a:xfrm>
              <a:off x="298669" y="3810618"/>
              <a:ext cx="4541684" cy="255469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0" dirty="0">
                  <a:solidFill>
                    <a:schemeClr val="bg1">
                      <a:lumMod val="50000"/>
                    </a:schemeClr>
                  </a:solidFill>
                  <a:latin typeface="Helvetica" pitchFamily="2" charset="0"/>
                </a:rPr>
                <a:t>?</a:t>
              </a: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938666" y="6068049"/>
              <a:ext cx="394834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1027566" y="4963149"/>
              <a:ext cx="458334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2081666" y="4505949"/>
              <a:ext cx="547234" cy="0"/>
            </a:xfrm>
            <a:prstGeom prst="straightConnector1">
              <a:avLst/>
            </a:prstGeom>
            <a:ln w="38100">
              <a:solidFill>
                <a:schemeClr val="accent1">
                  <a:lumMod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3377066" y="5217149"/>
              <a:ext cx="382134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>
              <a:off x="3999366" y="4607549"/>
              <a:ext cx="445634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2628900" y="5953749"/>
              <a:ext cx="547234" cy="0"/>
            </a:xfrm>
            <a:prstGeom prst="straightConnector1">
              <a:avLst/>
            </a:prstGeom>
            <a:ln w="38100">
              <a:solidFill>
                <a:schemeClr val="accent1">
                  <a:lumMod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>
              <a:off x="1025298" y="3962834"/>
              <a:ext cx="2268" cy="543115"/>
            </a:xfrm>
            <a:prstGeom prst="straightConnector1">
              <a:avLst/>
            </a:prstGeom>
            <a:ln w="38100">
              <a:solidFill>
                <a:schemeClr val="accent1">
                  <a:lumMod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1799479" y="4234391"/>
              <a:ext cx="0" cy="37315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4272983" y="5400919"/>
              <a:ext cx="2268" cy="543115"/>
            </a:xfrm>
            <a:prstGeom prst="straightConnector1">
              <a:avLst/>
            </a:prstGeom>
            <a:ln w="38100">
              <a:solidFill>
                <a:schemeClr val="accent1">
                  <a:lumMod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3066425" y="4473201"/>
              <a:ext cx="0" cy="304305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>
              <a:off x="2087391" y="5383361"/>
              <a:ext cx="2268" cy="543115"/>
            </a:xfrm>
            <a:prstGeom prst="straightConnector1">
              <a:avLst/>
            </a:prstGeom>
            <a:ln w="38100">
              <a:solidFill>
                <a:schemeClr val="accent1">
                  <a:lumMod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>
              <a:off x="713945" y="5111803"/>
              <a:ext cx="2268" cy="543115"/>
            </a:xfrm>
            <a:prstGeom prst="straightConnector1">
              <a:avLst/>
            </a:prstGeom>
            <a:ln w="38100">
              <a:solidFill>
                <a:schemeClr val="accent1">
                  <a:lumMod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3666128" y="3902319"/>
              <a:ext cx="2268" cy="543115"/>
            </a:xfrm>
            <a:prstGeom prst="straightConnector1">
              <a:avLst/>
            </a:prstGeom>
            <a:ln w="38100">
              <a:solidFill>
                <a:schemeClr val="accent1">
                  <a:lumMod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2810776" y="2840016"/>
            <a:ext cx="4275824" cy="3414213"/>
            <a:chOff x="6145596" y="1184085"/>
            <a:chExt cx="5259004" cy="4199275"/>
          </a:xfrm>
        </p:grpSpPr>
        <p:cxnSp>
          <p:nvCxnSpPr>
            <p:cNvPr id="42" name="Straight Arrow Connector 41"/>
            <p:cNvCxnSpPr/>
            <p:nvPr/>
          </p:nvCxnSpPr>
          <p:spPr>
            <a:xfrm>
              <a:off x="6145596" y="5375016"/>
              <a:ext cx="525900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flipV="1">
              <a:off x="6145596" y="1184085"/>
              <a:ext cx="0" cy="419927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3107863" y="6273071"/>
                <a:ext cx="368165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latin typeface="Helvetica" pitchFamily="2" charset="0"/>
                  </a:rPr>
                  <a:t>Input disparity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endParaRPr lang="en-US" sz="28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7863" y="6273071"/>
                <a:ext cx="3681650" cy="523220"/>
              </a:xfrm>
              <a:prstGeom prst="rect">
                <a:avLst/>
              </a:prstGeom>
              <a:blipFill rotWithShape="0">
                <a:blip r:embed="rId5"/>
                <a:stretch>
                  <a:fillRect t="-11628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 rot="16200000">
                <a:off x="832579" y="4356311"/>
                <a:ext cx="321160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latin typeface="Helvetica" pitchFamily="2" charset="0"/>
                  </a:rPr>
                  <a:t>Output disparity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𝒅</m:t>
                    </m:r>
                  </m:oMath>
                </a14:m>
                <a:endParaRPr lang="en-US" sz="28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832579" y="4356311"/>
                <a:ext cx="3211605" cy="523220"/>
              </a:xfrm>
              <a:prstGeom prst="rect">
                <a:avLst/>
              </a:prstGeom>
              <a:blipFill rotWithShape="0">
                <a:blip r:embed="rId6"/>
                <a:stretch>
                  <a:fillRect l="-11628" r="-31395" b="-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70198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2599"/>
    </mc:Choice>
    <mc:Fallback>
      <p:transition spd="slow" advTm="825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C9B3-C306-4DC9-BA3D-30B74DDD59AB}" type="slidenum">
              <a:rPr lang="en-US" smtClean="0"/>
              <a:pPr/>
              <a:t>21</a:t>
            </a:fld>
            <a:endParaRPr lang="en-US"/>
          </a:p>
        </p:txBody>
      </p:sp>
      <p:grpSp>
        <p:nvGrpSpPr>
          <p:cNvPr id="46" name="Group 45"/>
          <p:cNvGrpSpPr/>
          <p:nvPr/>
        </p:nvGrpSpPr>
        <p:grpSpPr>
          <a:xfrm>
            <a:off x="212889" y="253952"/>
            <a:ext cx="4134533" cy="2325675"/>
            <a:chOff x="-1225330" y="315504"/>
            <a:chExt cx="4541681" cy="255469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25330" y="315504"/>
              <a:ext cx="4541681" cy="2554696"/>
            </a:xfrm>
            <a:prstGeom prst="rect">
              <a:avLst/>
            </a:prstGeom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cxnSp>
          <p:nvCxnSpPr>
            <p:cNvPr id="6" name="Straight Arrow Connector 5"/>
            <p:cNvCxnSpPr/>
            <p:nvPr/>
          </p:nvCxnSpPr>
          <p:spPr>
            <a:xfrm>
              <a:off x="-585334" y="2644585"/>
              <a:ext cx="547234" cy="0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-496434" y="1539685"/>
              <a:ext cx="547234" cy="0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557666" y="1082485"/>
              <a:ext cx="547234" cy="0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1853066" y="1793685"/>
              <a:ext cx="547234" cy="0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2475366" y="1184085"/>
              <a:ext cx="547234" cy="0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1104900" y="2530285"/>
              <a:ext cx="547234" cy="0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-498702" y="539371"/>
              <a:ext cx="2268" cy="543115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275479" y="810928"/>
              <a:ext cx="2268" cy="543115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2748983" y="1977456"/>
              <a:ext cx="2268" cy="543115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1542425" y="1049738"/>
              <a:ext cx="2268" cy="543115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563391" y="1959898"/>
              <a:ext cx="2268" cy="543115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-810055" y="1688340"/>
              <a:ext cx="2268" cy="543115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2142128" y="478856"/>
              <a:ext cx="2268" cy="543115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oup 54"/>
          <p:cNvGrpSpPr/>
          <p:nvPr/>
        </p:nvGrpSpPr>
        <p:grpSpPr>
          <a:xfrm>
            <a:off x="4720489" y="253953"/>
            <a:ext cx="4134536" cy="2325675"/>
            <a:chOff x="298669" y="3810618"/>
            <a:chExt cx="4541684" cy="2554696"/>
          </a:xfrm>
        </p:grpSpPr>
        <p:sp>
          <p:nvSpPr>
            <p:cNvPr id="22" name="Rectangle 21"/>
            <p:cNvSpPr/>
            <p:nvPr/>
          </p:nvSpPr>
          <p:spPr>
            <a:xfrm>
              <a:off x="298669" y="3810618"/>
              <a:ext cx="4541684" cy="255469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0" dirty="0">
                  <a:solidFill>
                    <a:schemeClr val="bg1">
                      <a:lumMod val="50000"/>
                    </a:schemeClr>
                  </a:solidFill>
                  <a:latin typeface="Helvetica" pitchFamily="2" charset="0"/>
                </a:rPr>
                <a:t>?</a:t>
              </a: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938666" y="6068049"/>
              <a:ext cx="394834" cy="0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1027566" y="4963149"/>
              <a:ext cx="458334" cy="0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2081666" y="4505949"/>
              <a:ext cx="547234" cy="0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3377066" y="5217149"/>
              <a:ext cx="382134" cy="0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>
              <a:off x="3999366" y="4607549"/>
              <a:ext cx="445634" cy="0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2628900" y="5953749"/>
              <a:ext cx="547234" cy="0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>
              <a:off x="1025298" y="3962834"/>
              <a:ext cx="2268" cy="543115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1799479" y="4234391"/>
              <a:ext cx="0" cy="373158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4272983" y="5400919"/>
              <a:ext cx="2268" cy="543115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3066425" y="4473201"/>
              <a:ext cx="0" cy="304305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>
              <a:off x="2087391" y="5383361"/>
              <a:ext cx="2268" cy="543115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>
              <a:off x="713945" y="5111803"/>
              <a:ext cx="2268" cy="543115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3666128" y="3902319"/>
              <a:ext cx="2268" cy="543115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2810776" y="2840016"/>
            <a:ext cx="4275824" cy="3414213"/>
            <a:chOff x="6145596" y="1184085"/>
            <a:chExt cx="5259004" cy="4199275"/>
          </a:xfrm>
        </p:grpSpPr>
        <p:cxnSp>
          <p:nvCxnSpPr>
            <p:cNvPr id="42" name="Straight Arrow Connector 41"/>
            <p:cNvCxnSpPr/>
            <p:nvPr/>
          </p:nvCxnSpPr>
          <p:spPr>
            <a:xfrm>
              <a:off x="6145596" y="5375016"/>
              <a:ext cx="525900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flipV="1">
              <a:off x="6145596" y="1184085"/>
              <a:ext cx="0" cy="419927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3107863" y="6273071"/>
                <a:ext cx="368165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latin typeface="Helvetica" pitchFamily="2" charset="0"/>
                  </a:rPr>
                  <a:t>Input disparity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endParaRPr lang="en-US" sz="28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7863" y="6273071"/>
                <a:ext cx="3681650" cy="523220"/>
              </a:xfrm>
              <a:prstGeom prst="rect">
                <a:avLst/>
              </a:prstGeom>
              <a:blipFill rotWithShape="0">
                <a:blip r:embed="rId5"/>
                <a:stretch>
                  <a:fillRect t="-11628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 rot="16200000">
                <a:off x="832579" y="4356311"/>
                <a:ext cx="321160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latin typeface="Helvetica" pitchFamily="2" charset="0"/>
                  </a:rPr>
                  <a:t>Output disparity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𝒅</m:t>
                    </m:r>
                  </m:oMath>
                </a14:m>
                <a:endParaRPr lang="en-US" sz="28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832579" y="4356311"/>
                <a:ext cx="3211605" cy="523220"/>
              </a:xfrm>
              <a:prstGeom prst="rect">
                <a:avLst/>
              </a:prstGeom>
              <a:blipFill rotWithShape="0">
                <a:blip r:embed="rId6"/>
                <a:stretch>
                  <a:fillRect l="-11628" r="-31395" b="-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Connector 37"/>
          <p:cNvCxnSpPr/>
          <p:nvPr/>
        </p:nvCxnSpPr>
        <p:spPr>
          <a:xfrm flipV="1">
            <a:off x="5662550" y="3688422"/>
            <a:ext cx="1126963" cy="400693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5662551" y="4093202"/>
            <a:ext cx="1126962" cy="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6769500" y="3678148"/>
            <a:ext cx="0" cy="408899"/>
          </a:xfrm>
          <a:prstGeom prst="straightConnector1">
            <a:avLst/>
          </a:prstGeom>
          <a:ln w="1905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099006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534">
        <p:fade/>
      </p:transition>
    </mc:Choice>
    <mc:Fallback>
      <p:transition spd="med" advTm="453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C9B3-C306-4DC9-BA3D-30B74DDD59AB}" type="slidenum">
              <a:rPr lang="en-US" smtClean="0"/>
              <a:pPr/>
              <a:t>22</a:t>
            </a:fld>
            <a:endParaRPr lang="en-US"/>
          </a:p>
        </p:txBody>
      </p:sp>
      <p:grpSp>
        <p:nvGrpSpPr>
          <p:cNvPr id="46" name="Group 45"/>
          <p:cNvGrpSpPr/>
          <p:nvPr/>
        </p:nvGrpSpPr>
        <p:grpSpPr>
          <a:xfrm>
            <a:off x="212889" y="253952"/>
            <a:ext cx="4134533" cy="2325675"/>
            <a:chOff x="-1225330" y="315504"/>
            <a:chExt cx="4541681" cy="255469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25330" y="315504"/>
              <a:ext cx="4541681" cy="2554696"/>
            </a:xfrm>
            <a:prstGeom prst="rect">
              <a:avLst/>
            </a:prstGeom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cxnSp>
          <p:nvCxnSpPr>
            <p:cNvPr id="6" name="Straight Arrow Connector 5"/>
            <p:cNvCxnSpPr/>
            <p:nvPr/>
          </p:nvCxnSpPr>
          <p:spPr>
            <a:xfrm>
              <a:off x="-585334" y="2644585"/>
              <a:ext cx="547234" cy="0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-496434" y="1539685"/>
              <a:ext cx="547234" cy="0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557666" y="1082485"/>
              <a:ext cx="547234" cy="0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1853066" y="1793685"/>
              <a:ext cx="547234" cy="0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2475366" y="1184085"/>
              <a:ext cx="547234" cy="0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1104900" y="2530285"/>
              <a:ext cx="547234" cy="0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-498702" y="539371"/>
              <a:ext cx="2268" cy="543115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275479" y="810928"/>
              <a:ext cx="2268" cy="543115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2748983" y="1977456"/>
              <a:ext cx="2268" cy="543115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1542425" y="1049738"/>
              <a:ext cx="2268" cy="543115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563391" y="1959898"/>
              <a:ext cx="2268" cy="543115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-810055" y="1688340"/>
              <a:ext cx="2268" cy="543115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2142128" y="478856"/>
              <a:ext cx="2268" cy="543115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oup 54"/>
          <p:cNvGrpSpPr/>
          <p:nvPr/>
        </p:nvGrpSpPr>
        <p:grpSpPr>
          <a:xfrm>
            <a:off x="4720489" y="253953"/>
            <a:ext cx="4134536" cy="2325675"/>
            <a:chOff x="298669" y="3810618"/>
            <a:chExt cx="4541684" cy="2554696"/>
          </a:xfrm>
        </p:grpSpPr>
        <p:sp>
          <p:nvSpPr>
            <p:cNvPr id="22" name="Rectangle 21"/>
            <p:cNvSpPr/>
            <p:nvPr/>
          </p:nvSpPr>
          <p:spPr>
            <a:xfrm>
              <a:off x="298669" y="3810618"/>
              <a:ext cx="4541684" cy="255469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0" dirty="0">
                  <a:solidFill>
                    <a:schemeClr val="bg1">
                      <a:lumMod val="50000"/>
                    </a:schemeClr>
                  </a:solidFill>
                  <a:latin typeface="Helvetica" pitchFamily="2" charset="0"/>
                </a:rPr>
                <a:t>?</a:t>
              </a: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938666" y="6068049"/>
              <a:ext cx="394834" cy="0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1027566" y="4963149"/>
              <a:ext cx="458334" cy="0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2081666" y="4505949"/>
              <a:ext cx="547234" cy="0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3377066" y="5217149"/>
              <a:ext cx="382134" cy="0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>
              <a:off x="3999366" y="4607549"/>
              <a:ext cx="445634" cy="0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2628900" y="5953749"/>
              <a:ext cx="547234" cy="0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>
              <a:off x="1025298" y="3962834"/>
              <a:ext cx="2268" cy="543115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1799479" y="4234391"/>
              <a:ext cx="0" cy="373158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4272983" y="5400919"/>
              <a:ext cx="2268" cy="543115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3066425" y="4473201"/>
              <a:ext cx="0" cy="304305"/>
            </a:xfrm>
            <a:prstGeom prst="straightConnector1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>
              <a:off x="2087391" y="5383361"/>
              <a:ext cx="2268" cy="543115"/>
            </a:xfrm>
            <a:prstGeom prst="straightConnector1">
              <a:avLst/>
            </a:prstGeom>
            <a:ln w="38100">
              <a:solidFill>
                <a:srgbClr val="2E75B6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>
              <a:off x="713945" y="5111803"/>
              <a:ext cx="2268" cy="543115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3666128" y="3902319"/>
              <a:ext cx="2268" cy="543115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2810776" y="2840016"/>
            <a:ext cx="4275824" cy="3414213"/>
            <a:chOff x="6145596" y="1184085"/>
            <a:chExt cx="5259004" cy="4199275"/>
          </a:xfrm>
        </p:grpSpPr>
        <p:cxnSp>
          <p:nvCxnSpPr>
            <p:cNvPr id="42" name="Straight Arrow Connector 41"/>
            <p:cNvCxnSpPr/>
            <p:nvPr/>
          </p:nvCxnSpPr>
          <p:spPr>
            <a:xfrm>
              <a:off x="6145596" y="5375016"/>
              <a:ext cx="525900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flipV="1">
              <a:off x="6145596" y="1184085"/>
              <a:ext cx="0" cy="419927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3107863" y="6273071"/>
                <a:ext cx="368165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latin typeface="Helvetica" pitchFamily="2" charset="0"/>
                  </a:rPr>
                  <a:t>Input disparity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endParaRPr lang="en-US" sz="28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7863" y="6273071"/>
                <a:ext cx="3681650" cy="523220"/>
              </a:xfrm>
              <a:prstGeom prst="rect">
                <a:avLst/>
              </a:prstGeom>
              <a:blipFill rotWithShape="0">
                <a:blip r:embed="rId5"/>
                <a:stretch>
                  <a:fillRect t="-11628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 rot="16200000">
                <a:off x="832579" y="4356311"/>
                <a:ext cx="321160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latin typeface="Helvetica" pitchFamily="2" charset="0"/>
                  </a:rPr>
                  <a:t>Output disparity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𝒅</m:t>
                    </m:r>
                  </m:oMath>
                </a14:m>
                <a:endParaRPr lang="en-US" sz="28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832579" y="4356311"/>
                <a:ext cx="3211605" cy="523220"/>
              </a:xfrm>
              <a:prstGeom prst="rect">
                <a:avLst/>
              </a:prstGeom>
              <a:blipFill rotWithShape="0">
                <a:blip r:embed="rId6"/>
                <a:stretch>
                  <a:fillRect l="-11628" r="-31395" b="-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/>
          <p:nvPr/>
        </p:nvCxnSpPr>
        <p:spPr>
          <a:xfrm flipV="1">
            <a:off x="3213909" y="5033896"/>
            <a:ext cx="758028" cy="724656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3170552" y="5784177"/>
            <a:ext cx="822554" cy="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3973094" y="5013347"/>
            <a:ext cx="11926" cy="764676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5662550" y="3688422"/>
            <a:ext cx="1126963" cy="400693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518059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912">
        <p:fade/>
      </p:transition>
    </mc:Choice>
    <mc:Fallback>
      <p:transition spd="med" advTm="91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C9B3-C306-4DC9-BA3D-30B74DDD59AB}" type="slidenum">
              <a:rPr lang="en-US" smtClean="0"/>
              <a:pPr/>
              <a:t>23</a:t>
            </a:fld>
            <a:endParaRPr lang="en-US"/>
          </a:p>
        </p:txBody>
      </p:sp>
      <p:grpSp>
        <p:nvGrpSpPr>
          <p:cNvPr id="46" name="Group 45"/>
          <p:cNvGrpSpPr/>
          <p:nvPr/>
        </p:nvGrpSpPr>
        <p:grpSpPr>
          <a:xfrm>
            <a:off x="212889" y="253952"/>
            <a:ext cx="4134533" cy="2325675"/>
            <a:chOff x="-1225330" y="315504"/>
            <a:chExt cx="4541681" cy="255469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25330" y="315504"/>
              <a:ext cx="4541681" cy="2554696"/>
            </a:xfrm>
            <a:prstGeom prst="rect">
              <a:avLst/>
            </a:prstGeom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cxnSp>
          <p:nvCxnSpPr>
            <p:cNvPr id="6" name="Straight Arrow Connector 5"/>
            <p:cNvCxnSpPr/>
            <p:nvPr/>
          </p:nvCxnSpPr>
          <p:spPr>
            <a:xfrm>
              <a:off x="-585334" y="2644585"/>
              <a:ext cx="547234" cy="0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-496434" y="1539685"/>
              <a:ext cx="547234" cy="0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557666" y="1082485"/>
              <a:ext cx="547234" cy="0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1853066" y="1793685"/>
              <a:ext cx="547234" cy="0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2475366" y="1184085"/>
              <a:ext cx="547234" cy="0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1104900" y="2530285"/>
              <a:ext cx="547234" cy="0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-498702" y="539371"/>
              <a:ext cx="2268" cy="543115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275479" y="810928"/>
              <a:ext cx="2268" cy="543115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2748983" y="1977456"/>
              <a:ext cx="2268" cy="543115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1542425" y="1049738"/>
              <a:ext cx="2268" cy="543115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563391" y="1959898"/>
              <a:ext cx="2268" cy="543115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-810055" y="1688340"/>
              <a:ext cx="2268" cy="543115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2142128" y="478856"/>
              <a:ext cx="2268" cy="543115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oup 54"/>
          <p:cNvGrpSpPr/>
          <p:nvPr/>
        </p:nvGrpSpPr>
        <p:grpSpPr>
          <a:xfrm>
            <a:off x="4720489" y="253953"/>
            <a:ext cx="4134536" cy="2325675"/>
            <a:chOff x="298669" y="3810618"/>
            <a:chExt cx="4541684" cy="2554696"/>
          </a:xfrm>
        </p:grpSpPr>
        <p:sp>
          <p:nvSpPr>
            <p:cNvPr id="22" name="Rectangle 21"/>
            <p:cNvSpPr/>
            <p:nvPr/>
          </p:nvSpPr>
          <p:spPr>
            <a:xfrm>
              <a:off x="298669" y="3810618"/>
              <a:ext cx="4541684" cy="255469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0" dirty="0">
                  <a:solidFill>
                    <a:schemeClr val="bg1">
                      <a:lumMod val="50000"/>
                    </a:schemeClr>
                  </a:solidFill>
                  <a:latin typeface="Helvetica" pitchFamily="2" charset="0"/>
                </a:rPr>
                <a:t>?</a:t>
              </a: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938666" y="6068049"/>
              <a:ext cx="394834" cy="0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1027566" y="4963149"/>
              <a:ext cx="458334" cy="0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2081666" y="4505949"/>
              <a:ext cx="547234" cy="0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3377066" y="5217149"/>
              <a:ext cx="382134" cy="0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>
              <a:off x="3999366" y="4607549"/>
              <a:ext cx="445634" cy="0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2628900" y="5953749"/>
              <a:ext cx="547234" cy="0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>
              <a:off x="1025298" y="3962834"/>
              <a:ext cx="2268" cy="543115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1799479" y="4234391"/>
              <a:ext cx="0" cy="373158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4272983" y="5400919"/>
              <a:ext cx="2268" cy="543115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3066425" y="4473201"/>
              <a:ext cx="0" cy="304305"/>
            </a:xfrm>
            <a:prstGeom prst="straightConnector1">
              <a:avLst/>
            </a:prstGeom>
            <a:ln w="19050">
              <a:solidFill>
                <a:schemeClr val="bg1">
                  <a:lumMod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>
              <a:off x="2087391" y="5383361"/>
              <a:ext cx="2268" cy="543115"/>
            </a:xfrm>
            <a:prstGeom prst="straightConnector1">
              <a:avLst/>
            </a:prstGeom>
            <a:ln w="38100">
              <a:solidFill>
                <a:srgbClr val="2E75B6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>
              <a:off x="713945" y="5111803"/>
              <a:ext cx="2268" cy="543115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3666128" y="3902319"/>
              <a:ext cx="2268" cy="543115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2810776" y="2840016"/>
            <a:ext cx="4275824" cy="3414213"/>
            <a:chOff x="6145596" y="1184085"/>
            <a:chExt cx="5259004" cy="4199275"/>
          </a:xfrm>
        </p:grpSpPr>
        <p:cxnSp>
          <p:nvCxnSpPr>
            <p:cNvPr id="42" name="Straight Arrow Connector 41"/>
            <p:cNvCxnSpPr/>
            <p:nvPr/>
          </p:nvCxnSpPr>
          <p:spPr>
            <a:xfrm>
              <a:off x="6145596" y="5375016"/>
              <a:ext cx="525900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flipV="1">
              <a:off x="6145596" y="1184085"/>
              <a:ext cx="0" cy="419927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3107863" y="6273071"/>
                <a:ext cx="368165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latin typeface="Helvetica" pitchFamily="2" charset="0"/>
                  </a:rPr>
                  <a:t>Input disparity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endParaRPr lang="en-US" sz="28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7863" y="6273071"/>
                <a:ext cx="3681650" cy="523220"/>
              </a:xfrm>
              <a:prstGeom prst="rect">
                <a:avLst/>
              </a:prstGeom>
              <a:blipFill rotWithShape="0">
                <a:blip r:embed="rId5"/>
                <a:stretch>
                  <a:fillRect t="-11628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 rot="16200000">
                <a:off x="832579" y="4356311"/>
                <a:ext cx="321160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latin typeface="Helvetica" pitchFamily="2" charset="0"/>
                  </a:rPr>
                  <a:t>Output disparity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𝒅</m:t>
                    </m:r>
                  </m:oMath>
                </a14:m>
                <a:endParaRPr lang="en-US" sz="28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832579" y="4356311"/>
                <a:ext cx="3211605" cy="523220"/>
              </a:xfrm>
              <a:prstGeom prst="rect">
                <a:avLst/>
              </a:prstGeom>
              <a:blipFill rotWithShape="0">
                <a:blip r:embed="rId6"/>
                <a:stretch>
                  <a:fillRect l="-11628" r="-31395" b="-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/>
          <p:nvPr/>
        </p:nvCxnSpPr>
        <p:spPr>
          <a:xfrm flipV="1">
            <a:off x="3213909" y="5033896"/>
            <a:ext cx="758028" cy="724656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5662550" y="3688422"/>
            <a:ext cx="1126963" cy="400693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4519812" y="4294378"/>
            <a:ext cx="571369" cy="24057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3527455" y="4008805"/>
            <a:ext cx="992357" cy="703681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4487451" y="3739762"/>
            <a:ext cx="1207460" cy="119837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3264404" y="4915305"/>
            <a:ext cx="377605" cy="593485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3076845" y="4493068"/>
            <a:ext cx="273682" cy="71898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V="1">
            <a:off x="5512169" y="4235189"/>
            <a:ext cx="713862" cy="229516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56"/>
          <p:cNvGrpSpPr/>
          <p:nvPr/>
        </p:nvGrpSpPr>
        <p:grpSpPr>
          <a:xfrm>
            <a:off x="3291767" y="2748383"/>
            <a:ext cx="3464142" cy="838629"/>
            <a:chOff x="6885059" y="849710"/>
            <a:chExt cx="4115664" cy="838629"/>
          </a:xfrm>
        </p:grpSpPr>
        <p:sp>
          <p:nvSpPr>
            <p:cNvPr id="59" name="Right Arrow 58"/>
            <p:cNvSpPr/>
            <p:nvPr/>
          </p:nvSpPr>
          <p:spPr>
            <a:xfrm>
              <a:off x="6885059" y="1354042"/>
              <a:ext cx="4115664" cy="334297"/>
            </a:xfrm>
            <a:prstGeom prst="right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7993502" y="849710"/>
              <a:ext cx="16001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latin typeface="Helvetica" pitchFamily="2" charset="0"/>
                </a:rPr>
                <a:t>Integrate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247228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573">
        <p:fade/>
      </p:transition>
    </mc:Choice>
    <mc:Fallback>
      <p:transition spd="med" advTm="157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C9B3-C306-4DC9-BA3D-30B74DDD59AB}" type="slidenum">
              <a:rPr lang="en-US" smtClean="0"/>
              <a:pPr/>
              <a:t>24</a:t>
            </a:fld>
            <a:endParaRPr lang="en-US"/>
          </a:p>
        </p:txBody>
      </p:sp>
      <p:grpSp>
        <p:nvGrpSpPr>
          <p:cNvPr id="50" name="Group 49"/>
          <p:cNvGrpSpPr/>
          <p:nvPr/>
        </p:nvGrpSpPr>
        <p:grpSpPr>
          <a:xfrm>
            <a:off x="2810776" y="2840016"/>
            <a:ext cx="4275824" cy="3414213"/>
            <a:chOff x="6145596" y="1184085"/>
            <a:chExt cx="5259004" cy="4199275"/>
          </a:xfrm>
        </p:grpSpPr>
        <p:cxnSp>
          <p:nvCxnSpPr>
            <p:cNvPr id="42" name="Straight Arrow Connector 41"/>
            <p:cNvCxnSpPr/>
            <p:nvPr/>
          </p:nvCxnSpPr>
          <p:spPr>
            <a:xfrm>
              <a:off x="6145596" y="5375016"/>
              <a:ext cx="525900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flipV="1">
              <a:off x="6145596" y="1184085"/>
              <a:ext cx="0" cy="419927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3107863" y="6273071"/>
                <a:ext cx="368165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latin typeface="Helvetica" pitchFamily="2" charset="0"/>
                  </a:rPr>
                  <a:t>Input disparity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endParaRPr lang="en-US" sz="28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7863" y="6273071"/>
                <a:ext cx="3681650" cy="523220"/>
              </a:xfrm>
              <a:prstGeom prst="rect">
                <a:avLst/>
              </a:prstGeom>
              <a:blipFill rotWithShape="0">
                <a:blip r:embed="rId4"/>
                <a:stretch>
                  <a:fillRect t="-11628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 rot="16200000">
                <a:off x="832579" y="4356311"/>
                <a:ext cx="321160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latin typeface="Helvetica" pitchFamily="2" charset="0"/>
                  </a:rPr>
                  <a:t>Output disparity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𝒅</m:t>
                    </m:r>
                  </m:oMath>
                </a14:m>
                <a:endParaRPr lang="en-US" sz="28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832579" y="4356311"/>
                <a:ext cx="3211605" cy="523220"/>
              </a:xfrm>
              <a:prstGeom prst="rect">
                <a:avLst/>
              </a:prstGeom>
              <a:blipFill rotWithShape="0">
                <a:blip r:embed="rId5"/>
                <a:stretch>
                  <a:fillRect l="-11628" r="-31395" b="-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Freeform 61"/>
          <p:cNvSpPr/>
          <p:nvPr/>
        </p:nvSpPr>
        <p:spPr>
          <a:xfrm>
            <a:off x="2832397" y="3045278"/>
            <a:ext cx="3744189" cy="3202135"/>
          </a:xfrm>
          <a:custGeom>
            <a:avLst/>
            <a:gdLst>
              <a:gd name="connsiteX0" fmla="*/ 0 w 4737100"/>
              <a:gd name="connsiteY0" fmla="*/ 4051300 h 4051300"/>
              <a:gd name="connsiteX1" fmla="*/ 1028700 w 4737100"/>
              <a:gd name="connsiteY1" fmla="*/ 1600200 h 4051300"/>
              <a:gd name="connsiteX2" fmla="*/ 4737100 w 4737100"/>
              <a:gd name="connsiteY2" fmla="*/ 0 h 4051300"/>
              <a:gd name="connsiteX0" fmla="*/ 0 w 4737100"/>
              <a:gd name="connsiteY0" fmla="*/ 4051300 h 4051300"/>
              <a:gd name="connsiteX1" fmla="*/ 952500 w 4737100"/>
              <a:gd name="connsiteY1" fmla="*/ 800100 h 4051300"/>
              <a:gd name="connsiteX2" fmla="*/ 4737100 w 4737100"/>
              <a:gd name="connsiteY2" fmla="*/ 0 h 4051300"/>
              <a:gd name="connsiteX0" fmla="*/ 0 w 4737100"/>
              <a:gd name="connsiteY0" fmla="*/ 4051300 h 4051300"/>
              <a:gd name="connsiteX1" fmla="*/ 952500 w 4737100"/>
              <a:gd name="connsiteY1" fmla="*/ 800100 h 4051300"/>
              <a:gd name="connsiteX2" fmla="*/ 4737100 w 4737100"/>
              <a:gd name="connsiteY2" fmla="*/ 0 h 405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37100" h="4051300">
                <a:moveTo>
                  <a:pt x="0" y="4051300"/>
                </a:moveTo>
                <a:cubicBezTo>
                  <a:pt x="119591" y="3163358"/>
                  <a:pt x="162983" y="1475317"/>
                  <a:pt x="952500" y="800100"/>
                </a:cubicBezTo>
                <a:cubicBezTo>
                  <a:pt x="1742017" y="124883"/>
                  <a:pt x="3125258" y="68791"/>
                  <a:pt x="4737100" y="0"/>
                </a:cubicBezTo>
              </a:path>
            </a:pathLst>
          </a:custGeom>
          <a:noFill/>
          <a:ln w="57150">
            <a:solidFill>
              <a:srgbClr val="C8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61" name="Curved Left Arrow 60"/>
          <p:cNvSpPr/>
          <p:nvPr/>
        </p:nvSpPr>
        <p:spPr>
          <a:xfrm rot="16200000" flipH="1">
            <a:off x="3934392" y="1179163"/>
            <a:ext cx="1199128" cy="3962804"/>
          </a:xfrm>
          <a:prstGeom prst="curvedLeftArrow">
            <a:avLst/>
          </a:prstGeom>
          <a:solidFill>
            <a:schemeClr val="bg1">
              <a:lumMod val="95000"/>
            </a:schemeClr>
          </a:solidFill>
          <a:effectLst>
            <a:glow rad="508000">
              <a:schemeClr val="bg1"/>
            </a:glo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Helvetica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89" y="253952"/>
            <a:ext cx="4134533" cy="2325675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2" name="Rectangle 21"/>
          <p:cNvSpPr/>
          <p:nvPr/>
        </p:nvSpPr>
        <p:spPr>
          <a:xfrm>
            <a:off x="4720489" y="253953"/>
            <a:ext cx="4134536" cy="2325675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?</a:t>
            </a:r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489" y="257492"/>
            <a:ext cx="4134401" cy="2325600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70983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901">
        <p:fade/>
      </p:transition>
    </mc:Choice>
    <mc:Fallback>
      <p:transition spd="med" advTm="590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ult_cityair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5529" end="10221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417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103"/>
    </mc:Choice>
    <mc:Fallback>
      <p:transition spd="slow" advTm="131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3"/>
        <p14:playEvt time="5011" objId="3"/>
        <p14:playEvt time="9409" objId="3"/>
        <p14:stopEvt time="13103" objId="3"/>
      </p14:showEvtLst>
    </p:ext>
  </p:extLs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1L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08" r="22708"/>
          <a:stretch/>
        </p:blipFill>
        <p:spPr>
          <a:xfrm>
            <a:off x="-16600" y="872877"/>
            <a:ext cx="4521106" cy="4882794"/>
          </a:xfrm>
          <a:prstGeom prst="rect">
            <a:avLst/>
          </a:prstGeom>
        </p:spPr>
      </p:pic>
      <p:pic>
        <p:nvPicPr>
          <p:cNvPr id="4" name="1R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08" r="22812"/>
          <a:stretch/>
        </p:blipFill>
        <p:spPr>
          <a:xfrm>
            <a:off x="-17618" y="872876"/>
            <a:ext cx="4512064" cy="4882795"/>
          </a:xfrm>
          <a:prstGeom prst="rect">
            <a:avLst/>
          </a:prstGeom>
        </p:spPr>
      </p:pic>
      <p:pic>
        <p:nvPicPr>
          <p:cNvPr id="5" name="2L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08" r="22812"/>
          <a:stretch/>
        </p:blipFill>
        <p:spPr>
          <a:xfrm>
            <a:off x="4619236" y="872876"/>
            <a:ext cx="4512064" cy="4882795"/>
          </a:xfrm>
          <a:prstGeom prst="rect">
            <a:avLst/>
          </a:prstGeom>
        </p:spPr>
      </p:pic>
      <p:pic>
        <p:nvPicPr>
          <p:cNvPr id="6" name="2R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12" r="22708"/>
          <a:stretch/>
        </p:blipFill>
        <p:spPr>
          <a:xfrm>
            <a:off x="4631936" y="872876"/>
            <a:ext cx="4512064" cy="488279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858000" y="3583661"/>
            <a:ext cx="5675581" cy="1058875"/>
            <a:chOff x="3062262" y="3708400"/>
            <a:chExt cx="7332494" cy="1368000"/>
          </a:xfrm>
        </p:grpSpPr>
        <p:sp>
          <p:nvSpPr>
            <p:cNvPr id="7" name="Rectangle 6"/>
            <p:cNvSpPr/>
            <p:nvPr/>
          </p:nvSpPr>
          <p:spPr>
            <a:xfrm>
              <a:off x="3062262" y="3708400"/>
              <a:ext cx="1368000" cy="1368000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9026756" y="3708400"/>
              <a:ext cx="1368000" cy="1368000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19047" y="1461499"/>
            <a:ext cx="5748375" cy="1029446"/>
            <a:chOff x="2624235" y="3708400"/>
            <a:chExt cx="7638843" cy="1368000"/>
          </a:xfrm>
        </p:grpSpPr>
        <p:sp>
          <p:nvSpPr>
            <p:cNvPr id="11" name="Rectangle 10"/>
            <p:cNvSpPr/>
            <p:nvPr/>
          </p:nvSpPr>
          <p:spPr>
            <a:xfrm>
              <a:off x="2624235" y="3708400"/>
              <a:ext cx="1368000" cy="1368000"/>
            </a:xfrm>
            <a:prstGeom prst="rect">
              <a:avLst/>
            </a:prstGeom>
            <a:noFill/>
            <a:ln w="57150">
              <a:solidFill>
                <a:srgbClr val="F6BA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895078" y="3708400"/>
              <a:ext cx="1368000" cy="1368000"/>
            </a:xfrm>
            <a:prstGeom prst="rect">
              <a:avLst/>
            </a:prstGeom>
            <a:noFill/>
            <a:ln w="57150">
              <a:solidFill>
                <a:srgbClr val="F6BA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116458" y="5789018"/>
            <a:ext cx="22020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Helvetica" pitchFamily="2" charset="0"/>
              </a:rPr>
              <a:t>Original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60112" y="5789018"/>
            <a:ext cx="1488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Helvetica" pitchFamily="2" charset="0"/>
              </a:rPr>
              <a:t>Ours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0602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576"/>
    </mc:Choice>
    <mc:Fallback>
      <p:transition spd="slow" advTm="345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ult_street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4541" end="10051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622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193"/>
    </mc:Choice>
    <mc:Fallback>
      <p:transition spd="slow" advTm="121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3"/>
        <p14:playEvt time="6355" objId="3"/>
        <p14:playEvt time="12187" objId="3"/>
        <p14:stopEvt time="12193" objId="3"/>
      </p14:showEvtLst>
    </p:ext>
  </p:extLs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1L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71" r="30079"/>
          <a:stretch/>
        </p:blipFill>
        <p:spPr>
          <a:xfrm>
            <a:off x="-102740" y="1095440"/>
            <a:ext cx="4565446" cy="4401130"/>
          </a:xfrm>
          <a:prstGeom prst="rect">
            <a:avLst/>
          </a:prstGeom>
        </p:spPr>
      </p:pic>
      <p:pic>
        <p:nvPicPr>
          <p:cNvPr id="4" name="1R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3" r="30494"/>
          <a:stretch/>
        </p:blipFill>
        <p:spPr>
          <a:xfrm>
            <a:off x="-123288" y="1095214"/>
            <a:ext cx="4574687" cy="4401461"/>
          </a:xfrm>
          <a:prstGeom prst="rect">
            <a:avLst/>
          </a:prstGeom>
        </p:spPr>
      </p:pic>
      <p:pic>
        <p:nvPicPr>
          <p:cNvPr id="5" name="2L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3" r="30493"/>
          <a:stretch/>
        </p:blipFill>
        <p:spPr>
          <a:xfrm>
            <a:off x="4669749" y="1095214"/>
            <a:ext cx="4574687" cy="4401461"/>
          </a:xfrm>
          <a:prstGeom prst="rect">
            <a:avLst/>
          </a:prstGeom>
        </p:spPr>
      </p:pic>
      <p:pic>
        <p:nvPicPr>
          <p:cNvPr id="6" name="2R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6" r="30020"/>
          <a:stretch/>
        </p:blipFill>
        <p:spPr>
          <a:xfrm>
            <a:off x="4669749" y="1095214"/>
            <a:ext cx="4574687" cy="440146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236773" y="5496570"/>
            <a:ext cx="21120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Helvetica" pitchFamily="2" charset="0"/>
              </a:rPr>
              <a:t>Original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13876" y="5496570"/>
            <a:ext cx="1510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Helvetica" pitchFamily="2" charset="0"/>
              </a:rPr>
              <a:t>Ours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775185" y="4461393"/>
            <a:ext cx="5811742" cy="1035230"/>
            <a:chOff x="2675035" y="3708400"/>
            <a:chExt cx="7679900" cy="1368000"/>
          </a:xfrm>
        </p:grpSpPr>
        <p:sp>
          <p:nvSpPr>
            <p:cNvPr id="16" name="Rectangle 15"/>
            <p:cNvSpPr/>
            <p:nvPr/>
          </p:nvSpPr>
          <p:spPr>
            <a:xfrm>
              <a:off x="2675035" y="3708400"/>
              <a:ext cx="1368000" cy="1368000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8986935" y="3708400"/>
              <a:ext cx="1368000" cy="1368000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040856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59"/>
    </mc:Choice>
    <mc:Fallback>
      <p:transition spd="slow" advTm="59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C9B3-C306-4DC9-BA3D-30B74DDD59AB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7" name="multiview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897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597"/>
    </mc:Choice>
    <mc:Fallback>
      <p:transition spd="slow" advTm="245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2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2" objId="7"/>
        <p14:stopEvt time="24597" objId="7"/>
      </p14:showEvtLst>
    </p:ext>
  </p:extLs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Real world scenes </a:t>
            </a:r>
          </a:p>
          <a:p>
            <a:pPr lvl="1"/>
            <a:r>
              <a:rPr lang="en-US" dirty="0" smtClean="0"/>
              <a:t>Challenge for computer </a:t>
            </a:r>
            <a:br>
              <a:rPr lang="en-US" dirty="0" smtClean="0"/>
            </a:br>
            <a:r>
              <a:rPr lang="en-US" dirty="0" smtClean="0"/>
              <a:t>vision algorithms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Distant relations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Depends on attention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C9B3-C306-4DC9-BA3D-30B74DDD59AB}" type="slidenum">
              <a:rPr lang="en-US" smtClean="0"/>
              <a:pPr/>
              <a:t>30</a:t>
            </a:fld>
            <a:endParaRPr lang="en-US"/>
          </a:p>
        </p:txBody>
      </p:sp>
      <p:grpSp>
        <p:nvGrpSpPr>
          <p:cNvPr id="32" name="Group 31"/>
          <p:cNvGrpSpPr/>
          <p:nvPr/>
        </p:nvGrpSpPr>
        <p:grpSpPr>
          <a:xfrm>
            <a:off x="4551621" y="580689"/>
            <a:ext cx="4255070" cy="2345580"/>
            <a:chOff x="5701271" y="386715"/>
            <a:chExt cx="4749798" cy="261829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1271" y="386715"/>
              <a:ext cx="1920000" cy="1080000"/>
            </a:xfrm>
            <a:prstGeom prst="rect">
              <a:avLst/>
            </a:prstGeom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1069" y="386715"/>
              <a:ext cx="1920000" cy="1080000"/>
            </a:xfrm>
            <a:prstGeom prst="rect">
              <a:avLst/>
            </a:prstGeom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16170" y="1925011"/>
              <a:ext cx="1920000" cy="1080000"/>
            </a:xfrm>
            <a:prstGeom prst="rect">
              <a:avLst/>
            </a:prstGeom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cxnSp>
          <p:nvCxnSpPr>
            <p:cNvPr id="13" name="Straight Arrow Connector 12"/>
            <p:cNvCxnSpPr>
              <a:stCxn id="6" idx="2"/>
            </p:cNvCxnSpPr>
            <p:nvPr/>
          </p:nvCxnSpPr>
          <p:spPr>
            <a:xfrm>
              <a:off x="6661271" y="1466715"/>
              <a:ext cx="454899" cy="44938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8" idx="2"/>
            </p:cNvCxnSpPr>
            <p:nvPr/>
          </p:nvCxnSpPr>
          <p:spPr>
            <a:xfrm flipH="1">
              <a:off x="9036170" y="1466715"/>
              <a:ext cx="454899" cy="45829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5212454" y="3741073"/>
            <a:ext cx="2326711" cy="1608803"/>
            <a:chOff x="6707346" y="3593406"/>
            <a:chExt cx="2326711" cy="1608803"/>
          </a:xfrm>
        </p:grpSpPr>
        <p:sp>
          <p:nvSpPr>
            <p:cNvPr id="7" name="Oval 6"/>
            <p:cNvSpPr/>
            <p:nvPr/>
          </p:nvSpPr>
          <p:spPr>
            <a:xfrm>
              <a:off x="7930132" y="3593406"/>
              <a:ext cx="636998" cy="636998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6707346" y="4133696"/>
              <a:ext cx="1068513" cy="1068513"/>
            </a:xfrm>
            <a:prstGeom prst="ellips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  <p:cxnSp>
          <p:nvCxnSpPr>
            <p:cNvPr id="12" name="Straight Arrow Connector 11"/>
            <p:cNvCxnSpPr>
              <a:stCxn id="7" idx="6"/>
            </p:cNvCxnSpPr>
            <p:nvPr/>
          </p:nvCxnSpPr>
          <p:spPr>
            <a:xfrm>
              <a:off x="8567130" y="3911905"/>
              <a:ext cx="466927" cy="0"/>
            </a:xfrm>
            <a:prstGeom prst="straightConnector1">
              <a:avLst/>
            </a:prstGeom>
            <a:ln w="76200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7775859" y="4667952"/>
              <a:ext cx="1024735" cy="0"/>
            </a:xfrm>
            <a:prstGeom prst="straightConnector1">
              <a:avLst/>
            </a:prstGeom>
            <a:ln w="76200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2324017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661"/>
    </mc:Choice>
    <mc:Fallback>
      <p:transition spd="slow" advTm="486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  <p:extLst mod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63" y="152475"/>
            <a:ext cx="10727299" cy="942678"/>
          </a:xfrm>
        </p:spPr>
        <p:txBody>
          <a:bodyPr>
            <a:normAutofit/>
          </a:bodyPr>
          <a:lstStyle/>
          <a:p>
            <a:r>
              <a:rPr lang="en-US" sz="5400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564" y="1315263"/>
            <a:ext cx="6479862" cy="4851621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n-US" sz="3600" b="1" dirty="0"/>
              <a:t>Motion parallax </a:t>
            </a:r>
            <a:r>
              <a:rPr lang="en-US" sz="3600" dirty="0"/>
              <a:t>is a strong depth cue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It can </a:t>
            </a:r>
            <a:r>
              <a:rPr lang="en-US" sz="3600" b="1" dirty="0"/>
              <a:t>complement to disparity</a:t>
            </a:r>
            <a:endParaRPr lang="en-US" sz="3600" dirty="0"/>
          </a:p>
          <a:p>
            <a:pPr lvl="1">
              <a:lnSpc>
                <a:spcPct val="150000"/>
              </a:lnSpc>
            </a:pPr>
            <a:r>
              <a:rPr lang="en-US" sz="3200" dirty="0"/>
              <a:t>We provide a model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Disparity budget can be reallocated to create </a:t>
            </a:r>
            <a:r>
              <a:rPr lang="en-US" sz="3600" b="1" dirty="0"/>
              <a:t>deeper appearance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C9B3-C306-4DC9-BA3D-30B74DDD59AB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5054" y="454527"/>
            <a:ext cx="2050291" cy="1721471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9" name="Group 8"/>
          <p:cNvGrpSpPr/>
          <p:nvPr/>
        </p:nvGrpSpPr>
        <p:grpSpPr>
          <a:xfrm>
            <a:off x="6913429" y="4630408"/>
            <a:ext cx="2061916" cy="1317828"/>
            <a:chOff x="8655269" y="4296072"/>
            <a:chExt cx="2927131" cy="187081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55269" y="4296072"/>
              <a:ext cx="2024551" cy="1138809"/>
            </a:xfrm>
            <a:prstGeom prst="rect">
              <a:avLst/>
            </a:prstGeom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8559" y="5028472"/>
              <a:ext cx="2023841" cy="1138411"/>
            </a:xfrm>
            <a:prstGeom prst="rect">
              <a:avLst/>
            </a:prstGeom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8" name="Arc 7"/>
            <p:cNvSpPr/>
            <p:nvPr/>
          </p:nvSpPr>
          <p:spPr>
            <a:xfrm>
              <a:off x="10253930" y="4532301"/>
              <a:ext cx="902580" cy="902580"/>
            </a:xfrm>
            <a:prstGeom prst="arc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5053" y="2572001"/>
            <a:ext cx="2038742" cy="1639464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69160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866"/>
    </mc:Choice>
    <mc:Fallback>
      <p:transition spd="slow" advTm="268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-437333" y="3145298"/>
            <a:ext cx="10455562" cy="89939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Helvetica" panose="020B0604020202030204" pitchFamily="34" charset="0"/>
                <a:ea typeface="+mj-ea"/>
                <a:cs typeface="+mj-cs"/>
              </a:defRPr>
            </a:lvl1pPr>
          </a:lstStyle>
          <a:p>
            <a:r>
              <a:rPr lang="en-US" sz="5280" dirty="0">
                <a:latin typeface="Helvetica" pitchFamily="2" charset="0"/>
              </a:rPr>
              <a:t>THANK YOU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8569" y="183481"/>
            <a:ext cx="950505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60" b="1" dirty="0">
                <a:latin typeface="Helvetica" pitchFamily="2" charset="0"/>
              </a:rPr>
              <a:t>Motion Parallax in Stereo 3D: Model and Applications</a:t>
            </a:r>
          </a:p>
          <a:p>
            <a:r>
              <a:rPr lang="en-US" sz="192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SIGGRAPH Asia 2016</a:t>
            </a:r>
          </a:p>
          <a:p>
            <a:endParaRPr lang="en-US" sz="1920" dirty="0">
              <a:solidFill>
                <a:schemeClr val="bg1">
                  <a:lumMod val="50000"/>
                </a:schemeClr>
              </a:solidFill>
              <a:latin typeface="Helvetica" pitchFamily="2" charset="0"/>
            </a:endParaRPr>
          </a:p>
          <a:p>
            <a:r>
              <a:rPr lang="en-US" sz="1920" b="1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Project page</a:t>
            </a:r>
            <a:r>
              <a:rPr lang="en-US" sz="192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/>
            </a:r>
            <a:br>
              <a:rPr lang="en-US" sz="192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</a:br>
            <a:r>
              <a:rPr lang="en-US" sz="192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http://resources.mpi-inf.mpg.de/StereoParallax/</a:t>
            </a:r>
          </a:p>
          <a:p>
            <a:endParaRPr lang="en-US" sz="1920" dirty="0">
              <a:solidFill>
                <a:schemeClr val="bg1">
                  <a:lumMod val="50000"/>
                </a:schemeClr>
              </a:solidFill>
              <a:latin typeface="Helvetica" pitchFamily="2" charset="0"/>
            </a:endParaRPr>
          </a:p>
          <a:p>
            <a:r>
              <a:rPr lang="en-US" sz="1920" b="1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Contact</a:t>
            </a:r>
            <a:r>
              <a:rPr lang="en-US" sz="192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/>
            </a:r>
            <a:br>
              <a:rPr lang="en-US" sz="192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</a:br>
            <a:r>
              <a:rPr lang="en-US" sz="1920" dirty="0" err="1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pkellnho</a:t>
            </a:r>
            <a:r>
              <a:rPr lang="en-US" sz="192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(at)mpi-inf.mpg.de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870"/>
          <a:stretch/>
        </p:blipFill>
        <p:spPr bwMode="auto">
          <a:xfrm>
            <a:off x="384599" y="4818324"/>
            <a:ext cx="1112196" cy="142554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620" r="43694" b="13696"/>
          <a:stretch/>
        </p:blipFill>
        <p:spPr bwMode="auto">
          <a:xfrm>
            <a:off x="6108478" y="4817797"/>
            <a:ext cx="1156669" cy="142554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9134-3CC9-47DD-B20E-506C23DE2958}" type="slidenum">
              <a:rPr lang="en-GB" smtClean="0"/>
              <a:pPr/>
              <a:t>32</a:t>
            </a:fld>
            <a:endParaRPr lang="en-GB"/>
          </a:p>
        </p:txBody>
      </p:sp>
      <p:pic>
        <p:nvPicPr>
          <p:cNvPr id="16386" name="Picture 2" descr="https://people.mpi-inf.mpg.de/%7Epdidyk/img/photo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4" t="1507" r="18300" b="25849"/>
          <a:stretch/>
        </p:blipFill>
        <p:spPr bwMode="auto">
          <a:xfrm>
            <a:off x="1750314" y="4818324"/>
            <a:ext cx="1180132" cy="14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18668" y="4817797"/>
            <a:ext cx="1225005" cy="1425600"/>
          </a:xfrm>
          <a:prstGeom prst="rect">
            <a:avLst/>
          </a:prstGeom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77" r="1750"/>
          <a:stretch/>
        </p:blipFill>
        <p:spPr bwMode="auto">
          <a:xfrm>
            <a:off x="3183965" y="4818267"/>
            <a:ext cx="1174382" cy="1425073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s://media.licdn.com/mpr/mpr/shrinknp_200_200/AAEAAQAAAAAAAAMNAAAAJDIyZjUwNDdjLTNmMDgtNGQ1Ny1iNzM5LTVkOTY2YjE0YTQzYQ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1" r="19717" b="28218"/>
          <a:stretch/>
        </p:blipFill>
        <p:spPr bwMode="auto">
          <a:xfrm>
            <a:off x="4611866" y="4818267"/>
            <a:ext cx="1243093" cy="1426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9380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371"/>
    </mc:Choice>
    <mc:Fallback>
      <p:transition spd="slow" advTm="18371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C9B3-C306-4DC9-BA3D-30B74DDD59AB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1026" name="Monitor" descr="https://pcmonitors.info/wp-content/uploads/2015/12/AOC-U2879VF-front-view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1" t="8751" r="11172" b="8142"/>
          <a:stretch/>
        </p:blipFill>
        <p:spPr bwMode="auto">
          <a:xfrm>
            <a:off x="-83904" y="138910"/>
            <a:ext cx="9311808" cy="666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rigLeft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24" r="24603"/>
          <a:stretch/>
        </p:blipFill>
        <p:spPr>
          <a:xfrm>
            <a:off x="800391" y="1051243"/>
            <a:ext cx="3436980" cy="3466376"/>
          </a:xfrm>
          <a:prstGeom prst="rect">
            <a:avLst/>
          </a:prstGeom>
        </p:spPr>
      </p:pic>
      <p:pic>
        <p:nvPicPr>
          <p:cNvPr id="6" name="OrigRight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21" r="24601"/>
          <a:stretch/>
        </p:blipFill>
        <p:spPr>
          <a:xfrm>
            <a:off x="800391" y="1051428"/>
            <a:ext cx="3436980" cy="3466054"/>
          </a:xfrm>
          <a:prstGeom prst="rect">
            <a:avLst/>
          </a:prstGeom>
        </p:spPr>
      </p:pic>
      <p:pic>
        <p:nvPicPr>
          <p:cNvPr id="7" name="OursLeft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21" r="24451"/>
          <a:stretch/>
        </p:blipFill>
        <p:spPr>
          <a:xfrm>
            <a:off x="4805946" y="1051428"/>
            <a:ext cx="3446269" cy="3466054"/>
          </a:xfrm>
          <a:prstGeom prst="rect">
            <a:avLst/>
          </a:prstGeom>
        </p:spPr>
      </p:pic>
      <p:pic>
        <p:nvPicPr>
          <p:cNvPr id="8" name="OursRight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21" r="24451"/>
          <a:stretch/>
        </p:blipFill>
        <p:spPr>
          <a:xfrm>
            <a:off x="4805947" y="1051428"/>
            <a:ext cx="3446269" cy="346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331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177"/>
    </mc:Choice>
    <mc:Fallback xmlns="">
      <p:transition spd="slow" advTm="231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C9B3-C306-4DC9-BA3D-30B74DDD59AB}" type="slidenum">
              <a:rPr lang="en-US" smtClean="0"/>
              <a:pPr/>
              <a:t>34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0" y="979713"/>
            <a:ext cx="9282726" cy="4480561"/>
            <a:chOff x="-1151744" y="546101"/>
            <a:chExt cx="11236641" cy="5469742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255" y="546101"/>
              <a:ext cx="9164642" cy="5034428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3750742" y="5459506"/>
              <a:ext cx="1110529" cy="5465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latin typeface="Helvetica" pitchFamily="2" charset="0"/>
                </a:rPr>
                <a:t>Flight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344987" y="5459506"/>
              <a:ext cx="968203" cy="5465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latin typeface="Helvetica" pitchFamily="2" charset="0"/>
                </a:rPr>
                <a:t>Park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512500" y="5469308"/>
              <a:ext cx="1719688" cy="5465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latin typeface="Helvetica" pitchFamily="2" charset="0"/>
                </a:rPr>
                <a:t>Mountain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188820" y="5458291"/>
              <a:ext cx="1355331" cy="5465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latin typeface="Helvetica" pitchFamily="2" charset="0"/>
                </a:rPr>
                <a:t>Driving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030493" y="5458291"/>
              <a:ext cx="683549" cy="5465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latin typeface="Helvetica" pitchFamily="2" charset="0"/>
                </a:rPr>
                <a:t>All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-1151744" y="2983612"/>
              <a:ext cx="2328846" cy="5465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dirty="0">
                  <a:latin typeface="Helvetica" pitchFamily="2" charset="0"/>
                </a:rPr>
                <a:t>Chance level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-886070" y="694765"/>
              <a:ext cx="2063171" cy="9837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b="1" dirty="0">
                  <a:latin typeface="Helvetica" pitchFamily="2" charset="0"/>
                </a:rPr>
                <a:t>Ours</a:t>
              </a:r>
              <a:r>
                <a:rPr lang="en-US" sz="2400" dirty="0">
                  <a:latin typeface="Helvetica" pitchFamily="2" charset="0"/>
                </a:rPr>
                <a:t> has </a:t>
              </a:r>
              <a:br>
                <a:rPr lang="en-US" sz="2400" dirty="0">
                  <a:latin typeface="Helvetica" pitchFamily="2" charset="0"/>
                </a:rPr>
              </a:br>
              <a:r>
                <a:rPr lang="en-US" sz="2400" dirty="0">
                  <a:latin typeface="Helvetica" pitchFamily="2" charset="0"/>
                </a:rPr>
                <a:t>more depth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-924023" y="4826914"/>
              <a:ext cx="2101124" cy="9837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b="1" dirty="0">
                  <a:latin typeface="Helvetica" pitchFamily="2" charset="0"/>
                </a:rPr>
                <a:t>Linear</a:t>
              </a:r>
              <a:r>
                <a:rPr lang="en-US" sz="2400" dirty="0">
                  <a:latin typeface="Helvetica" pitchFamily="2" charset="0"/>
                </a:rPr>
                <a:t> has </a:t>
              </a:r>
              <a:br>
                <a:rPr lang="en-US" sz="2400" dirty="0">
                  <a:latin typeface="Helvetica" pitchFamily="2" charset="0"/>
                </a:rPr>
              </a:br>
              <a:r>
                <a:rPr lang="en-US" sz="2400" dirty="0">
                  <a:latin typeface="Helvetica" pitchFamily="2" charset="0"/>
                </a:rPr>
                <a:t>more depth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12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ult_mountain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4390" end="10144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4895"/>
            <a:ext cx="9152373" cy="514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963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19"/>
    </mc:Choice>
    <mc:Fallback xmlns="">
      <p:transition spd="slow" advTm="135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1" objId="5"/>
        <p14:playEvt time="4999" objId="5"/>
        <p14:playEvt time="9515" objId="5"/>
        <p14:stopEvt time="13519" objId="5"/>
      </p14:showEvtLst>
    </p:ext>
  </p:extLs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1L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6" r="29187"/>
          <a:stretch/>
        </p:blipFill>
        <p:spPr>
          <a:xfrm>
            <a:off x="227751" y="787763"/>
            <a:ext cx="4263170" cy="5171840"/>
          </a:xfrm>
          <a:prstGeom prst="rect">
            <a:avLst/>
          </a:prstGeom>
        </p:spPr>
      </p:pic>
      <p:pic>
        <p:nvPicPr>
          <p:cNvPr id="4" name="1R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4" r="28372"/>
          <a:stretch/>
        </p:blipFill>
        <p:spPr>
          <a:xfrm>
            <a:off x="227750" y="788275"/>
            <a:ext cx="4263171" cy="5170987"/>
          </a:xfrm>
          <a:prstGeom prst="rect">
            <a:avLst/>
          </a:prstGeom>
        </p:spPr>
      </p:pic>
      <p:pic>
        <p:nvPicPr>
          <p:cNvPr id="5" name="2L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65" r="29175"/>
          <a:stretch/>
        </p:blipFill>
        <p:spPr>
          <a:xfrm>
            <a:off x="4691685" y="787763"/>
            <a:ext cx="4252618" cy="5170987"/>
          </a:xfrm>
          <a:prstGeom prst="rect">
            <a:avLst/>
          </a:prstGeom>
        </p:spPr>
      </p:pic>
      <p:pic>
        <p:nvPicPr>
          <p:cNvPr id="6" name="2R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68" r="28372"/>
          <a:stretch/>
        </p:blipFill>
        <p:spPr>
          <a:xfrm>
            <a:off x="4691685" y="787763"/>
            <a:ext cx="4252618" cy="517098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560696" y="5926572"/>
            <a:ext cx="1767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Helvetica" pitchFamily="2" charset="0"/>
              </a:rPr>
              <a:t>Original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84696" y="5926572"/>
            <a:ext cx="1036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Helvetica" pitchFamily="2" charset="0"/>
              </a:rPr>
              <a:t>Ours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2586534" y="1279317"/>
            <a:ext cx="5572562" cy="1031942"/>
            <a:chOff x="3803617" y="4544386"/>
            <a:chExt cx="7387303" cy="1368001"/>
          </a:xfrm>
        </p:grpSpPr>
        <p:sp>
          <p:nvSpPr>
            <p:cNvPr id="16" name="Rectangle 15"/>
            <p:cNvSpPr/>
            <p:nvPr/>
          </p:nvSpPr>
          <p:spPr>
            <a:xfrm>
              <a:off x="3803617" y="4544386"/>
              <a:ext cx="1368001" cy="1368000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9822921" y="4544387"/>
              <a:ext cx="1367999" cy="1368000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007261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557"/>
    </mc:Choice>
    <mc:Fallback xmlns="">
      <p:transition spd="slow" advTm="195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edestal.avi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516569" y="4900"/>
            <a:ext cx="10122092" cy="3374029"/>
          </a:xfrm>
          <a:prstGeom prst="rect">
            <a:avLst/>
          </a:prstGeom>
        </p:spPr>
      </p:pic>
      <p:pic>
        <p:nvPicPr>
          <p:cNvPr id="8" name="MP.avi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516565" y="3483972"/>
            <a:ext cx="10122088" cy="337402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-516569" y="0"/>
            <a:ext cx="1406154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i="1" dirty="0">
                <a:solidFill>
                  <a:schemeClr val="bg1"/>
                </a:solidFill>
                <a:latin typeface="Helvetica" pitchFamily="2" charset="0"/>
              </a:rPr>
              <a:t>Just motion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457685" y="3483971"/>
            <a:ext cx="1805302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867" i="1" dirty="0">
                <a:solidFill>
                  <a:schemeClr val="bg1"/>
                </a:solidFill>
                <a:latin typeface="Helvetica" pitchFamily="2" charset="0"/>
              </a:rPr>
              <a:t>Motion parallax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B8F7F-F2EA-44E1-A4B4-093C027BA68D}" type="slidenum">
              <a:rPr lang="en-US" smtClean="0"/>
              <a:t>37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0995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421"/>
    </mc:Choice>
    <mc:Fallback xmlns="">
      <p:transition spd="slow" advTm="244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00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repeatCount="indefinite" fill="remove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23" repeatCount="indefinite" fill="remove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2" grpId="0"/>
    </p:bldLst>
  </p:timing>
  <p:extLst mod="1">
    <p:ext uri="{E180D4A7-C9FB-4DFB-919C-405C955672EB}">
      <p14:showEvtLst xmlns:p14="http://schemas.microsoft.com/office/powerpoint/2010/main">
        <p14:playEvt time="3" objId="6"/>
        <p14:playEvt time="9603" objId="8"/>
        <p14:playEvt time="10252" objId="6"/>
        <p14:playEvt time="19853" objId="8"/>
        <p14:playEvt time="20471" objId="6"/>
        <p14:stopEvt time="24421" objId="6"/>
        <p14:stopEvt time="24421" objId="8"/>
      </p14:showEvtLst>
    </p:ext>
  </p:extLs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063615" y="1075766"/>
            <a:ext cx="9969923" cy="4303059"/>
          </a:xfrm>
        </p:spPr>
        <p:txBody>
          <a:bodyPr>
            <a:noAutofit/>
          </a:bodyPr>
          <a:lstStyle/>
          <a:p>
            <a:pPr marL="452438" indent="-452438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Luminance frequency</a:t>
            </a:r>
          </a:p>
          <a:p>
            <a:pPr marL="452438" indent="-452438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Luminance contrast</a:t>
            </a:r>
          </a:p>
          <a:p>
            <a:pPr marL="452438" indent="-452438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Luminance magnitude</a:t>
            </a:r>
          </a:p>
          <a:p>
            <a:pPr marL="452438" indent="-452438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/>
              <a:t>Shading stereopsis</a:t>
            </a:r>
          </a:p>
          <a:p>
            <a:pPr marL="452438" indent="-452438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FF0000"/>
                </a:solidFill>
              </a:rPr>
              <a:t>Motion parallax</a:t>
            </a:r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B8F7F-F2EA-44E1-A4B4-093C027BA68D}" type="slidenum">
              <a:rPr lang="en-US" smtClean="0"/>
              <a:t>38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019100" y="4635267"/>
            <a:ext cx="19223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Helvetica" pitchFamily="2" charset="0"/>
              </a:rPr>
              <a:t>[This work]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7465888" y="1307842"/>
            <a:ext cx="2601267" cy="1146919"/>
            <a:chOff x="6882837" y="827483"/>
            <a:chExt cx="1959544" cy="2048804"/>
          </a:xfrm>
        </p:grpSpPr>
        <p:sp>
          <p:nvSpPr>
            <p:cNvPr id="6" name="Right Brace 5"/>
            <p:cNvSpPr/>
            <p:nvPr/>
          </p:nvSpPr>
          <p:spPr>
            <a:xfrm>
              <a:off x="6882837" y="827483"/>
              <a:ext cx="213341" cy="2048804"/>
            </a:xfrm>
            <a:prstGeom prst="rightBrac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 dirty="0">
                <a:latin typeface="Helvetica" pitchFamily="2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219194" y="1014118"/>
              <a:ext cx="1623187" cy="17043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Helvetica" pitchFamily="2" charset="0"/>
                </a:rPr>
                <a:t>[Didyk et al. </a:t>
              </a:r>
              <a:br>
                <a:rPr lang="en-US" sz="2800" dirty="0">
                  <a:latin typeface="Helvetica" pitchFamily="2" charset="0"/>
                </a:rPr>
              </a:br>
              <a:r>
                <a:rPr lang="en-US" sz="2800" dirty="0">
                  <a:latin typeface="Helvetica" pitchFamily="2" charset="0"/>
                </a:rPr>
                <a:t>2012]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019099" y="2063111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Helvetica" pitchFamily="2" charset="0"/>
              </a:rPr>
              <a:t>[Cormac et al. 1991]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19099" y="2882247"/>
            <a:ext cx="4352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Helvetica" pitchFamily="2" charset="0"/>
              </a:rPr>
              <a:t>[Kellnhofer et al. 2014]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19099" y="3758757"/>
            <a:ext cx="3833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Helvetica" pitchFamily="2" charset="0"/>
              </a:rPr>
              <a:t>[</a:t>
            </a:r>
            <a:r>
              <a:rPr lang="en-US" sz="2800" dirty="0" err="1">
                <a:latin typeface="Helvetica" pitchFamily="2" charset="0"/>
              </a:rPr>
              <a:t>Chapiro</a:t>
            </a:r>
            <a:r>
              <a:rPr lang="en-US" sz="2800" dirty="0">
                <a:latin typeface="Helvetica" pitchFamily="2" charset="0"/>
              </a:rPr>
              <a:t> et al. 2015]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65971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676"/>
    </mc:Choice>
    <mc:Fallback xmlns="">
      <p:transition spd="slow" advTm="546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1" grpId="0"/>
      <p:bldP spid="7" grpId="0"/>
      <p:bldP spid="9" grpId="0"/>
      <p:bldP spid="2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C9B3-C306-4DC9-BA3D-30B74DDD59AB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13" name="03_Guide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0" y="1"/>
            <a:ext cx="10588751" cy="6857999"/>
          </a:xfrm>
          <a:prstGeom prst="rect">
            <a:avLst/>
          </a:prstGeom>
        </p:spPr>
      </p:pic>
      <p:pic>
        <p:nvPicPr>
          <p:cNvPr id="12" name="02_Rotated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0" y="0"/>
            <a:ext cx="10588751" cy="6858000"/>
          </a:xfrm>
          <a:prstGeom prst="rect">
            <a:avLst/>
          </a:prstGeom>
        </p:spPr>
      </p:pic>
      <p:pic>
        <p:nvPicPr>
          <p:cNvPr id="15" name="01_Targets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0" y="0"/>
            <a:ext cx="10588751" cy="6858000"/>
          </a:xfrm>
          <a:prstGeom prst="rect">
            <a:avLst/>
          </a:prstGeom>
        </p:spPr>
      </p:pic>
      <p:pic>
        <p:nvPicPr>
          <p:cNvPr id="14" name="00_Initial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0" y="0"/>
            <a:ext cx="10588751" cy="6858000"/>
          </a:xfrm>
          <a:prstGeom prst="rect">
            <a:avLst/>
          </a:prstGeom>
        </p:spPr>
      </p:pic>
      <p:grpSp>
        <p:nvGrpSpPr>
          <p:cNvPr id="44" name="Group 43"/>
          <p:cNvGrpSpPr/>
          <p:nvPr/>
        </p:nvGrpSpPr>
        <p:grpSpPr>
          <a:xfrm>
            <a:off x="769030" y="215154"/>
            <a:ext cx="896792" cy="1656678"/>
            <a:chOff x="1028826" y="215154"/>
            <a:chExt cx="896792" cy="1656678"/>
          </a:xfrm>
        </p:grpSpPr>
        <p:sp>
          <p:nvSpPr>
            <p:cNvPr id="17" name="Left Brace 16"/>
            <p:cNvSpPr/>
            <p:nvPr/>
          </p:nvSpPr>
          <p:spPr>
            <a:xfrm>
              <a:off x="1635161" y="215154"/>
              <a:ext cx="290457" cy="1656678"/>
            </a:xfrm>
            <a:prstGeom prst="leftBrace">
              <a:avLst>
                <a:gd name="adj1" fmla="val 43333"/>
                <a:gd name="adj2" fmla="val 50000"/>
              </a:avLst>
            </a:prstGeom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1028826" y="785017"/>
                  <a:ext cx="520271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8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oMath>
                    </m:oMathPara>
                  </a14:m>
                  <a:endParaRPr lang="en-US" sz="2800" dirty="0">
                    <a:solidFill>
                      <a:schemeClr val="accent1">
                        <a:lumMod val="75000"/>
                      </a:schemeClr>
                    </a:solidFill>
                    <a:latin typeface="Helvetica" pitchFamily="2" charset="0"/>
                  </a:endParaRPr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8826" y="785017"/>
                  <a:ext cx="520271" cy="43088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3" name="Group 42"/>
          <p:cNvGrpSpPr/>
          <p:nvPr/>
        </p:nvGrpSpPr>
        <p:grpSpPr>
          <a:xfrm>
            <a:off x="100766" y="215155"/>
            <a:ext cx="734281" cy="5002305"/>
            <a:chOff x="360561" y="215154"/>
            <a:chExt cx="734281" cy="5002305"/>
          </a:xfrm>
        </p:grpSpPr>
        <p:sp>
          <p:nvSpPr>
            <p:cNvPr id="19" name="Left Brace 18"/>
            <p:cNvSpPr/>
            <p:nvPr/>
          </p:nvSpPr>
          <p:spPr>
            <a:xfrm>
              <a:off x="804385" y="215154"/>
              <a:ext cx="290457" cy="5002305"/>
            </a:xfrm>
            <a:prstGeom prst="leftBrace">
              <a:avLst>
                <a:gd name="adj1" fmla="val 43333"/>
                <a:gd name="adj2" fmla="val 50000"/>
              </a:avLst>
            </a:prstGeom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360561" y="2468588"/>
                  <a:ext cx="307072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oMath>
                    </m:oMathPara>
                  </a14:m>
                  <a:endParaRPr lang="en-US" sz="2800" dirty="0">
                    <a:solidFill>
                      <a:schemeClr val="accent1">
                        <a:lumMod val="75000"/>
                      </a:schemeClr>
                    </a:solidFill>
                    <a:latin typeface="Helvetica" pitchFamily="2" charset="0"/>
                  </a:endParaRPr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0561" y="2468588"/>
                  <a:ext cx="307072" cy="430887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971445" y="-290"/>
                <a:ext cx="34304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𝐀</m:t>
                      </m:r>
                    </m:oMath>
                  </m:oMathPara>
                </a14:m>
                <a:endParaRPr lang="en-US" sz="2800" b="1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1445" y="-290"/>
                <a:ext cx="343043" cy="430887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973850" y="1656389"/>
                <a:ext cx="33823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𝐁</m:t>
                      </m:r>
                    </m:oMath>
                  </m:oMathPara>
                </a14:m>
                <a:endParaRPr lang="en-US" sz="2800" b="1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3850" y="1656389"/>
                <a:ext cx="338233" cy="43088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855669" y="520221"/>
                <a:ext cx="1666097" cy="11503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sz="3600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36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sz="36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</m:oMath>
                  </m:oMathPara>
                </a14:m>
                <a:endParaRPr lang="en-US" sz="36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5669" y="520221"/>
                <a:ext cx="1666097" cy="1150315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ight Arrow 39"/>
          <p:cNvSpPr/>
          <p:nvPr/>
        </p:nvSpPr>
        <p:spPr>
          <a:xfrm>
            <a:off x="2620110" y="331207"/>
            <a:ext cx="1688951" cy="1323190"/>
          </a:xfrm>
          <a:prstGeom prst="rightArrow">
            <a:avLst/>
          </a:prstGeom>
          <a:solidFill>
            <a:srgbClr val="C2C29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2" name="Arc 1"/>
          <p:cNvSpPr/>
          <p:nvPr/>
        </p:nvSpPr>
        <p:spPr>
          <a:xfrm rot="20886320">
            <a:off x="2849689" y="3359485"/>
            <a:ext cx="723066" cy="594164"/>
          </a:xfrm>
          <a:prstGeom prst="arc">
            <a:avLst>
              <a:gd name="adj1" fmla="val 16200000"/>
              <a:gd name="adj2" fmla="val 21144315"/>
            </a:avLst>
          </a:prstGeom>
          <a:ln w="117475">
            <a:solidFill>
              <a:srgbClr val="2E75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9289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685"/>
    </mc:Choice>
    <mc:Fallback xmlns="">
      <p:transition spd="slow" advTm="346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0 L 0.15208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0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40" grpId="0" animBg="1"/>
      <p:bldP spid="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C9B3-C306-4DC9-BA3D-30B74DDD59AB}" type="slidenum">
              <a:rPr lang="en-US" smtClean="0"/>
              <a:pPr/>
              <a:t>40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-988841" y="579215"/>
                <a:ext cx="2388987" cy="10156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66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  <m:d>
                        <m:dPr>
                          <m:ctrlPr>
                            <a:rPr lang="el-GR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6600" b="1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</m:t>
                          </m:r>
                        </m:e>
                      </m:d>
                    </m:oMath>
                  </m:oMathPara>
                </a14:m>
                <a:endParaRPr lang="en-US" sz="66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88841" y="579215"/>
                <a:ext cx="2388987" cy="1015663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897389" y="-1220328"/>
                <a:ext cx="4067139" cy="6106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800" dirty="0">
                    <a:solidFill>
                      <a:schemeClr val="bg2">
                        <a:lumMod val="50000"/>
                      </a:schemeClr>
                    </a:solidFill>
                    <a:latin typeface="Helvetica" pitchFamily="2" charset="0"/>
                    <a:ea typeface="Cambria Math" panose="02040503050406030204" pitchFamily="18" charset="0"/>
                  </a:rPr>
                  <a:t>M. parallax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bg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sz="2800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280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</m:t>
                        </m:r>
                        <m:r>
                          <a:rPr lang="en-US" sz="2800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chemeClr val="bg2">
                        <a:lumMod val="50000"/>
                      </a:schemeClr>
                    </a:solidFill>
                    <a:latin typeface="Helvetica" pitchFamily="2" charset="0"/>
                  </a:rPr>
                  <a:t> Disparity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7389" y="-1220328"/>
                <a:ext cx="4067139" cy="610680"/>
              </a:xfrm>
              <a:prstGeom prst="rect">
                <a:avLst/>
              </a:prstGeom>
              <a:blipFill rotWithShape="0">
                <a:blip r:embed="rId7"/>
                <a:stretch>
                  <a:fillRect l="-5240" t="-5000" r="-4042" b="-1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wiggle_disp1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 rotWithShape="1">
          <a:blip r:embed="rId8"/>
          <a:srcRect l="12239" t="7114" r="11870" b="8936"/>
          <a:stretch/>
        </p:blipFill>
        <p:spPr>
          <a:xfrm>
            <a:off x="-932329" y="2487704"/>
            <a:ext cx="4222376" cy="3892230"/>
          </a:xfrm>
          <a:prstGeom prst="rect">
            <a:avLst/>
          </a:prstGeom>
        </p:spPr>
      </p:pic>
      <p:sp>
        <p:nvSpPr>
          <p:cNvPr id="10" name="Freeform 9"/>
          <p:cNvSpPr/>
          <p:nvPr/>
        </p:nvSpPr>
        <p:spPr>
          <a:xfrm>
            <a:off x="4953215" y="2234768"/>
            <a:ext cx="4429290" cy="1413693"/>
          </a:xfrm>
          <a:custGeom>
            <a:avLst/>
            <a:gdLst>
              <a:gd name="connsiteX0" fmla="*/ 0 w 4429290"/>
              <a:gd name="connsiteY0" fmla="*/ 1116117 h 1413693"/>
              <a:gd name="connsiteX1" fmla="*/ 389965 w 4429290"/>
              <a:gd name="connsiteY1" fmla="*/ 779940 h 1413693"/>
              <a:gd name="connsiteX2" fmla="*/ 779929 w 4429290"/>
              <a:gd name="connsiteY2" fmla="*/ 1116117 h 1413693"/>
              <a:gd name="connsiteX3" fmla="*/ 1331259 w 4429290"/>
              <a:gd name="connsiteY3" fmla="*/ 309293 h 1413693"/>
              <a:gd name="connsiteX4" fmla="*/ 1801906 w 4429290"/>
              <a:gd name="connsiteY4" fmla="*/ 1385058 h 1413693"/>
              <a:gd name="connsiteX5" fmla="*/ 2326341 w 4429290"/>
              <a:gd name="connsiteY5" fmla="*/ 11 h 1413693"/>
              <a:gd name="connsiteX6" fmla="*/ 2810435 w 4429290"/>
              <a:gd name="connsiteY6" fmla="*/ 1411952 h 1413693"/>
              <a:gd name="connsiteX7" fmla="*/ 3240741 w 4429290"/>
              <a:gd name="connsiteY7" fmla="*/ 309293 h 1413693"/>
              <a:gd name="connsiteX8" fmla="*/ 3671047 w 4429290"/>
              <a:gd name="connsiteY8" fmla="*/ 1143011 h 1413693"/>
              <a:gd name="connsiteX9" fmla="*/ 4020671 w 4429290"/>
              <a:gd name="connsiteY9" fmla="*/ 739599 h 1413693"/>
              <a:gd name="connsiteX10" fmla="*/ 4397188 w 4429290"/>
              <a:gd name="connsiteY10" fmla="*/ 1102670 h 1413693"/>
              <a:gd name="connsiteX11" fmla="*/ 4383741 w 4429290"/>
              <a:gd name="connsiteY11" fmla="*/ 1129564 h 1413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429290" h="1413693">
                <a:moveTo>
                  <a:pt x="0" y="1116117"/>
                </a:moveTo>
                <a:cubicBezTo>
                  <a:pt x="129988" y="948028"/>
                  <a:pt x="259977" y="779940"/>
                  <a:pt x="389965" y="779940"/>
                </a:cubicBezTo>
                <a:cubicBezTo>
                  <a:pt x="519953" y="779940"/>
                  <a:pt x="623047" y="1194558"/>
                  <a:pt x="779929" y="1116117"/>
                </a:cubicBezTo>
                <a:cubicBezTo>
                  <a:pt x="936811" y="1037676"/>
                  <a:pt x="1160930" y="264470"/>
                  <a:pt x="1331259" y="309293"/>
                </a:cubicBezTo>
                <a:cubicBezTo>
                  <a:pt x="1501588" y="354116"/>
                  <a:pt x="1636059" y="1436605"/>
                  <a:pt x="1801906" y="1385058"/>
                </a:cubicBezTo>
                <a:cubicBezTo>
                  <a:pt x="1967753" y="1333511"/>
                  <a:pt x="2158253" y="-4471"/>
                  <a:pt x="2326341" y="11"/>
                </a:cubicBezTo>
                <a:cubicBezTo>
                  <a:pt x="2494429" y="4493"/>
                  <a:pt x="2658035" y="1360405"/>
                  <a:pt x="2810435" y="1411952"/>
                </a:cubicBezTo>
                <a:cubicBezTo>
                  <a:pt x="2962835" y="1463499"/>
                  <a:pt x="3097306" y="354116"/>
                  <a:pt x="3240741" y="309293"/>
                </a:cubicBezTo>
                <a:cubicBezTo>
                  <a:pt x="3384176" y="264470"/>
                  <a:pt x="3541059" y="1071293"/>
                  <a:pt x="3671047" y="1143011"/>
                </a:cubicBezTo>
                <a:cubicBezTo>
                  <a:pt x="3801035" y="1214729"/>
                  <a:pt x="3899648" y="746322"/>
                  <a:pt x="4020671" y="739599"/>
                </a:cubicBezTo>
                <a:cubicBezTo>
                  <a:pt x="4141695" y="732875"/>
                  <a:pt x="4336676" y="1037676"/>
                  <a:pt x="4397188" y="1102670"/>
                </a:cubicBezTo>
                <a:cubicBezTo>
                  <a:pt x="4457700" y="1167664"/>
                  <a:pt x="4420720" y="1148614"/>
                  <a:pt x="4383741" y="1129564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8100">
                <a:noFill/>
              </a:ln>
              <a:latin typeface="Helvetica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477103">
            <a:off x="5711003" y="5473055"/>
            <a:ext cx="877452" cy="94724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9315968">
            <a:off x="8000781" y="5505357"/>
            <a:ext cx="877452" cy="947249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V="1">
            <a:off x="5966012" y="3255978"/>
            <a:ext cx="1259904" cy="3114515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7225916" y="3289197"/>
            <a:ext cx="1410084" cy="309709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4339771" y="2312885"/>
            <a:ext cx="0" cy="3913745"/>
          </a:xfrm>
          <a:prstGeom prst="straightConnector1">
            <a:avLst/>
          </a:prstGeom>
          <a:ln w="31750">
            <a:solidFill>
              <a:schemeClr val="bg2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 rot="16200000">
            <a:off x="3455196" y="4172209"/>
            <a:ext cx="1140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Helvetica" pitchFamily="2" charset="0"/>
              </a:rPr>
              <a:t>Depth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192687" y="779271"/>
            <a:ext cx="5950347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Helvetica" pitchFamily="2" charset="0"/>
                <a:ea typeface="Cambria Math" panose="02040503050406030204" pitchFamily="18" charset="0"/>
              </a:rPr>
              <a:t>1) Relative depth from MP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Helvetica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6367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6970">
        <p:fade/>
      </p:transition>
    </mc:Choice>
    <mc:Fallback xmlns="">
      <p:transition advTm="69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3000" autoRev="1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1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C9B3-C306-4DC9-BA3D-30B74DDD59AB}" type="slidenum">
              <a:rPr lang="en-US" smtClean="0"/>
              <a:pPr/>
              <a:t>41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-988841" y="579215"/>
                <a:ext cx="3187346" cy="10156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66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  <m:d>
                        <m:dPr>
                          <m:ctrlPr>
                            <a:rPr lang="el-GR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66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6600" b="1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𝒅</m:t>
                          </m:r>
                        </m:e>
                      </m:d>
                    </m:oMath>
                  </m:oMathPara>
                </a14:m>
                <a:endParaRPr lang="en-US" sz="66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88841" y="579215"/>
                <a:ext cx="3187346" cy="1015663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897389" y="-1220328"/>
                <a:ext cx="4067139" cy="6106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800" dirty="0">
                    <a:solidFill>
                      <a:schemeClr val="bg2">
                        <a:lumMod val="50000"/>
                      </a:schemeClr>
                    </a:solidFill>
                    <a:latin typeface="Helvetica" pitchFamily="2" charset="0"/>
                    <a:ea typeface="Cambria Math" panose="02040503050406030204" pitchFamily="18" charset="0"/>
                  </a:rPr>
                  <a:t>M. parallax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bg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sz="2800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280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</m:t>
                        </m:r>
                        <m:r>
                          <a:rPr lang="en-US" sz="2800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chemeClr val="bg2">
                        <a:lumMod val="50000"/>
                      </a:schemeClr>
                    </a:solidFill>
                    <a:latin typeface="Helvetica" pitchFamily="2" charset="0"/>
                  </a:rPr>
                  <a:t> Disparity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7389" y="-1220328"/>
                <a:ext cx="4067139" cy="610680"/>
              </a:xfrm>
              <a:prstGeom prst="rect">
                <a:avLst/>
              </a:prstGeom>
              <a:blipFill rotWithShape="0">
                <a:blip r:embed="rId7"/>
                <a:stretch>
                  <a:fillRect l="-5240" t="-5000" r="-4042" b="-1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wiggle_disp1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 rotWithShape="1">
          <a:blip r:embed="rId8"/>
          <a:srcRect l="12239" t="7114" r="11870" b="8936"/>
          <a:stretch/>
        </p:blipFill>
        <p:spPr>
          <a:xfrm>
            <a:off x="-932329" y="2487704"/>
            <a:ext cx="4222376" cy="3892230"/>
          </a:xfrm>
          <a:prstGeom prst="rect">
            <a:avLst/>
          </a:prstGeom>
        </p:spPr>
      </p:pic>
      <p:sp>
        <p:nvSpPr>
          <p:cNvPr id="10" name="Freeform 9"/>
          <p:cNvSpPr/>
          <p:nvPr/>
        </p:nvSpPr>
        <p:spPr>
          <a:xfrm>
            <a:off x="4953215" y="2234768"/>
            <a:ext cx="4429290" cy="1413693"/>
          </a:xfrm>
          <a:custGeom>
            <a:avLst/>
            <a:gdLst>
              <a:gd name="connsiteX0" fmla="*/ 0 w 4429290"/>
              <a:gd name="connsiteY0" fmla="*/ 1116117 h 1413693"/>
              <a:gd name="connsiteX1" fmla="*/ 389965 w 4429290"/>
              <a:gd name="connsiteY1" fmla="*/ 779940 h 1413693"/>
              <a:gd name="connsiteX2" fmla="*/ 779929 w 4429290"/>
              <a:gd name="connsiteY2" fmla="*/ 1116117 h 1413693"/>
              <a:gd name="connsiteX3" fmla="*/ 1331259 w 4429290"/>
              <a:gd name="connsiteY3" fmla="*/ 309293 h 1413693"/>
              <a:gd name="connsiteX4" fmla="*/ 1801906 w 4429290"/>
              <a:gd name="connsiteY4" fmla="*/ 1385058 h 1413693"/>
              <a:gd name="connsiteX5" fmla="*/ 2326341 w 4429290"/>
              <a:gd name="connsiteY5" fmla="*/ 11 h 1413693"/>
              <a:gd name="connsiteX6" fmla="*/ 2810435 w 4429290"/>
              <a:gd name="connsiteY6" fmla="*/ 1411952 h 1413693"/>
              <a:gd name="connsiteX7" fmla="*/ 3240741 w 4429290"/>
              <a:gd name="connsiteY7" fmla="*/ 309293 h 1413693"/>
              <a:gd name="connsiteX8" fmla="*/ 3671047 w 4429290"/>
              <a:gd name="connsiteY8" fmla="*/ 1143011 h 1413693"/>
              <a:gd name="connsiteX9" fmla="*/ 4020671 w 4429290"/>
              <a:gd name="connsiteY9" fmla="*/ 739599 h 1413693"/>
              <a:gd name="connsiteX10" fmla="*/ 4397188 w 4429290"/>
              <a:gd name="connsiteY10" fmla="*/ 1102670 h 1413693"/>
              <a:gd name="connsiteX11" fmla="*/ 4383741 w 4429290"/>
              <a:gd name="connsiteY11" fmla="*/ 1129564 h 1413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429290" h="1413693">
                <a:moveTo>
                  <a:pt x="0" y="1116117"/>
                </a:moveTo>
                <a:cubicBezTo>
                  <a:pt x="129988" y="948028"/>
                  <a:pt x="259977" y="779940"/>
                  <a:pt x="389965" y="779940"/>
                </a:cubicBezTo>
                <a:cubicBezTo>
                  <a:pt x="519953" y="779940"/>
                  <a:pt x="623047" y="1194558"/>
                  <a:pt x="779929" y="1116117"/>
                </a:cubicBezTo>
                <a:cubicBezTo>
                  <a:pt x="936811" y="1037676"/>
                  <a:pt x="1160930" y="264470"/>
                  <a:pt x="1331259" y="309293"/>
                </a:cubicBezTo>
                <a:cubicBezTo>
                  <a:pt x="1501588" y="354116"/>
                  <a:pt x="1636059" y="1436605"/>
                  <a:pt x="1801906" y="1385058"/>
                </a:cubicBezTo>
                <a:cubicBezTo>
                  <a:pt x="1967753" y="1333511"/>
                  <a:pt x="2158253" y="-4471"/>
                  <a:pt x="2326341" y="11"/>
                </a:cubicBezTo>
                <a:cubicBezTo>
                  <a:pt x="2494429" y="4493"/>
                  <a:pt x="2658035" y="1360405"/>
                  <a:pt x="2810435" y="1411952"/>
                </a:cubicBezTo>
                <a:cubicBezTo>
                  <a:pt x="2962835" y="1463499"/>
                  <a:pt x="3097306" y="354116"/>
                  <a:pt x="3240741" y="309293"/>
                </a:cubicBezTo>
                <a:cubicBezTo>
                  <a:pt x="3384176" y="264470"/>
                  <a:pt x="3541059" y="1071293"/>
                  <a:pt x="3671047" y="1143011"/>
                </a:cubicBezTo>
                <a:cubicBezTo>
                  <a:pt x="3801035" y="1214729"/>
                  <a:pt x="3899648" y="746322"/>
                  <a:pt x="4020671" y="739599"/>
                </a:cubicBezTo>
                <a:cubicBezTo>
                  <a:pt x="4141695" y="732875"/>
                  <a:pt x="4336676" y="1037676"/>
                  <a:pt x="4397188" y="1102670"/>
                </a:cubicBezTo>
                <a:cubicBezTo>
                  <a:pt x="4457700" y="1167664"/>
                  <a:pt x="4420720" y="1148614"/>
                  <a:pt x="4383741" y="1129564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8100">
                <a:noFill/>
              </a:ln>
              <a:latin typeface="Helvetica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477103">
            <a:off x="5711003" y="5473055"/>
            <a:ext cx="877452" cy="94724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9315968">
            <a:off x="8000781" y="5505357"/>
            <a:ext cx="877452" cy="947249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V="1">
            <a:off x="5966012" y="3255978"/>
            <a:ext cx="1259904" cy="3114515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7225916" y="3289197"/>
            <a:ext cx="1410084" cy="309709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4339771" y="2312885"/>
            <a:ext cx="0" cy="3913745"/>
          </a:xfrm>
          <a:prstGeom prst="straightConnector1">
            <a:avLst/>
          </a:prstGeom>
          <a:ln w="31750">
            <a:solidFill>
              <a:schemeClr val="bg2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 rot="16200000">
            <a:off x="3455196" y="4172209"/>
            <a:ext cx="1140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Helvetica" pitchFamily="2" charset="0"/>
              </a:rPr>
              <a:t>Depth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71375" y="779271"/>
            <a:ext cx="4792979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4000" dirty="0">
                <a:solidFill>
                  <a:srgbClr val="548235"/>
                </a:solidFill>
                <a:latin typeface="Helvetica" pitchFamily="2" charset="0"/>
                <a:ea typeface="Cambria Math" panose="02040503050406030204" pitchFamily="18" charset="0"/>
              </a:rPr>
              <a:t>2) Binocular disparity</a:t>
            </a:r>
            <a:endParaRPr lang="en-US" sz="4000" dirty="0">
              <a:solidFill>
                <a:srgbClr val="548235"/>
              </a:solidFill>
              <a:latin typeface="Helvetica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77869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2050">
        <p:fade/>
      </p:transition>
    </mc:Choice>
    <mc:Fallback xmlns="">
      <p:transition advTm="120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63" presetClass="path" presetSubtype="0" repeatCount="3000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7.40741E-7 L 0.09961 7.40741E-7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4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5" presetClass="path" presetSubtype="0" repeatCount="3000" accel="50000" decel="50000" autoRev="1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3.7037E-7 L -0.08815 3.7037E-7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1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C9B3-C306-4DC9-BA3D-30B74DDD59AB}" type="slidenum">
              <a:rPr lang="en-US" smtClean="0"/>
              <a:pPr/>
              <a:t>42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-988841" y="579215"/>
                <a:ext cx="4023729" cy="10156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66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  <m:d>
                        <m:dPr>
                          <m:ctrlPr>
                            <a:rPr lang="el-GR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66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66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6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𝑽</m:t>
                          </m:r>
                        </m:e>
                      </m:d>
                    </m:oMath>
                  </m:oMathPara>
                </a14:m>
                <a:endParaRPr lang="en-US" sz="66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88841" y="579215"/>
                <a:ext cx="4023729" cy="1015663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897389" y="-1220328"/>
                <a:ext cx="4067139" cy="6106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800" dirty="0">
                    <a:solidFill>
                      <a:schemeClr val="bg2">
                        <a:lumMod val="50000"/>
                      </a:schemeClr>
                    </a:solidFill>
                    <a:latin typeface="Helvetica" pitchFamily="2" charset="0"/>
                    <a:ea typeface="Cambria Math" panose="02040503050406030204" pitchFamily="18" charset="0"/>
                  </a:rPr>
                  <a:t>M. parallax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bg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sz="2800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280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</m:t>
                        </m:r>
                        <m:r>
                          <a:rPr lang="en-US" sz="2800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chemeClr val="bg2">
                        <a:lumMod val="50000"/>
                      </a:schemeClr>
                    </a:solidFill>
                    <a:latin typeface="Helvetica" pitchFamily="2" charset="0"/>
                  </a:rPr>
                  <a:t> Disparity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7389" y="-1220328"/>
                <a:ext cx="4067139" cy="610680"/>
              </a:xfrm>
              <a:prstGeom prst="rect">
                <a:avLst/>
              </a:prstGeom>
              <a:blipFill rotWithShape="0">
                <a:blip r:embed="rId7"/>
                <a:stretch>
                  <a:fillRect l="-5240" t="-5000" r="-4042" b="-1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wiggle_disp1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 rotWithShape="1">
          <a:blip r:embed="rId8"/>
          <a:srcRect l="12239" t="7114" r="11870" b="8936"/>
          <a:stretch/>
        </p:blipFill>
        <p:spPr>
          <a:xfrm>
            <a:off x="-932329" y="2487704"/>
            <a:ext cx="4222376" cy="3892230"/>
          </a:xfrm>
          <a:prstGeom prst="rect">
            <a:avLst/>
          </a:prstGeom>
        </p:spPr>
      </p:pic>
      <p:sp>
        <p:nvSpPr>
          <p:cNvPr id="10" name="Freeform 9"/>
          <p:cNvSpPr/>
          <p:nvPr/>
        </p:nvSpPr>
        <p:spPr>
          <a:xfrm>
            <a:off x="4953215" y="2234768"/>
            <a:ext cx="4429290" cy="1413693"/>
          </a:xfrm>
          <a:custGeom>
            <a:avLst/>
            <a:gdLst>
              <a:gd name="connsiteX0" fmla="*/ 0 w 4429290"/>
              <a:gd name="connsiteY0" fmla="*/ 1116117 h 1413693"/>
              <a:gd name="connsiteX1" fmla="*/ 389965 w 4429290"/>
              <a:gd name="connsiteY1" fmla="*/ 779940 h 1413693"/>
              <a:gd name="connsiteX2" fmla="*/ 779929 w 4429290"/>
              <a:gd name="connsiteY2" fmla="*/ 1116117 h 1413693"/>
              <a:gd name="connsiteX3" fmla="*/ 1331259 w 4429290"/>
              <a:gd name="connsiteY3" fmla="*/ 309293 h 1413693"/>
              <a:gd name="connsiteX4" fmla="*/ 1801906 w 4429290"/>
              <a:gd name="connsiteY4" fmla="*/ 1385058 h 1413693"/>
              <a:gd name="connsiteX5" fmla="*/ 2326341 w 4429290"/>
              <a:gd name="connsiteY5" fmla="*/ 11 h 1413693"/>
              <a:gd name="connsiteX6" fmla="*/ 2810435 w 4429290"/>
              <a:gd name="connsiteY6" fmla="*/ 1411952 h 1413693"/>
              <a:gd name="connsiteX7" fmla="*/ 3240741 w 4429290"/>
              <a:gd name="connsiteY7" fmla="*/ 309293 h 1413693"/>
              <a:gd name="connsiteX8" fmla="*/ 3671047 w 4429290"/>
              <a:gd name="connsiteY8" fmla="*/ 1143011 h 1413693"/>
              <a:gd name="connsiteX9" fmla="*/ 4020671 w 4429290"/>
              <a:gd name="connsiteY9" fmla="*/ 739599 h 1413693"/>
              <a:gd name="connsiteX10" fmla="*/ 4397188 w 4429290"/>
              <a:gd name="connsiteY10" fmla="*/ 1102670 h 1413693"/>
              <a:gd name="connsiteX11" fmla="*/ 4383741 w 4429290"/>
              <a:gd name="connsiteY11" fmla="*/ 1129564 h 1413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429290" h="1413693">
                <a:moveTo>
                  <a:pt x="0" y="1116117"/>
                </a:moveTo>
                <a:cubicBezTo>
                  <a:pt x="129988" y="948028"/>
                  <a:pt x="259977" y="779940"/>
                  <a:pt x="389965" y="779940"/>
                </a:cubicBezTo>
                <a:cubicBezTo>
                  <a:pt x="519953" y="779940"/>
                  <a:pt x="623047" y="1194558"/>
                  <a:pt x="779929" y="1116117"/>
                </a:cubicBezTo>
                <a:cubicBezTo>
                  <a:pt x="936811" y="1037676"/>
                  <a:pt x="1160930" y="264470"/>
                  <a:pt x="1331259" y="309293"/>
                </a:cubicBezTo>
                <a:cubicBezTo>
                  <a:pt x="1501588" y="354116"/>
                  <a:pt x="1636059" y="1436605"/>
                  <a:pt x="1801906" y="1385058"/>
                </a:cubicBezTo>
                <a:cubicBezTo>
                  <a:pt x="1967753" y="1333511"/>
                  <a:pt x="2158253" y="-4471"/>
                  <a:pt x="2326341" y="11"/>
                </a:cubicBezTo>
                <a:cubicBezTo>
                  <a:pt x="2494429" y="4493"/>
                  <a:pt x="2658035" y="1360405"/>
                  <a:pt x="2810435" y="1411952"/>
                </a:cubicBezTo>
                <a:cubicBezTo>
                  <a:pt x="2962835" y="1463499"/>
                  <a:pt x="3097306" y="354116"/>
                  <a:pt x="3240741" y="309293"/>
                </a:cubicBezTo>
                <a:cubicBezTo>
                  <a:pt x="3384176" y="264470"/>
                  <a:pt x="3541059" y="1071293"/>
                  <a:pt x="3671047" y="1143011"/>
                </a:cubicBezTo>
                <a:cubicBezTo>
                  <a:pt x="3801035" y="1214729"/>
                  <a:pt x="3899648" y="746322"/>
                  <a:pt x="4020671" y="739599"/>
                </a:cubicBezTo>
                <a:cubicBezTo>
                  <a:pt x="4141695" y="732875"/>
                  <a:pt x="4336676" y="1037676"/>
                  <a:pt x="4397188" y="1102670"/>
                </a:cubicBezTo>
                <a:cubicBezTo>
                  <a:pt x="4457700" y="1167664"/>
                  <a:pt x="4420720" y="1148614"/>
                  <a:pt x="4383741" y="1129564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8100">
                <a:noFill/>
              </a:ln>
              <a:latin typeface="Helvetica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477103">
            <a:off x="5711003" y="5473055"/>
            <a:ext cx="877452" cy="94724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9315968">
            <a:off x="8000781" y="5505357"/>
            <a:ext cx="877452" cy="947249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V="1">
            <a:off x="5966012" y="3255978"/>
            <a:ext cx="1259904" cy="3114515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7225916" y="3289197"/>
            <a:ext cx="1410084" cy="309709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4339771" y="2312885"/>
            <a:ext cx="0" cy="3913745"/>
          </a:xfrm>
          <a:prstGeom prst="straightConnector1">
            <a:avLst/>
          </a:prstGeom>
          <a:ln w="31750">
            <a:solidFill>
              <a:schemeClr val="bg2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 rot="16200000">
            <a:off x="3455196" y="4172209"/>
            <a:ext cx="1140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Helvetica" pitchFamily="2" charset="0"/>
              </a:rPr>
              <a:t>Depth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48080" y="779271"/>
            <a:ext cx="4039567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Helvetica" pitchFamily="2" charset="0"/>
                <a:ea typeface="Cambria Math" panose="02040503050406030204" pitchFamily="18" charset="0"/>
              </a:rPr>
              <a:t>3) Retinal velocity</a:t>
            </a:r>
            <a:endParaRPr lang="en-US" sz="4000" dirty="0">
              <a:solidFill>
                <a:srgbClr val="FF0000"/>
              </a:solidFill>
              <a:latin typeface="Helvetica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604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19394">
        <p:fade/>
      </p:transition>
    </mc:Choice>
    <mc:Fallback xmlns="">
      <p:transition advTm="1939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path" presetSubtype="0" repeatCount="2000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4.81481E-6 L 0.125 0.00671 L -0.125 0.00671 L -6.25E-7 4.81481E-6 Z " pathEditMode="relative" rAng="0" ptsTypes="AAAA">
                                      <p:cBhvr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10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C9B3-C306-4DC9-BA3D-30B74DDD59AB}" type="slidenum">
              <a:rPr lang="en-US" smtClean="0"/>
              <a:pPr/>
              <a:t>43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-988841" y="579215"/>
                <a:ext cx="4752455" cy="10156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66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  <m:d>
                        <m:dPr>
                          <m:ctrlPr>
                            <a:rPr lang="el-GR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66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66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6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6600" b="1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𝒔</m:t>
                          </m:r>
                        </m:e>
                      </m:d>
                    </m:oMath>
                  </m:oMathPara>
                </a14:m>
                <a:endParaRPr lang="en-US" sz="66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88841" y="579215"/>
                <a:ext cx="4752455" cy="1015663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897389" y="-1220328"/>
                <a:ext cx="4067139" cy="6106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800" dirty="0">
                    <a:solidFill>
                      <a:schemeClr val="bg2">
                        <a:lumMod val="50000"/>
                      </a:schemeClr>
                    </a:solidFill>
                    <a:latin typeface="Helvetica" pitchFamily="2" charset="0"/>
                    <a:ea typeface="Cambria Math" panose="02040503050406030204" pitchFamily="18" charset="0"/>
                  </a:rPr>
                  <a:t>M. parallax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bg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sz="2800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280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</m:t>
                        </m:r>
                        <m:r>
                          <a:rPr lang="en-US" sz="2800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chemeClr val="bg2">
                        <a:lumMod val="50000"/>
                      </a:schemeClr>
                    </a:solidFill>
                    <a:latin typeface="Helvetica" pitchFamily="2" charset="0"/>
                  </a:rPr>
                  <a:t> Disparity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7389" y="-1220328"/>
                <a:ext cx="4067139" cy="610680"/>
              </a:xfrm>
              <a:prstGeom prst="rect">
                <a:avLst/>
              </a:prstGeom>
              <a:blipFill rotWithShape="0">
                <a:blip r:embed="rId7"/>
                <a:stretch>
                  <a:fillRect l="-5240" t="-5000" r="-4042" b="-1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wiggle_disp1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 rotWithShape="1">
          <a:blip r:embed="rId8"/>
          <a:srcRect l="12239" t="7114" r="11870" b="8936"/>
          <a:stretch/>
        </p:blipFill>
        <p:spPr>
          <a:xfrm>
            <a:off x="-932329" y="2487704"/>
            <a:ext cx="4222376" cy="3892230"/>
          </a:xfrm>
          <a:prstGeom prst="rect">
            <a:avLst/>
          </a:prstGeom>
        </p:spPr>
      </p:pic>
      <p:sp>
        <p:nvSpPr>
          <p:cNvPr id="10" name="Freeform 9"/>
          <p:cNvSpPr/>
          <p:nvPr/>
        </p:nvSpPr>
        <p:spPr>
          <a:xfrm>
            <a:off x="4953215" y="2234768"/>
            <a:ext cx="4429290" cy="1413693"/>
          </a:xfrm>
          <a:custGeom>
            <a:avLst/>
            <a:gdLst>
              <a:gd name="connsiteX0" fmla="*/ 0 w 4429290"/>
              <a:gd name="connsiteY0" fmla="*/ 1116117 h 1413693"/>
              <a:gd name="connsiteX1" fmla="*/ 389965 w 4429290"/>
              <a:gd name="connsiteY1" fmla="*/ 779940 h 1413693"/>
              <a:gd name="connsiteX2" fmla="*/ 779929 w 4429290"/>
              <a:gd name="connsiteY2" fmla="*/ 1116117 h 1413693"/>
              <a:gd name="connsiteX3" fmla="*/ 1331259 w 4429290"/>
              <a:gd name="connsiteY3" fmla="*/ 309293 h 1413693"/>
              <a:gd name="connsiteX4" fmla="*/ 1801906 w 4429290"/>
              <a:gd name="connsiteY4" fmla="*/ 1385058 h 1413693"/>
              <a:gd name="connsiteX5" fmla="*/ 2326341 w 4429290"/>
              <a:gd name="connsiteY5" fmla="*/ 11 h 1413693"/>
              <a:gd name="connsiteX6" fmla="*/ 2810435 w 4429290"/>
              <a:gd name="connsiteY6" fmla="*/ 1411952 h 1413693"/>
              <a:gd name="connsiteX7" fmla="*/ 3240741 w 4429290"/>
              <a:gd name="connsiteY7" fmla="*/ 309293 h 1413693"/>
              <a:gd name="connsiteX8" fmla="*/ 3671047 w 4429290"/>
              <a:gd name="connsiteY8" fmla="*/ 1143011 h 1413693"/>
              <a:gd name="connsiteX9" fmla="*/ 4020671 w 4429290"/>
              <a:gd name="connsiteY9" fmla="*/ 739599 h 1413693"/>
              <a:gd name="connsiteX10" fmla="*/ 4397188 w 4429290"/>
              <a:gd name="connsiteY10" fmla="*/ 1102670 h 1413693"/>
              <a:gd name="connsiteX11" fmla="*/ 4383741 w 4429290"/>
              <a:gd name="connsiteY11" fmla="*/ 1129564 h 1413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429290" h="1413693">
                <a:moveTo>
                  <a:pt x="0" y="1116117"/>
                </a:moveTo>
                <a:cubicBezTo>
                  <a:pt x="129988" y="948028"/>
                  <a:pt x="259977" y="779940"/>
                  <a:pt x="389965" y="779940"/>
                </a:cubicBezTo>
                <a:cubicBezTo>
                  <a:pt x="519953" y="779940"/>
                  <a:pt x="623047" y="1194558"/>
                  <a:pt x="779929" y="1116117"/>
                </a:cubicBezTo>
                <a:cubicBezTo>
                  <a:pt x="936811" y="1037676"/>
                  <a:pt x="1160930" y="264470"/>
                  <a:pt x="1331259" y="309293"/>
                </a:cubicBezTo>
                <a:cubicBezTo>
                  <a:pt x="1501588" y="354116"/>
                  <a:pt x="1636059" y="1436605"/>
                  <a:pt x="1801906" y="1385058"/>
                </a:cubicBezTo>
                <a:cubicBezTo>
                  <a:pt x="1967753" y="1333511"/>
                  <a:pt x="2158253" y="-4471"/>
                  <a:pt x="2326341" y="11"/>
                </a:cubicBezTo>
                <a:cubicBezTo>
                  <a:pt x="2494429" y="4493"/>
                  <a:pt x="2658035" y="1360405"/>
                  <a:pt x="2810435" y="1411952"/>
                </a:cubicBezTo>
                <a:cubicBezTo>
                  <a:pt x="2962835" y="1463499"/>
                  <a:pt x="3097306" y="354116"/>
                  <a:pt x="3240741" y="309293"/>
                </a:cubicBezTo>
                <a:cubicBezTo>
                  <a:pt x="3384176" y="264470"/>
                  <a:pt x="3541059" y="1071293"/>
                  <a:pt x="3671047" y="1143011"/>
                </a:cubicBezTo>
                <a:cubicBezTo>
                  <a:pt x="3801035" y="1214729"/>
                  <a:pt x="3899648" y="746322"/>
                  <a:pt x="4020671" y="739599"/>
                </a:cubicBezTo>
                <a:cubicBezTo>
                  <a:pt x="4141695" y="732875"/>
                  <a:pt x="4336676" y="1037676"/>
                  <a:pt x="4397188" y="1102670"/>
                </a:cubicBezTo>
                <a:cubicBezTo>
                  <a:pt x="4457700" y="1167664"/>
                  <a:pt x="4420720" y="1148614"/>
                  <a:pt x="4383741" y="1129564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38100">
                <a:noFill/>
              </a:ln>
              <a:latin typeface="Helvetica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477103">
            <a:off x="5711003" y="5473055"/>
            <a:ext cx="877452" cy="94724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9315968">
            <a:off x="8000781" y="5505357"/>
            <a:ext cx="877452" cy="947249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V="1">
            <a:off x="5966012" y="3255978"/>
            <a:ext cx="1259904" cy="3114515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7225916" y="3289197"/>
            <a:ext cx="1410084" cy="309709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4339771" y="2312885"/>
            <a:ext cx="0" cy="3913745"/>
          </a:xfrm>
          <a:prstGeom prst="straightConnector1">
            <a:avLst/>
          </a:prstGeom>
          <a:ln w="31750">
            <a:solidFill>
              <a:schemeClr val="bg2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 rot="16200000">
            <a:off x="3455196" y="4172209"/>
            <a:ext cx="1140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Helvetica" pitchFamily="2" charset="0"/>
              </a:rPr>
              <a:t>Depth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15271" y="779271"/>
            <a:ext cx="4905190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4000" dirty="0">
                <a:solidFill>
                  <a:srgbClr val="C55A11"/>
                </a:solidFill>
                <a:latin typeface="Helvetica" pitchFamily="2" charset="0"/>
                <a:ea typeface="Cambria Math" panose="02040503050406030204" pitchFamily="18" charset="0"/>
              </a:rPr>
              <a:t>4) Angular separation</a:t>
            </a:r>
            <a:endParaRPr lang="en-US" sz="4000" dirty="0">
              <a:solidFill>
                <a:srgbClr val="C55A11"/>
              </a:solidFill>
              <a:latin typeface="Helvetica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329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21949">
        <p:fade/>
      </p:transition>
    </mc:Choice>
    <mc:Fallback xmlns="">
      <p:transition advTm="2194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3000" autoRev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5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10" grpId="2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C9B3-C306-4DC9-BA3D-30B74DDD59AB}" type="slidenum">
              <a:rPr lang="en-US" smtClean="0"/>
              <a:pPr/>
              <a:t>44</a:t>
            </a:fld>
            <a:endParaRPr lang="en-US"/>
          </a:p>
        </p:txBody>
      </p:sp>
      <p:pic>
        <p:nvPicPr>
          <p:cNvPr id="13" name="03_Guide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4955" y="0"/>
            <a:ext cx="10588751" cy="6858000"/>
          </a:xfrm>
          <a:prstGeom prst="rect">
            <a:avLst/>
          </a:prstGeom>
        </p:spPr>
      </p:pic>
      <p:pic>
        <p:nvPicPr>
          <p:cNvPr id="12" name="02_Rotated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4955" y="0"/>
            <a:ext cx="10588751" cy="6858000"/>
          </a:xfrm>
          <a:prstGeom prst="rect">
            <a:avLst/>
          </a:prstGeom>
        </p:spPr>
      </p:pic>
      <p:pic>
        <p:nvPicPr>
          <p:cNvPr id="15" name="01_Target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4955" y="0"/>
            <a:ext cx="10588751" cy="6858000"/>
          </a:xfrm>
          <a:prstGeom prst="rect">
            <a:avLst/>
          </a:prstGeom>
        </p:spPr>
      </p:pic>
      <p:pic>
        <p:nvPicPr>
          <p:cNvPr id="14" name="00_Initial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4955" y="0"/>
            <a:ext cx="10588751" cy="6858000"/>
          </a:xfrm>
          <a:prstGeom prst="rect">
            <a:avLst/>
          </a:prstGeom>
        </p:spPr>
      </p:pic>
      <p:grpSp>
        <p:nvGrpSpPr>
          <p:cNvPr id="44" name="Group 43"/>
          <p:cNvGrpSpPr/>
          <p:nvPr/>
        </p:nvGrpSpPr>
        <p:grpSpPr>
          <a:xfrm>
            <a:off x="-495174" y="215154"/>
            <a:ext cx="896792" cy="1656678"/>
            <a:chOff x="1028826" y="215154"/>
            <a:chExt cx="896792" cy="1656678"/>
          </a:xfrm>
        </p:grpSpPr>
        <p:sp>
          <p:nvSpPr>
            <p:cNvPr id="17" name="Left Brace 16"/>
            <p:cNvSpPr/>
            <p:nvPr/>
          </p:nvSpPr>
          <p:spPr>
            <a:xfrm>
              <a:off x="1635161" y="215154"/>
              <a:ext cx="290457" cy="1656678"/>
            </a:xfrm>
            <a:prstGeom prst="leftBrace">
              <a:avLst>
                <a:gd name="adj1" fmla="val 43333"/>
                <a:gd name="adj2" fmla="val 50000"/>
              </a:avLst>
            </a:prstGeom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1028826" y="785017"/>
                  <a:ext cx="520271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8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oMath>
                    </m:oMathPara>
                  </a14:m>
                  <a:endParaRPr lang="en-US" sz="2800" dirty="0">
                    <a:solidFill>
                      <a:schemeClr val="accent1">
                        <a:lumMod val="75000"/>
                      </a:schemeClr>
                    </a:solidFill>
                    <a:latin typeface="Helvetica" pitchFamily="2" charset="0"/>
                  </a:endParaRPr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8826" y="785017"/>
                  <a:ext cx="520271" cy="430887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3" name="Group 42"/>
          <p:cNvGrpSpPr/>
          <p:nvPr/>
        </p:nvGrpSpPr>
        <p:grpSpPr>
          <a:xfrm>
            <a:off x="-1163439" y="215155"/>
            <a:ext cx="734281" cy="5002305"/>
            <a:chOff x="360561" y="215154"/>
            <a:chExt cx="734281" cy="5002305"/>
          </a:xfrm>
        </p:grpSpPr>
        <p:sp>
          <p:nvSpPr>
            <p:cNvPr id="19" name="Left Brace 18"/>
            <p:cNvSpPr/>
            <p:nvPr/>
          </p:nvSpPr>
          <p:spPr>
            <a:xfrm>
              <a:off x="804385" y="215154"/>
              <a:ext cx="290457" cy="5002305"/>
            </a:xfrm>
            <a:prstGeom prst="leftBrace">
              <a:avLst>
                <a:gd name="adj1" fmla="val 43333"/>
                <a:gd name="adj2" fmla="val 50000"/>
              </a:avLst>
            </a:prstGeom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360561" y="2468588"/>
                  <a:ext cx="307072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oMath>
                    </m:oMathPara>
                  </a14:m>
                  <a:endParaRPr lang="en-US" sz="2800" dirty="0">
                    <a:solidFill>
                      <a:schemeClr val="accent1">
                        <a:lumMod val="75000"/>
                      </a:schemeClr>
                    </a:solidFill>
                    <a:latin typeface="Helvetica" pitchFamily="2" charset="0"/>
                  </a:endParaRPr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0561" y="2468588"/>
                  <a:ext cx="307072" cy="43088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07241" y="-290"/>
                <a:ext cx="34304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𝐀</m:t>
                      </m:r>
                    </m:oMath>
                  </m:oMathPara>
                </a14:m>
                <a:endParaRPr lang="en-US" sz="2800" b="1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241" y="-290"/>
                <a:ext cx="343043" cy="430887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09646" y="1656389"/>
                <a:ext cx="33823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𝐁</m:t>
                      </m:r>
                    </m:oMath>
                  </m:oMathPara>
                </a14:m>
                <a:endParaRPr lang="en-US" sz="2800" b="1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646" y="1656389"/>
                <a:ext cx="338233" cy="430887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237876" y="5792701"/>
                <a:ext cx="53347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sz="28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7876" y="5792701"/>
                <a:ext cx="533479" cy="43088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-53042" y="6309068"/>
                <a:ext cx="52706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28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3042" y="6309068"/>
                <a:ext cx="527067" cy="430887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342070" y="3427181"/>
                <a:ext cx="32508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sz="28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2070" y="3427181"/>
                <a:ext cx="325089" cy="430887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052073" y="2996294"/>
                <a:ext cx="31188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28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2073" y="2996294"/>
                <a:ext cx="311880" cy="430887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3244821" y="247427"/>
                <a:ext cx="105997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d>
                        <m:dPr>
                          <m:ctrlPr>
                            <a:rPr lang="en-US" sz="28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𝐀</m:t>
                          </m:r>
                        </m:e>
                      </m:d>
                    </m:oMath>
                  </m:oMathPara>
                </a14:m>
                <a:endParaRPr lang="en-US" sz="2800" dirty="0">
                  <a:solidFill>
                    <a:schemeClr val="accent6">
                      <a:lumMod val="75000"/>
                    </a:schemeClr>
                  </a:solidFill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4821" y="247427"/>
                <a:ext cx="1059970" cy="430887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3312752" y="1839559"/>
                <a:ext cx="105997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d>
                        <m:dPr>
                          <m:ctrlPr>
                            <a:rPr lang="en-US" sz="28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𝐁</m:t>
                          </m:r>
                        </m:e>
                      </m:d>
                    </m:oMath>
                  </m:oMathPara>
                </a14:m>
                <a:endParaRPr lang="en-US" sz="2800" dirty="0">
                  <a:solidFill>
                    <a:schemeClr val="accent6">
                      <a:lumMod val="75000"/>
                    </a:schemeClr>
                  </a:solidFill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752" y="1839559"/>
                <a:ext cx="1059970" cy="430887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187692" y="973761"/>
                <a:ext cx="4202176" cy="6806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800" dirty="0">
                    <a:latin typeface="Helvetica" pitchFamily="2" charset="0"/>
                    <a:ea typeface="Cambria Math" panose="02040503050406030204" pitchFamily="18" charset="0"/>
                  </a:rPr>
                  <a:t>M. parallax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=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m:rPr>
                            <m:nor/>
                          </m:rPr>
                          <a:rPr lang="en-US" sz="2800" dirty="0">
                            <a:latin typeface="Helvetica" pitchFamily="2" charset="0"/>
                          </a:rPr>
                          <m:t> 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2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m:rPr>
                            <m:nor/>
                          </m:rPr>
                          <a:rPr lang="en-US" sz="2800" dirty="0">
                            <a:latin typeface="Helvetica" pitchFamily="2" charset="0"/>
                          </a:rPr>
                          <m:t> </m:t>
                        </m:r>
                      </m:den>
                    </m:f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28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sz="28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8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8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den>
                    </m:f>
                  </m:oMath>
                </a14:m>
                <a:endParaRPr lang="en-US" sz="28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7692" y="973761"/>
                <a:ext cx="4202176" cy="680636"/>
              </a:xfrm>
              <a:prstGeom prst="rect">
                <a:avLst/>
              </a:prstGeom>
              <a:blipFill rotWithShape="0">
                <a:blip r:embed="rId17"/>
                <a:stretch>
                  <a:fillRect l="-5080" t="-1802" b="-90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187692" y="2011850"/>
                <a:ext cx="510171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800" dirty="0">
                    <a:latin typeface="Helvetica" pitchFamily="2" charset="0"/>
                    <a:ea typeface="Cambria Math" panose="02040503050406030204" pitchFamily="18" charset="0"/>
                  </a:rPr>
                  <a:t>Disparity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=</m:t>
                    </m:r>
                    <m:r>
                      <a:rPr lang="en-US" sz="28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</m:t>
                    </m:r>
                    <m:r>
                      <a:rPr lang="en-US" sz="28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28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d>
                          <m:dPr>
                            <m:ctrlPr>
                              <a:rPr lang="en-US" sz="28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𝐀</m:t>
                            </m:r>
                          </m:e>
                        </m:d>
                        <m:r>
                          <a:rPr lang="en-US" sz="28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d>
                          <m:dPr>
                            <m:ctrlPr>
                              <a:rPr lang="en-US" sz="28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𝐁</m:t>
                            </m:r>
                          </m:e>
                        </m:d>
                      </m:e>
                    </m:d>
                  </m:oMath>
                </a14:m>
                <a:endParaRPr lang="en-US" sz="28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7692" y="2011850"/>
                <a:ext cx="5101718" cy="430887"/>
              </a:xfrm>
              <a:prstGeom prst="rect">
                <a:avLst/>
              </a:prstGeom>
              <a:blipFill rotWithShape="0">
                <a:blip r:embed="rId18"/>
                <a:stretch>
                  <a:fillRect l="-4182" t="-25352" b="-49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ight Arrow 39"/>
          <p:cNvSpPr/>
          <p:nvPr/>
        </p:nvSpPr>
        <p:spPr>
          <a:xfrm>
            <a:off x="1355906" y="331207"/>
            <a:ext cx="1688951" cy="1323190"/>
          </a:xfrm>
          <a:prstGeom prst="rightArrow">
            <a:avLst/>
          </a:prstGeom>
          <a:solidFill>
            <a:srgbClr val="C2C29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5187693" y="2800189"/>
                <a:ext cx="442255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cs-CZ" sz="2800" dirty="0">
                    <a:latin typeface="Helvetica" pitchFamily="2" charset="0"/>
                    <a:ea typeface="Cambria Math" panose="02040503050406030204" pitchFamily="18" charset="0"/>
                  </a:rPr>
                  <a:t>Retinal velocity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cs-CZ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  <m:r>
                      <a:rPr lang="en-US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</m:t>
                        </m:r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cs-CZ" sz="2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</m:t>
                        </m:r>
                        <m:r>
                          <a:rPr lang="cs-CZ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endParaRPr lang="en-US" sz="28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7693" y="2800189"/>
                <a:ext cx="4422557" cy="430887"/>
              </a:xfrm>
              <a:prstGeom prst="rect">
                <a:avLst/>
              </a:prstGeom>
              <a:blipFill rotWithShape="0">
                <a:blip r:embed="rId19"/>
                <a:stretch>
                  <a:fillRect l="-4828" t="-25352" b="-49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5187692" y="3588529"/>
                <a:ext cx="431509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cs-CZ" sz="2800" dirty="0">
                    <a:latin typeface="Helvetica" pitchFamily="2" charset="0"/>
                    <a:ea typeface="Cambria Math" panose="02040503050406030204" pitchFamily="18" charset="0"/>
                  </a:rPr>
                  <a:t>Angular separation</a:t>
                </a:r>
                <a14:m>
                  <m:oMath xmlns:m="http://schemas.openxmlformats.org/officeDocument/2006/math">
                    <m:r>
                      <a:rPr lang="cs-CZ" sz="2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cs-CZ" sz="28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  <m:r>
                      <a:rPr lang="en-US" sz="28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800" i="1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2800" dirty="0">
                  <a:solidFill>
                    <a:schemeClr val="accent2">
                      <a:lumMod val="75000"/>
                    </a:schemeClr>
                  </a:solidFill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7692" y="3588529"/>
                <a:ext cx="4315092" cy="430887"/>
              </a:xfrm>
              <a:prstGeom prst="rect">
                <a:avLst/>
              </a:prstGeom>
              <a:blipFill rotWithShape="0">
                <a:blip r:embed="rId20"/>
                <a:stretch>
                  <a:fillRect l="-4944" t="-25714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Rectangle 45"/>
          <p:cNvSpPr/>
          <p:nvPr/>
        </p:nvSpPr>
        <p:spPr>
          <a:xfrm>
            <a:off x="7767919" y="785018"/>
            <a:ext cx="1842331" cy="10545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141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0 L 0.15208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0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55A1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8" grpId="0"/>
      <p:bldP spid="28" grpId="1"/>
      <p:bldP spid="29" grpId="0"/>
      <p:bldP spid="30" grpId="0"/>
      <p:bldP spid="30" grpId="1"/>
      <p:bldP spid="31" grpId="0"/>
      <p:bldP spid="32" grpId="0"/>
      <p:bldP spid="33" grpId="0"/>
      <p:bldP spid="38" grpId="0"/>
      <p:bldP spid="40" grpId="0" animBg="1"/>
      <p:bldP spid="41" grpId="0"/>
      <p:bldP spid="42" grpId="0"/>
      <p:bldP spid="4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C9B3-C306-4DC9-BA3D-30B74DDD59AB}" type="slidenum">
              <a:rPr lang="en-US" smtClean="0"/>
              <a:pPr/>
              <a:t>45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-988841" y="579215"/>
                <a:ext cx="4752455" cy="10156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66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  <m:d>
                        <m:dPr>
                          <m:ctrlPr>
                            <a:rPr lang="el-GR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66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66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6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sz="6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6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US" sz="66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88841" y="579215"/>
                <a:ext cx="4752455" cy="101566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897389" y="-1220328"/>
                <a:ext cx="4067139" cy="6106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800" dirty="0">
                    <a:solidFill>
                      <a:schemeClr val="bg2">
                        <a:lumMod val="50000"/>
                      </a:schemeClr>
                    </a:solidFill>
                    <a:latin typeface="Helvetica" pitchFamily="2" charset="0"/>
                    <a:ea typeface="Cambria Math" panose="02040503050406030204" pitchFamily="18" charset="0"/>
                  </a:rPr>
                  <a:t>M. parallax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bg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sz="2800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280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</m:t>
                        </m:r>
                        <m:r>
                          <a:rPr lang="en-US" sz="2800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chemeClr val="bg2">
                        <a:lumMod val="50000"/>
                      </a:schemeClr>
                    </a:solidFill>
                    <a:latin typeface="Helvetica" pitchFamily="2" charset="0"/>
                  </a:rPr>
                  <a:t> Disparity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7389" y="-1220328"/>
                <a:ext cx="4067139" cy="610680"/>
              </a:xfrm>
              <a:prstGeom prst="rect">
                <a:avLst/>
              </a:prstGeom>
              <a:blipFill rotWithShape="0">
                <a:blip r:embed="rId6"/>
                <a:stretch>
                  <a:fillRect l="-5240" t="-5000" r="-4042" b="-1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wiggle_disp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l="12239" t="7114" r="11870" b="8936"/>
          <a:stretch/>
        </p:blipFill>
        <p:spPr>
          <a:xfrm>
            <a:off x="-932329" y="2487704"/>
            <a:ext cx="4222376" cy="3892230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3763615" y="2234767"/>
            <a:ext cx="5618891" cy="4217838"/>
            <a:chOff x="5287614" y="2234767"/>
            <a:chExt cx="5618891" cy="4217838"/>
          </a:xfrm>
        </p:grpSpPr>
        <p:sp>
          <p:nvSpPr>
            <p:cNvPr id="10" name="Freeform 9"/>
            <p:cNvSpPr/>
            <p:nvPr/>
          </p:nvSpPr>
          <p:spPr>
            <a:xfrm>
              <a:off x="6477215" y="2234767"/>
              <a:ext cx="4429290" cy="1413693"/>
            </a:xfrm>
            <a:custGeom>
              <a:avLst/>
              <a:gdLst>
                <a:gd name="connsiteX0" fmla="*/ 0 w 4429290"/>
                <a:gd name="connsiteY0" fmla="*/ 1116117 h 1413693"/>
                <a:gd name="connsiteX1" fmla="*/ 389965 w 4429290"/>
                <a:gd name="connsiteY1" fmla="*/ 779940 h 1413693"/>
                <a:gd name="connsiteX2" fmla="*/ 779929 w 4429290"/>
                <a:gd name="connsiteY2" fmla="*/ 1116117 h 1413693"/>
                <a:gd name="connsiteX3" fmla="*/ 1331259 w 4429290"/>
                <a:gd name="connsiteY3" fmla="*/ 309293 h 1413693"/>
                <a:gd name="connsiteX4" fmla="*/ 1801906 w 4429290"/>
                <a:gd name="connsiteY4" fmla="*/ 1385058 h 1413693"/>
                <a:gd name="connsiteX5" fmla="*/ 2326341 w 4429290"/>
                <a:gd name="connsiteY5" fmla="*/ 11 h 1413693"/>
                <a:gd name="connsiteX6" fmla="*/ 2810435 w 4429290"/>
                <a:gd name="connsiteY6" fmla="*/ 1411952 h 1413693"/>
                <a:gd name="connsiteX7" fmla="*/ 3240741 w 4429290"/>
                <a:gd name="connsiteY7" fmla="*/ 309293 h 1413693"/>
                <a:gd name="connsiteX8" fmla="*/ 3671047 w 4429290"/>
                <a:gd name="connsiteY8" fmla="*/ 1143011 h 1413693"/>
                <a:gd name="connsiteX9" fmla="*/ 4020671 w 4429290"/>
                <a:gd name="connsiteY9" fmla="*/ 739599 h 1413693"/>
                <a:gd name="connsiteX10" fmla="*/ 4397188 w 4429290"/>
                <a:gd name="connsiteY10" fmla="*/ 1102670 h 1413693"/>
                <a:gd name="connsiteX11" fmla="*/ 4383741 w 4429290"/>
                <a:gd name="connsiteY11" fmla="*/ 1129564 h 1413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29290" h="1413693">
                  <a:moveTo>
                    <a:pt x="0" y="1116117"/>
                  </a:moveTo>
                  <a:cubicBezTo>
                    <a:pt x="129988" y="948028"/>
                    <a:pt x="259977" y="779940"/>
                    <a:pt x="389965" y="779940"/>
                  </a:cubicBezTo>
                  <a:cubicBezTo>
                    <a:pt x="519953" y="779940"/>
                    <a:pt x="623047" y="1194558"/>
                    <a:pt x="779929" y="1116117"/>
                  </a:cubicBezTo>
                  <a:cubicBezTo>
                    <a:pt x="936811" y="1037676"/>
                    <a:pt x="1160930" y="264470"/>
                    <a:pt x="1331259" y="309293"/>
                  </a:cubicBezTo>
                  <a:cubicBezTo>
                    <a:pt x="1501588" y="354116"/>
                    <a:pt x="1636059" y="1436605"/>
                    <a:pt x="1801906" y="1385058"/>
                  </a:cubicBezTo>
                  <a:cubicBezTo>
                    <a:pt x="1967753" y="1333511"/>
                    <a:pt x="2158253" y="-4471"/>
                    <a:pt x="2326341" y="11"/>
                  </a:cubicBezTo>
                  <a:cubicBezTo>
                    <a:pt x="2494429" y="4493"/>
                    <a:pt x="2658035" y="1360405"/>
                    <a:pt x="2810435" y="1411952"/>
                  </a:cubicBezTo>
                  <a:cubicBezTo>
                    <a:pt x="2962835" y="1463499"/>
                    <a:pt x="3097306" y="354116"/>
                    <a:pt x="3240741" y="309293"/>
                  </a:cubicBezTo>
                  <a:cubicBezTo>
                    <a:pt x="3384176" y="264470"/>
                    <a:pt x="3541059" y="1071293"/>
                    <a:pt x="3671047" y="1143011"/>
                  </a:cubicBezTo>
                  <a:cubicBezTo>
                    <a:pt x="3801035" y="1214729"/>
                    <a:pt x="3899648" y="746322"/>
                    <a:pt x="4020671" y="739599"/>
                  </a:cubicBezTo>
                  <a:cubicBezTo>
                    <a:pt x="4141695" y="732875"/>
                    <a:pt x="4336676" y="1037676"/>
                    <a:pt x="4397188" y="1102670"/>
                  </a:cubicBezTo>
                  <a:cubicBezTo>
                    <a:pt x="4457700" y="1167664"/>
                    <a:pt x="4420720" y="1148614"/>
                    <a:pt x="4383741" y="1129564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38100">
                  <a:noFill/>
                </a:ln>
                <a:latin typeface="Helvetica" pitchFamily="2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477103">
              <a:off x="7235003" y="5473054"/>
              <a:ext cx="877452" cy="94724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9315968">
              <a:off x="9524781" y="5505356"/>
              <a:ext cx="877452" cy="947249"/>
            </a:xfrm>
            <a:prstGeom prst="rect">
              <a:avLst/>
            </a:prstGeom>
          </p:spPr>
        </p:pic>
        <p:cxnSp>
          <p:nvCxnSpPr>
            <p:cNvPr id="15" name="Straight Connector 14"/>
            <p:cNvCxnSpPr/>
            <p:nvPr/>
          </p:nvCxnSpPr>
          <p:spPr>
            <a:xfrm flipV="1">
              <a:off x="7490012" y="3255977"/>
              <a:ext cx="1259904" cy="3114515"/>
            </a:xfrm>
            <a:prstGeom prst="line">
              <a:avLst/>
            </a:prstGeom>
            <a:ln w="28575">
              <a:solidFill>
                <a:schemeClr val="bg2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 flipV="1">
              <a:off x="8749916" y="3289197"/>
              <a:ext cx="1410084" cy="3097090"/>
            </a:xfrm>
            <a:prstGeom prst="line">
              <a:avLst/>
            </a:prstGeom>
            <a:ln w="28575">
              <a:solidFill>
                <a:schemeClr val="bg2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V="1">
              <a:off x="5863771" y="2312884"/>
              <a:ext cx="0" cy="3913745"/>
            </a:xfrm>
            <a:prstGeom prst="straightConnector1">
              <a:avLst/>
            </a:prstGeom>
            <a:ln w="31750">
              <a:solidFill>
                <a:schemeClr val="bg2">
                  <a:lumMod val="5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 rot="16200000">
              <a:off x="4979196" y="4172209"/>
              <a:ext cx="114005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Helvetica" pitchFamily="2" charset="0"/>
                </a:rPr>
                <a:t>Depth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2960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16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repeatCount="indefinite" fill="remove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C9B3-C306-4DC9-BA3D-30B74DDD59AB}" type="slidenum">
              <a:rPr lang="en-US" smtClean="0"/>
              <a:pPr/>
              <a:t>46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115028" y="2690336"/>
                <a:ext cx="6913944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96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  <m:d>
                        <m:dPr>
                          <m:ctrlPr>
                            <a:rPr lang="el-GR" sz="9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96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9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96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9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9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sz="9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9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US" sz="96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028" y="2690336"/>
                <a:ext cx="6913944" cy="147732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897389" y="-1220328"/>
                <a:ext cx="4067139" cy="6106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800" dirty="0">
                    <a:solidFill>
                      <a:schemeClr val="bg2">
                        <a:lumMod val="50000"/>
                      </a:schemeClr>
                    </a:solidFill>
                    <a:latin typeface="Helvetica" pitchFamily="2" charset="0"/>
                    <a:ea typeface="Cambria Math" panose="02040503050406030204" pitchFamily="18" charset="0"/>
                  </a:rPr>
                  <a:t>M. parallax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bg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sz="2800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2800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</m:t>
                        </m:r>
                        <m:r>
                          <a:rPr lang="en-US" sz="2800" i="1">
                            <a:solidFill>
                              <a:schemeClr val="bg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chemeClr val="bg2">
                        <a:lumMod val="50000"/>
                      </a:schemeClr>
                    </a:solidFill>
                    <a:latin typeface="Helvetica" pitchFamily="2" charset="0"/>
                  </a:rPr>
                  <a:t> Disparity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7389" y="-1220328"/>
                <a:ext cx="4067139" cy="610680"/>
              </a:xfrm>
              <a:prstGeom prst="rect">
                <a:avLst/>
              </a:prstGeom>
              <a:blipFill rotWithShape="0">
                <a:blip r:embed="rId4"/>
                <a:stretch>
                  <a:fillRect l="-5240" t="-5000" r="-4042" b="-1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24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C9B3-C306-4DC9-BA3D-30B74DDD59AB}" type="slidenum">
              <a:rPr lang="en-US" smtClean="0"/>
              <a:pPr/>
              <a:t>47</a:t>
            </a:fld>
            <a:endParaRPr lang="en-US"/>
          </a:p>
        </p:txBody>
      </p:sp>
      <p:pic>
        <p:nvPicPr>
          <p:cNvPr id="2" name="Axe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57" y="1"/>
            <a:ext cx="8880661" cy="6846325"/>
          </a:xfrm>
          <a:prstGeom prst="rect">
            <a:avLst/>
          </a:prstGeom>
        </p:spPr>
      </p:pic>
      <p:pic>
        <p:nvPicPr>
          <p:cNvPr id="3" name="Labels_M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57" y="1"/>
            <a:ext cx="8880661" cy="6846325"/>
          </a:xfrm>
          <a:prstGeom prst="rect">
            <a:avLst/>
          </a:prstGeom>
        </p:spPr>
      </p:pic>
      <p:pic>
        <p:nvPicPr>
          <p:cNvPr id="7" name="Labels_disp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57" y="1"/>
            <a:ext cx="8880661" cy="6846325"/>
          </a:xfrm>
          <a:prstGeom prst="rect">
            <a:avLst/>
          </a:prstGeom>
        </p:spPr>
      </p:pic>
      <p:pic>
        <p:nvPicPr>
          <p:cNvPr id="8" name="Labels_referenc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57" y="1"/>
            <a:ext cx="8880661" cy="6846325"/>
          </a:xfrm>
          <a:prstGeom prst="rect">
            <a:avLst/>
          </a:prstGeom>
        </p:spPr>
      </p:pic>
      <p:pic>
        <p:nvPicPr>
          <p:cNvPr id="9" name="Labels_MP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98" y="-295834"/>
            <a:ext cx="8880661" cy="6846325"/>
          </a:xfrm>
          <a:prstGeom prst="rect">
            <a:avLst/>
          </a:prstGeom>
        </p:spPr>
      </p:pic>
      <p:pic>
        <p:nvPicPr>
          <p:cNvPr id="11" name="Plane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57" y="1"/>
            <a:ext cx="8880661" cy="6846325"/>
          </a:xfrm>
          <a:prstGeom prst="rect">
            <a:avLst/>
          </a:prstGeom>
        </p:spPr>
      </p:pic>
      <p:pic>
        <p:nvPicPr>
          <p:cNvPr id="10" name="Point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57" y="1"/>
            <a:ext cx="8880661" cy="6846325"/>
          </a:xfrm>
          <a:prstGeom prst="rect">
            <a:avLst/>
          </a:prstGeom>
        </p:spPr>
      </p:pic>
      <p:grpSp>
        <p:nvGrpSpPr>
          <p:cNvPr id="16" name="Orthostereo"/>
          <p:cNvGrpSpPr/>
          <p:nvPr/>
        </p:nvGrpSpPr>
        <p:grpSpPr>
          <a:xfrm>
            <a:off x="4771109" y="1551398"/>
            <a:ext cx="1862573" cy="4723872"/>
            <a:chOff x="6295108" y="1551398"/>
            <a:chExt cx="1862573" cy="4723872"/>
          </a:xfrm>
        </p:grpSpPr>
        <p:cxnSp>
          <p:nvCxnSpPr>
            <p:cNvPr id="13" name="Straight Connector 12"/>
            <p:cNvCxnSpPr/>
            <p:nvPr/>
          </p:nvCxnSpPr>
          <p:spPr>
            <a:xfrm flipV="1">
              <a:off x="6295108" y="1551398"/>
              <a:ext cx="1862573" cy="472387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 rot="17496003">
              <a:off x="5328238" y="3651724"/>
              <a:ext cx="30187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2800" dirty="0">
                  <a:solidFill>
                    <a:schemeClr val="bg1"/>
                  </a:solidFill>
                  <a:latin typeface="Helvetica" pitchFamily="2" charset="0"/>
                </a:rPr>
                <a:t>Orthostereoscopy</a:t>
              </a:r>
              <a:endParaRPr lang="en-US" sz="2800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17" name="Lbl d"/>
          <p:cNvSpPr txBox="1"/>
          <p:nvPr/>
        </p:nvSpPr>
        <p:spPr>
          <a:xfrm>
            <a:off x="6500083" y="6067333"/>
            <a:ext cx="32608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>
                <a:solidFill>
                  <a:schemeClr val="accent6">
                    <a:lumMod val="75000"/>
                  </a:schemeClr>
                </a:solidFill>
                <a:latin typeface="Helvetica" pitchFamily="2" charset="0"/>
              </a:rPr>
              <a:t>Disparity </a:t>
            </a:r>
            <a:r>
              <a:rPr lang="en-US" sz="2800" i="1" dirty="0">
                <a:solidFill>
                  <a:schemeClr val="accent6">
                    <a:lumMod val="75000"/>
                  </a:schemeClr>
                </a:solidFill>
                <a:latin typeface="Helvetica" pitchFamily="2" charset="0"/>
              </a:rPr>
              <a:t>d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Helvetica" pitchFamily="2" charset="0"/>
              </a:rPr>
              <a:t> 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[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arcmin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]</a:t>
            </a:r>
          </a:p>
        </p:txBody>
      </p:sp>
      <p:sp>
        <p:nvSpPr>
          <p:cNvPr id="18" name="Lbl m"/>
          <p:cNvSpPr txBox="1"/>
          <p:nvPr/>
        </p:nvSpPr>
        <p:spPr>
          <a:xfrm>
            <a:off x="-1049622" y="6071815"/>
            <a:ext cx="32896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Helvetica" pitchFamily="2" charset="0"/>
              </a:rPr>
              <a:t>Relative depth</a:t>
            </a:r>
            <a:r>
              <a:rPr lang="cs-CZ" sz="2800" dirty="0">
                <a:solidFill>
                  <a:schemeClr val="accent1">
                    <a:lumMod val="75000"/>
                  </a:schemeClr>
                </a:solidFill>
                <a:latin typeface="Helvetica" pitchFamily="2" charset="0"/>
              </a:rPr>
              <a:t> </a:t>
            </a: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  <a:latin typeface="Helvetica" pitchFamily="2" charset="0"/>
              </a:rPr>
              <a:t>m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Helvetica" pitchFamily="2" charset="0"/>
              </a:rPr>
              <a:t> 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[-]</a:t>
            </a:r>
          </a:p>
        </p:txBody>
      </p:sp>
      <p:sp>
        <p:nvSpPr>
          <p:cNvPr id="19" name="Lbl Equiv"/>
          <p:cNvSpPr txBox="1"/>
          <p:nvPr/>
        </p:nvSpPr>
        <p:spPr>
          <a:xfrm>
            <a:off x="-1049622" y="6067333"/>
            <a:ext cx="46762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Helvetica" pitchFamily="2" charset="0"/>
              </a:rPr>
              <a:t>Equivalent disparity</a:t>
            </a:r>
            <a:r>
              <a:rPr lang="cs-CZ" sz="2800" dirty="0">
                <a:solidFill>
                  <a:schemeClr val="accent1">
                    <a:lumMod val="75000"/>
                  </a:schemeClr>
                </a:solidFill>
                <a:latin typeface="Helvetica" pitchFamily="2" charset="0"/>
              </a:rPr>
              <a:t> 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[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arcmin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Lbl d"/>
              <p:cNvSpPr txBox="1"/>
              <p:nvPr/>
            </p:nvSpPr>
            <p:spPr>
              <a:xfrm rot="16200000">
                <a:off x="-2428116" y="2396285"/>
                <a:ext cx="497764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solidFill>
                      <a:srgbClr val="7030A0"/>
                    </a:solidFill>
                    <a:latin typeface="Helvetica" pitchFamily="2" charset="0"/>
                  </a:rPr>
                  <a:t>Perceived disparity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Φ</m:t>
                    </m:r>
                  </m:oMath>
                </a14:m>
                <a:r>
                  <a:rPr lang="en-US" sz="2800" dirty="0">
                    <a:solidFill>
                      <a:srgbClr val="7030A0"/>
                    </a:solidFill>
                    <a:latin typeface="Helvetica" pitchFamily="2" charset="0"/>
                  </a:rPr>
                  <a:t> </a:t>
                </a:r>
                <a:r>
                  <a:rPr lang="en-US" sz="2800" dirty="0">
                    <a:solidFill>
                      <a:schemeClr val="bg2">
                        <a:lumMod val="50000"/>
                      </a:schemeClr>
                    </a:solidFill>
                    <a:latin typeface="Helvetica" pitchFamily="2" charset="0"/>
                  </a:rPr>
                  <a:t>[</a:t>
                </a:r>
                <a:r>
                  <a:rPr lang="en-US" sz="2800" dirty="0" err="1">
                    <a:solidFill>
                      <a:schemeClr val="bg2">
                        <a:lumMod val="50000"/>
                      </a:schemeClr>
                    </a:solidFill>
                    <a:latin typeface="Helvetica" pitchFamily="2" charset="0"/>
                  </a:rPr>
                  <a:t>arcmin</a:t>
                </a:r>
                <a:r>
                  <a:rPr lang="en-US" sz="2800" dirty="0">
                    <a:solidFill>
                      <a:schemeClr val="bg2">
                        <a:lumMod val="50000"/>
                      </a:schemeClr>
                    </a:solidFill>
                    <a:latin typeface="Helvetica" pitchFamily="2" charset="0"/>
                  </a:rPr>
                  <a:t>]</a:t>
                </a:r>
              </a:p>
            </p:txBody>
          </p:sp>
        </mc:Choice>
        <mc:Fallback xmlns="">
          <p:sp>
            <p:nvSpPr>
              <p:cNvPr id="20" name="Lbl d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2428116" y="2396285"/>
                <a:ext cx="4977645" cy="523220"/>
              </a:xfrm>
              <a:prstGeom prst="rect">
                <a:avLst/>
              </a:prstGeom>
              <a:blipFill rotWithShape="0">
                <a:blip r:embed="rId10"/>
                <a:stretch>
                  <a:fillRect l="-11628" t="-1348" r="-31395" b="-25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Oval 21"/>
          <p:cNvSpPr/>
          <p:nvPr/>
        </p:nvSpPr>
        <p:spPr>
          <a:xfrm>
            <a:off x="3558987" y="5271246"/>
            <a:ext cx="537884" cy="537884"/>
          </a:xfrm>
          <a:prstGeom prst="ellipse">
            <a:avLst/>
          </a:prstGeom>
          <a:noFill/>
          <a:ln w="1270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1702177" y="2858386"/>
            <a:ext cx="537884" cy="537884"/>
          </a:xfrm>
          <a:prstGeom prst="ellipse">
            <a:avLst/>
          </a:prstGeom>
          <a:noFill/>
          <a:ln w="1270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3527085" y="2589444"/>
            <a:ext cx="537884" cy="537884"/>
          </a:xfrm>
          <a:prstGeom prst="ellipse">
            <a:avLst/>
          </a:prstGeom>
          <a:noFill/>
          <a:ln w="1270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5" name="Arc 4"/>
          <p:cNvSpPr/>
          <p:nvPr/>
        </p:nvSpPr>
        <p:spPr>
          <a:xfrm rot="15639978">
            <a:off x="2376208" y="4884314"/>
            <a:ext cx="580913" cy="580913"/>
          </a:xfrm>
          <a:prstGeom prst="arc">
            <a:avLst/>
          </a:prstGeom>
          <a:ln w="57150">
            <a:solidFill>
              <a:srgbClr val="2E75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21" name="Arc 20"/>
          <p:cNvSpPr/>
          <p:nvPr/>
        </p:nvSpPr>
        <p:spPr>
          <a:xfrm rot="497591">
            <a:off x="5568301" y="5009286"/>
            <a:ext cx="882347" cy="882347"/>
          </a:xfrm>
          <a:prstGeom prst="arc">
            <a:avLst/>
          </a:prstGeom>
          <a:ln w="57150">
            <a:solidFill>
              <a:srgbClr val="5482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548235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515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8" grpId="1"/>
      <p:bldP spid="19" grpId="0"/>
      <p:bldP spid="20" grpId="0"/>
      <p:bldP spid="22" grpId="0" animBg="1"/>
      <p:bldP spid="23" grpId="0" animBg="1"/>
      <p:bldP spid="24" grpId="0" animBg="1"/>
      <p:bldP spid="5" grpId="0" animBg="1"/>
      <p:bldP spid="2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C9B3-C306-4DC9-BA3D-30B74DDD59AB}" type="slidenum">
              <a:rPr lang="en-US" smtClean="0"/>
              <a:pPr/>
              <a:t>48</a:t>
            </a:fld>
            <a:endParaRPr lang="en-US"/>
          </a:p>
        </p:txBody>
      </p:sp>
      <p:pic>
        <p:nvPicPr>
          <p:cNvPr id="2" name="result_carousel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6653" end="8175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52400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120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74"/>
    </mc:Choice>
    <mc:Fallback xmlns="">
      <p:transition spd="slow" advTm="28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1" objId="2"/>
        <p14:stopEvt time="2874" objId="2"/>
      </p14:showEvtLst>
    </p:ext>
  </p:extLs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1L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13" r="17328"/>
          <a:stretch/>
        </p:blipFill>
        <p:spPr>
          <a:xfrm>
            <a:off x="-1524000" y="151229"/>
            <a:ext cx="5914790" cy="6541672"/>
          </a:xfrm>
          <a:prstGeom prst="rect">
            <a:avLst/>
          </a:prstGeom>
        </p:spPr>
      </p:pic>
      <p:pic>
        <p:nvPicPr>
          <p:cNvPr id="4" name="1R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22" r="16416"/>
          <a:stretch/>
        </p:blipFill>
        <p:spPr>
          <a:xfrm>
            <a:off x="-1524000" y="152401"/>
            <a:ext cx="5914790" cy="6528589"/>
          </a:xfrm>
          <a:prstGeom prst="rect">
            <a:avLst/>
          </a:prstGeom>
        </p:spPr>
      </p:pic>
      <p:pic>
        <p:nvPicPr>
          <p:cNvPr id="5" name="2L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81" r="17137"/>
          <a:stretch/>
        </p:blipFill>
        <p:spPr>
          <a:xfrm>
            <a:off x="4738010" y="152401"/>
            <a:ext cx="5928740" cy="6528589"/>
          </a:xfrm>
          <a:prstGeom prst="rect">
            <a:avLst/>
          </a:prstGeom>
        </p:spPr>
      </p:pic>
      <p:pic>
        <p:nvPicPr>
          <p:cNvPr id="6" name="2R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24" r="16175"/>
          <a:stretch/>
        </p:blipFill>
        <p:spPr>
          <a:xfrm>
            <a:off x="4725310" y="152401"/>
            <a:ext cx="5942690" cy="652858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-1524000" y="6140641"/>
            <a:ext cx="14237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Helvetica" pitchFamily="2" charset="0"/>
              </a:rPr>
              <a:t>Original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24401" y="6140641"/>
            <a:ext cx="9621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Helvetica" pitchFamily="2" charset="0"/>
              </a:rPr>
              <a:t>Ours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29455" y="3124200"/>
            <a:ext cx="7679900" cy="1368000"/>
            <a:chOff x="2675035" y="3708400"/>
            <a:chExt cx="7679900" cy="1368000"/>
          </a:xfrm>
        </p:grpSpPr>
        <p:sp>
          <p:nvSpPr>
            <p:cNvPr id="16" name="Rectangle 15"/>
            <p:cNvSpPr/>
            <p:nvPr/>
          </p:nvSpPr>
          <p:spPr>
            <a:xfrm>
              <a:off x="2675035" y="3708400"/>
              <a:ext cx="1368000" cy="1368000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8986935" y="3708400"/>
              <a:ext cx="1368000" cy="1368000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660018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78"/>
    </mc:Choice>
    <mc:Fallback xmlns="">
      <p:transition spd="slow" advTm="14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iggle_m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24000" y="1"/>
            <a:ext cx="12192000" cy="362902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B8F7F-F2EA-44E1-A4B4-093C027BA68D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-1481600" y="0"/>
            <a:ext cx="1588897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>
                <a:solidFill>
                  <a:schemeClr val="bg1"/>
                </a:solidFill>
                <a:latin typeface="Helvetica" pitchFamily="2" charset="0"/>
              </a:rPr>
              <a:t>Test stimulus</a:t>
            </a:r>
          </a:p>
        </p:txBody>
      </p:sp>
    </p:spTree>
    <p:extLst>
      <p:ext uri="{BB962C8B-B14F-4D97-AF65-F5344CB8AC3E}">
        <p14:creationId xmlns:p14="http://schemas.microsoft.com/office/powerpoint/2010/main" val="3268923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45"/>
    </mc:Choice>
    <mc:Fallback xmlns="">
      <p:transition spd="slow" advTm="99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2"/>
        <p14:stopEvt time="9945" objId="2"/>
      </p14:showEvtLst>
    </p:ext>
  </p:extLs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wiggle_disp0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1179938" y="3773849"/>
            <a:ext cx="3699232" cy="3082693"/>
          </a:xfrm>
          <a:prstGeom prst="rect">
            <a:avLst/>
          </a:prstGeom>
        </p:spPr>
      </p:pic>
      <p:pic>
        <p:nvPicPr>
          <p:cNvPr id="7" name="wiggle_disp1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669700" y="3775308"/>
            <a:ext cx="3699232" cy="3082693"/>
          </a:xfrm>
          <a:prstGeom prst="rect">
            <a:avLst/>
          </a:prstGeom>
        </p:spPr>
      </p:pic>
      <p:pic>
        <p:nvPicPr>
          <p:cNvPr id="8" name="wiggle_disp2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519339" y="3775308"/>
            <a:ext cx="3699232" cy="3082693"/>
          </a:xfrm>
          <a:prstGeom prst="rect">
            <a:avLst/>
          </a:prstGeom>
        </p:spPr>
      </p:pic>
      <p:pic>
        <p:nvPicPr>
          <p:cNvPr id="3" name="wiggle_mp_stereo">
            <a:hlinkClick r:id="" action="ppaction://media"/>
          </p:cNvPr>
          <p:cNvPicPr>
            <a:picLocks noChangeAspect="1"/>
          </p:cNvPicPr>
          <p:nvPr>
            <a:vide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536405" y="1"/>
            <a:ext cx="12192000" cy="362902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B8F7F-F2EA-44E1-A4B4-093C027BA68D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-1481600" y="0"/>
            <a:ext cx="1588897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>
                <a:solidFill>
                  <a:schemeClr val="bg1"/>
                </a:solidFill>
                <a:latin typeface="Helvetica" pitchFamily="2" charset="0"/>
              </a:rPr>
              <a:t>Test stimulus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1179938" y="3773848"/>
            <a:ext cx="1406155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>
                <a:solidFill>
                  <a:schemeClr val="bg1"/>
                </a:solidFill>
                <a:latin typeface="Helvetica" pitchFamily="2" charset="0"/>
              </a:rPr>
              <a:t>References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1205883" y="6476885"/>
            <a:ext cx="1313180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>
                <a:solidFill>
                  <a:schemeClr val="bg1"/>
                </a:solidFill>
                <a:latin typeface="Helvetica" pitchFamily="2" charset="0"/>
              </a:rPr>
              <a:t>Disparity 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69700" y="6476885"/>
            <a:ext cx="1313180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>
                <a:solidFill>
                  <a:schemeClr val="bg1"/>
                </a:solidFill>
                <a:latin typeface="Helvetica" pitchFamily="2" charset="0"/>
              </a:rPr>
              <a:t>Disparity 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338" y="6476885"/>
            <a:ext cx="1313180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dirty="0">
                <a:solidFill>
                  <a:schemeClr val="bg1"/>
                </a:solidFill>
                <a:latin typeface="Helvetica" pitchFamily="2" charset="0"/>
              </a:rPr>
              <a:t>Disparity 2</a:t>
            </a:r>
          </a:p>
        </p:txBody>
      </p:sp>
      <p:sp>
        <p:nvSpPr>
          <p:cNvPr id="9" name="Rectangle 8"/>
          <p:cNvSpPr/>
          <p:nvPr/>
        </p:nvSpPr>
        <p:spPr>
          <a:xfrm>
            <a:off x="2669700" y="3773848"/>
            <a:ext cx="3699232" cy="3084152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10518" y="3807936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atin typeface="Helvetica" pitchFamily="2" charset="0"/>
              </a:rPr>
              <a:t>Match</a:t>
            </a:r>
            <a:endParaRPr lang="en-US" sz="2400" b="1" dirty="0">
              <a:latin typeface="Helvetica" pitchFamily="2" charset="0"/>
            </a:endParaRPr>
          </a:p>
        </p:txBody>
      </p:sp>
      <p:sp>
        <p:nvSpPr>
          <p:cNvPr id="5" name="Up-Down Arrow 4"/>
          <p:cNvSpPr/>
          <p:nvPr/>
        </p:nvSpPr>
        <p:spPr>
          <a:xfrm>
            <a:off x="4231284" y="3178975"/>
            <a:ext cx="576064" cy="898783"/>
          </a:xfrm>
          <a:prstGeom prst="up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Helvetica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3327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778"/>
    </mc:Choice>
    <mc:Fallback xmlns="">
      <p:transition spd="slow" advTm="177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16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16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16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7" repeatCount="indefinite" fill="remove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43" repeatCount="indefinite" fill="remove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8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49" repeatCount="indefinite" fill="remove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4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55" repeatCount="indefinite" fill="remove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9" grpId="0" animBg="1"/>
      <p:bldP spid="15" grpId="0"/>
      <p:bldP spid="5" grpId="0" animBg="1"/>
    </p:bldLst>
  </p:timing>
  <p:extLst mod="1">
    <p:ext uri="{E180D4A7-C9FB-4DFB-919C-405C955672EB}">
      <p14:showEvtLst xmlns:p14="http://schemas.microsoft.com/office/powerpoint/2010/main">
        <p14:playEvt time="5" objId="3"/>
        <p14:playEvt time="2194" objId="6"/>
        <p14:playEvt time="2195" objId="7"/>
        <p14:playEvt time="2195" objId="8"/>
        <p14:playEvt time="11859" objId="3"/>
        <p14:playEvt time="14226" objId="7"/>
        <p14:playEvt time="14243" objId="6"/>
        <p14:playEvt time="14444" objId="8"/>
        <p14:stopEvt time="17778" objId="6"/>
        <p14:stopEvt time="17778" objId="7"/>
        <p14:stopEvt time="17778" objId="8"/>
        <p14:stopEvt time="17778" objId="3"/>
      </p14:showEvtLst>
    </p:ext>
  </p:extLs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-1225331" y="3810618"/>
            <a:ext cx="4541684" cy="2554696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C9B3-C306-4DC9-BA3D-30B74DDD59AB}" type="slidenum">
              <a:rPr lang="en-US" smtClean="0"/>
              <a:pPr/>
              <a:t>52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5330" y="315504"/>
            <a:ext cx="4541681" cy="2554696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6" name="Straight Arrow Connector 5"/>
          <p:cNvCxnSpPr/>
          <p:nvPr/>
        </p:nvCxnSpPr>
        <p:spPr>
          <a:xfrm>
            <a:off x="-585334" y="2644585"/>
            <a:ext cx="547234" cy="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-496434" y="1539685"/>
            <a:ext cx="547234" cy="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557666" y="1082485"/>
            <a:ext cx="547234" cy="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853066" y="1793685"/>
            <a:ext cx="547234" cy="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475366" y="1184085"/>
            <a:ext cx="547234" cy="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1104900" y="2530285"/>
            <a:ext cx="547234" cy="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-498702" y="539371"/>
            <a:ext cx="2268" cy="543115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75479" y="810928"/>
            <a:ext cx="2268" cy="543115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2748983" y="1977456"/>
            <a:ext cx="2268" cy="543115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1542425" y="1049738"/>
            <a:ext cx="2268" cy="543115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63391" y="1959898"/>
            <a:ext cx="2268" cy="543115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-810055" y="1688340"/>
            <a:ext cx="2268" cy="543115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142128" y="478856"/>
            <a:ext cx="2268" cy="543115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-585334" y="6068049"/>
            <a:ext cx="394834" cy="0"/>
          </a:xfrm>
          <a:prstGeom prst="straightConnector1">
            <a:avLst/>
          </a:prstGeom>
          <a:ln w="1905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-496434" y="4963149"/>
            <a:ext cx="458334" cy="0"/>
          </a:xfrm>
          <a:prstGeom prst="straightConnector1">
            <a:avLst/>
          </a:prstGeom>
          <a:ln w="1905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557666" y="4505949"/>
            <a:ext cx="547234" cy="0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1853066" y="5217149"/>
            <a:ext cx="382134" cy="0"/>
          </a:xfrm>
          <a:prstGeom prst="straightConnector1">
            <a:avLst/>
          </a:prstGeom>
          <a:ln w="1905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475366" y="4607549"/>
            <a:ext cx="445634" cy="0"/>
          </a:xfrm>
          <a:prstGeom prst="straightConnector1">
            <a:avLst/>
          </a:prstGeom>
          <a:ln w="1905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104900" y="5953749"/>
            <a:ext cx="547234" cy="0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-498702" y="3962835"/>
            <a:ext cx="2268" cy="543115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75479" y="4234391"/>
            <a:ext cx="0" cy="373158"/>
          </a:xfrm>
          <a:prstGeom prst="straightConnector1">
            <a:avLst/>
          </a:prstGeom>
          <a:ln w="1905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2748983" y="5400920"/>
            <a:ext cx="2268" cy="543115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1542425" y="4473202"/>
            <a:ext cx="0" cy="304305"/>
          </a:xfrm>
          <a:prstGeom prst="straightConnector1">
            <a:avLst/>
          </a:prstGeom>
          <a:ln w="1905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563391" y="5383362"/>
            <a:ext cx="2268" cy="543115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-810055" y="5111804"/>
            <a:ext cx="2268" cy="543115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2142128" y="3902320"/>
            <a:ext cx="2268" cy="543115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49"/>
          <p:cNvGrpSpPr/>
          <p:nvPr/>
        </p:nvGrpSpPr>
        <p:grpSpPr>
          <a:xfrm>
            <a:off x="4621596" y="1184086"/>
            <a:ext cx="5259004" cy="4199275"/>
            <a:chOff x="6145596" y="1184085"/>
            <a:chExt cx="5259004" cy="4199275"/>
          </a:xfrm>
        </p:grpSpPr>
        <p:cxnSp>
          <p:nvCxnSpPr>
            <p:cNvPr id="42" name="Straight Arrow Connector 41"/>
            <p:cNvCxnSpPr/>
            <p:nvPr/>
          </p:nvCxnSpPr>
          <p:spPr>
            <a:xfrm>
              <a:off x="6145596" y="5375016"/>
              <a:ext cx="525900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flipV="1">
              <a:off x="6145596" y="1184085"/>
              <a:ext cx="0" cy="419927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719203" y="5403256"/>
                <a:ext cx="284789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>
                    <a:latin typeface="Helvetica" pitchFamily="2" charset="0"/>
                  </a:rPr>
                  <a:t>Input disparity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endParaRPr lang="en-US" sz="28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9203" y="5403256"/>
                <a:ext cx="2847895" cy="523220"/>
              </a:xfrm>
              <a:prstGeom prst="rect">
                <a:avLst/>
              </a:prstGeom>
              <a:blipFill rotWithShape="0">
                <a:blip r:embed="rId5"/>
                <a:stretch>
                  <a:fillRect l="-3854" t="-11628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 rot="16200000">
                <a:off x="2759259" y="3064131"/>
                <a:ext cx="302679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>
                    <a:latin typeface="Helvetica" pitchFamily="2" charset="0"/>
                  </a:rPr>
                  <a:t>Output disparity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𝒅</m:t>
                    </m:r>
                  </m:oMath>
                </a14:m>
                <a:endParaRPr lang="en-US" sz="28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2759259" y="3064131"/>
                <a:ext cx="3026790" cy="523220"/>
              </a:xfrm>
              <a:prstGeom prst="rect">
                <a:avLst/>
              </a:prstGeom>
              <a:blipFill rotWithShape="0">
                <a:blip r:embed="rId6"/>
                <a:stretch>
                  <a:fillRect l="-12791" r="-31395" b="-3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Connector 36"/>
          <p:cNvCxnSpPr/>
          <p:nvPr/>
        </p:nvCxnSpPr>
        <p:spPr>
          <a:xfrm flipV="1">
            <a:off x="5361060" y="3632200"/>
            <a:ext cx="1498939" cy="1243324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8280062" y="2190803"/>
            <a:ext cx="1478925" cy="53595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5926840" y="3283723"/>
            <a:ext cx="1234750" cy="720696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6544215" y="2412619"/>
            <a:ext cx="1234750" cy="653183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7599461" y="4445434"/>
            <a:ext cx="1420063" cy="244284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8864601" y="3035267"/>
            <a:ext cx="612123" cy="122142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5183002" y="3881366"/>
            <a:ext cx="306061" cy="525862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6150822" y="2566052"/>
            <a:ext cx="306061" cy="525862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7859181" y="4003282"/>
            <a:ext cx="420881" cy="70654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56"/>
          <p:cNvGrpSpPr/>
          <p:nvPr/>
        </p:nvGrpSpPr>
        <p:grpSpPr>
          <a:xfrm>
            <a:off x="4921876" y="1812346"/>
            <a:ext cx="4958725" cy="2795205"/>
            <a:chOff x="6445875" y="1812345"/>
            <a:chExt cx="4958725" cy="2795205"/>
          </a:xfrm>
        </p:grpSpPr>
        <p:sp>
          <p:nvSpPr>
            <p:cNvPr id="56" name="Rectangle 55"/>
            <p:cNvSpPr/>
            <p:nvPr/>
          </p:nvSpPr>
          <p:spPr>
            <a:xfrm>
              <a:off x="6458575" y="1812345"/>
              <a:ext cx="4946025" cy="2795205"/>
            </a:xfrm>
            <a:prstGeom prst="rect">
              <a:avLst/>
            </a:prstGeom>
            <a:solidFill>
              <a:schemeClr val="bg1">
                <a:alpha val="68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445875" y="2033145"/>
              <a:ext cx="4916903" cy="2540401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47" name="TextBox 46"/>
            <p:cNvSpPr txBox="1"/>
            <p:nvPr/>
          </p:nvSpPr>
          <p:spPr>
            <a:xfrm>
              <a:off x="7389416" y="2030722"/>
              <a:ext cx="32367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Helvetica" pitchFamily="2" charset="0"/>
                </a:rPr>
                <a:t>Gradient histogram</a:t>
              </a: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5361059" y="849711"/>
            <a:ext cx="4115664" cy="838629"/>
            <a:chOff x="6885059" y="849710"/>
            <a:chExt cx="4115664" cy="838629"/>
          </a:xfrm>
        </p:grpSpPr>
        <p:sp>
          <p:nvSpPr>
            <p:cNvPr id="58" name="Right Arrow 57"/>
            <p:cNvSpPr/>
            <p:nvPr/>
          </p:nvSpPr>
          <p:spPr>
            <a:xfrm>
              <a:off x="6885059" y="1354042"/>
              <a:ext cx="4115664" cy="334297"/>
            </a:xfrm>
            <a:prstGeom prst="right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7993502" y="849710"/>
              <a:ext cx="16001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latin typeface="Helvetica" pitchFamily="2" charset="0"/>
                </a:rPr>
                <a:t>Integrate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2533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639">
        <p:fade/>
      </p:transition>
    </mc:Choice>
    <mc:Fallback xmlns="">
      <p:transition spd="med" advTm="56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 w="19050">
            <a:noFill/>
          </a:ln>
        </p:spPr>
        <p:txBody>
          <a:bodyPr/>
          <a:lstStyle/>
          <a:p>
            <a:fld id="{4C81C9B3-C306-4DC9-BA3D-30B74DDD59AB}" type="slidenum">
              <a:rPr lang="en-US" smtClean="0"/>
              <a:pPr/>
              <a:t>53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2984729" y="3892190"/>
            <a:ext cx="4629629" cy="2604166"/>
            <a:chOff x="4508728" y="3892190"/>
            <a:chExt cx="4629629" cy="2604166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8728" y="3892190"/>
              <a:ext cx="4629629" cy="2604166"/>
            </a:xfrm>
            <a:prstGeom prst="rect">
              <a:avLst/>
            </a:prstGeom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4" name="TextBox 13"/>
            <p:cNvSpPr txBox="1"/>
            <p:nvPr/>
          </p:nvSpPr>
          <p:spPr>
            <a:xfrm>
              <a:off x="4522175" y="5950884"/>
              <a:ext cx="204094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2800" dirty="0">
                  <a:latin typeface="Helvetica" pitchFamily="2" charset="0"/>
                </a:rPr>
                <a:t>Optical flow</a:t>
              </a:r>
              <a:endParaRPr lang="en-US" sz="2800" dirty="0">
                <a:latin typeface="Helvetica" pitchFamily="2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998176" y="803506"/>
            <a:ext cx="4623437" cy="2627649"/>
            <a:chOff x="4522175" y="803505"/>
            <a:chExt cx="4623437" cy="2627649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2175" y="803505"/>
              <a:ext cx="4623437" cy="2600683"/>
            </a:xfrm>
            <a:prstGeom prst="rect">
              <a:avLst/>
            </a:prstGeom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8" name="TextBox 17"/>
            <p:cNvSpPr txBox="1"/>
            <p:nvPr/>
          </p:nvSpPr>
          <p:spPr>
            <a:xfrm>
              <a:off x="4535622" y="2907934"/>
              <a:ext cx="334097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2800" dirty="0">
                  <a:latin typeface="Helvetica" pitchFamily="2" charset="0"/>
                </a:rPr>
                <a:t>3D Transformations</a:t>
              </a:r>
              <a:endParaRPr lang="en-US" sz="2800" dirty="0">
                <a:latin typeface="Helvetica" pitchFamily="2" charset="0"/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1071283" y="2581835"/>
            <a:ext cx="336177" cy="20170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71283" y="5619635"/>
            <a:ext cx="336177" cy="20170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039118" y="803505"/>
            <a:ext cx="4623436" cy="2611809"/>
            <a:chOff x="6563118" y="803504"/>
            <a:chExt cx="4623436" cy="2611809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3118" y="803504"/>
              <a:ext cx="4623436" cy="2600683"/>
            </a:xfrm>
            <a:prstGeom prst="rect">
              <a:avLst/>
            </a:prstGeom>
            <a:ln w="1905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5" name="TextBox 14"/>
            <p:cNvSpPr txBox="1"/>
            <p:nvPr/>
          </p:nvSpPr>
          <p:spPr>
            <a:xfrm>
              <a:off x="6563118" y="2892093"/>
              <a:ext cx="242085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Helvetica" pitchFamily="2" charset="0"/>
                </a:rPr>
                <a:t>Input disparity</a:t>
              </a:r>
            </a:p>
          </p:txBody>
        </p:sp>
      </p:grpSp>
      <p:sp>
        <p:nvSpPr>
          <p:cNvPr id="13" name="Rectangle 12"/>
          <p:cNvSpPr/>
          <p:nvPr/>
        </p:nvSpPr>
        <p:spPr>
          <a:xfrm>
            <a:off x="7206097" y="2568388"/>
            <a:ext cx="336177" cy="20170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60459357"/>
      </p:ext>
    </p:extLst>
  </p:cSld>
  <p:clrMapOvr>
    <a:masterClrMapping/>
  </p:clrMapOvr>
  <p:transition advTm="1376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2.59259E-6 L -0.33568 2.59259E-6 " pathEditMode="relative" rAng="0" ptsTypes="AA">
                                      <p:cBhvr>
                                        <p:cTn id="6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4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4.81481E-6 L -0.33659 -4.81481E-6 " pathEditMode="relative" rAng="0" ptsTypes="AA">
                                      <p:cBhvr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3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 w="19050">
            <a:noFill/>
          </a:ln>
        </p:spPr>
        <p:txBody>
          <a:bodyPr/>
          <a:lstStyle/>
          <a:p>
            <a:fld id="{4C81C9B3-C306-4DC9-BA3D-30B74DDD59AB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-458333" y="5135696"/>
            <a:ext cx="20409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2800" dirty="0">
                <a:latin typeface="Helvetica" pitchFamily="2" charset="0"/>
              </a:rPr>
              <a:t>Optical flow</a:t>
            </a:r>
            <a:endParaRPr lang="en-US" sz="2800" dirty="0">
              <a:latin typeface="Helvetica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1089731" y="2554939"/>
            <a:ext cx="3340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2800" dirty="0">
                <a:latin typeface="Helvetica" pitchFamily="2" charset="0"/>
              </a:rPr>
              <a:t>3D Transformations</a:t>
            </a:r>
            <a:endParaRPr lang="en-US" sz="2800" dirty="0">
              <a:latin typeface="Helvetica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002938" y="1331259"/>
            <a:ext cx="1089211" cy="1089211"/>
          </a:xfrm>
          <a:prstGeom prst="rect">
            <a:avLst/>
          </a:prstGeom>
          <a:solidFill>
            <a:srgbClr val="BFA2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6274" y="1331259"/>
            <a:ext cx="1089211" cy="1089211"/>
          </a:xfrm>
          <a:prstGeom prst="rect">
            <a:avLst/>
          </a:prstGeom>
          <a:solidFill>
            <a:srgbClr val="BFA2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75485" y="1331259"/>
            <a:ext cx="1089211" cy="1089211"/>
          </a:xfrm>
          <a:prstGeom prst="rect">
            <a:avLst/>
          </a:prstGeom>
          <a:solidFill>
            <a:srgbClr val="B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-1002938" y="3962690"/>
            <a:ext cx="1089211" cy="1089211"/>
          </a:xfrm>
          <a:prstGeom prst="rect">
            <a:avLst/>
          </a:prstGeom>
          <a:solidFill>
            <a:srgbClr val="FCFFA3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6274" y="3962690"/>
            <a:ext cx="1089211" cy="1089211"/>
          </a:xfrm>
          <a:prstGeom prst="rect">
            <a:avLst/>
          </a:prstGeom>
          <a:solidFill>
            <a:srgbClr val="AEFFCE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75485" y="3962690"/>
            <a:ext cx="1089211" cy="1089211"/>
          </a:xfrm>
          <a:prstGeom prst="rect">
            <a:avLst/>
          </a:prstGeom>
          <a:solidFill>
            <a:srgbClr val="FFFFFF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grpSp>
        <p:nvGrpSpPr>
          <p:cNvPr id="98" name="Group 97"/>
          <p:cNvGrpSpPr/>
          <p:nvPr/>
        </p:nvGrpSpPr>
        <p:grpSpPr>
          <a:xfrm>
            <a:off x="5223051" y="1331258"/>
            <a:ext cx="3267633" cy="1734442"/>
            <a:chOff x="6747050" y="1331258"/>
            <a:chExt cx="3267633" cy="1734442"/>
          </a:xfrm>
        </p:grpSpPr>
        <p:sp>
          <p:nvSpPr>
            <p:cNvPr id="29" name="TextBox 28"/>
            <p:cNvSpPr txBox="1"/>
            <p:nvPr/>
          </p:nvSpPr>
          <p:spPr>
            <a:xfrm>
              <a:off x="7120320" y="2542480"/>
              <a:ext cx="242085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latin typeface="Helvetica" pitchFamily="2" charset="0"/>
                </a:rPr>
                <a:t>Input disparity</a:t>
              </a:r>
            </a:p>
          </p:txBody>
        </p:sp>
        <p:grpSp>
          <p:nvGrpSpPr>
            <p:cNvPr id="97" name="Group 96"/>
            <p:cNvGrpSpPr/>
            <p:nvPr/>
          </p:nvGrpSpPr>
          <p:grpSpPr>
            <a:xfrm>
              <a:off x="6747050" y="1331258"/>
              <a:ext cx="3267633" cy="1089211"/>
              <a:chOff x="6747050" y="1331258"/>
              <a:chExt cx="3267633" cy="1089211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6747050" y="1331258"/>
                <a:ext cx="1089211" cy="1089211"/>
              </a:xfrm>
              <a:prstGeom prst="rect">
                <a:avLst/>
              </a:prstGeom>
              <a:solidFill>
                <a:srgbClr val="F6BA22"/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Helvetica" pitchFamily="2" charset="0"/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7836261" y="1331258"/>
                <a:ext cx="1089211" cy="1089211"/>
              </a:xfrm>
              <a:prstGeom prst="rect">
                <a:avLst/>
              </a:prstGeom>
              <a:solidFill>
                <a:srgbClr val="DCB796"/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Helvetica" pitchFamily="2" charset="0"/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8925472" y="1331258"/>
                <a:ext cx="1089211" cy="1089211"/>
              </a:xfrm>
              <a:prstGeom prst="rect">
                <a:avLst/>
              </a:prstGeom>
              <a:solidFill>
                <a:srgbClr val="93929F"/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Helvetica" pitchFamily="2" charset="0"/>
                </a:endParaRPr>
              </a:p>
            </p:txBody>
          </p:sp>
        </p:grpSp>
      </p:grpSp>
      <p:cxnSp>
        <p:nvCxnSpPr>
          <p:cNvPr id="8" name="Straight Arrow Connector 7"/>
          <p:cNvCxnSpPr/>
          <p:nvPr/>
        </p:nvCxnSpPr>
        <p:spPr>
          <a:xfrm>
            <a:off x="5767656" y="974163"/>
            <a:ext cx="1089211" cy="0"/>
          </a:xfrm>
          <a:prstGeom prst="straightConnector1">
            <a:avLst/>
          </a:prstGeom>
          <a:ln w="762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856867" y="980885"/>
            <a:ext cx="1089211" cy="0"/>
          </a:xfrm>
          <a:prstGeom prst="straightConnector1">
            <a:avLst/>
          </a:prstGeom>
          <a:ln w="762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6"/>
          <p:cNvGrpSpPr/>
          <p:nvPr/>
        </p:nvGrpSpPr>
        <p:grpSpPr>
          <a:xfrm>
            <a:off x="5922296" y="1495649"/>
            <a:ext cx="779930" cy="779930"/>
            <a:chOff x="7446295" y="356326"/>
            <a:chExt cx="779930" cy="779930"/>
          </a:xfrm>
        </p:grpSpPr>
        <p:sp>
          <p:nvSpPr>
            <p:cNvPr id="34" name="Oval 33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7641278" y="746291"/>
              <a:ext cx="389964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7011507" y="1495649"/>
            <a:ext cx="779930" cy="779930"/>
            <a:chOff x="7446295" y="356326"/>
            <a:chExt cx="779930" cy="779930"/>
          </a:xfrm>
        </p:grpSpPr>
        <p:sp>
          <p:nvSpPr>
            <p:cNvPr id="39" name="Oval 38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7641278" y="746291"/>
              <a:ext cx="389964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/>
          <p:cNvGrpSpPr/>
          <p:nvPr/>
        </p:nvGrpSpPr>
        <p:grpSpPr>
          <a:xfrm>
            <a:off x="5166207" y="3625135"/>
            <a:ext cx="3281083" cy="2109716"/>
            <a:chOff x="6690206" y="3866329"/>
            <a:chExt cx="3281083" cy="2109716"/>
          </a:xfrm>
        </p:grpSpPr>
        <p:sp>
          <p:nvSpPr>
            <p:cNvPr id="45" name="Freeform 44"/>
            <p:cNvSpPr/>
            <p:nvPr/>
          </p:nvSpPr>
          <p:spPr>
            <a:xfrm>
              <a:off x="6690206" y="4397026"/>
              <a:ext cx="3281083" cy="957270"/>
            </a:xfrm>
            <a:custGeom>
              <a:avLst/>
              <a:gdLst>
                <a:gd name="connsiteX0" fmla="*/ 0 w 3281083"/>
                <a:gd name="connsiteY0" fmla="*/ 1075765 h 1089212"/>
                <a:gd name="connsiteX1" fmla="*/ 1102659 w 3281083"/>
                <a:gd name="connsiteY1" fmla="*/ 1089212 h 1089212"/>
                <a:gd name="connsiteX2" fmla="*/ 1102659 w 3281083"/>
                <a:gd name="connsiteY2" fmla="*/ 685800 h 1089212"/>
                <a:gd name="connsiteX3" fmla="*/ 2178424 w 3281083"/>
                <a:gd name="connsiteY3" fmla="*/ 699247 h 1089212"/>
                <a:gd name="connsiteX4" fmla="*/ 2178424 w 3281083"/>
                <a:gd name="connsiteY4" fmla="*/ 0 h 1089212"/>
                <a:gd name="connsiteX5" fmla="*/ 3281083 w 3281083"/>
                <a:gd name="connsiteY5" fmla="*/ 0 h 1089212"/>
                <a:gd name="connsiteX0" fmla="*/ 0 w 3281083"/>
                <a:gd name="connsiteY0" fmla="*/ 1075765 h 1089212"/>
                <a:gd name="connsiteX1" fmla="*/ 1102659 w 3281083"/>
                <a:gd name="connsiteY1" fmla="*/ 1089212 h 1089212"/>
                <a:gd name="connsiteX2" fmla="*/ 1113417 w 3281083"/>
                <a:gd name="connsiteY2" fmla="*/ 294107 h 1089212"/>
                <a:gd name="connsiteX3" fmla="*/ 2178424 w 3281083"/>
                <a:gd name="connsiteY3" fmla="*/ 699247 h 1089212"/>
                <a:gd name="connsiteX4" fmla="*/ 2178424 w 3281083"/>
                <a:gd name="connsiteY4" fmla="*/ 0 h 1089212"/>
                <a:gd name="connsiteX5" fmla="*/ 3281083 w 3281083"/>
                <a:gd name="connsiteY5" fmla="*/ 0 h 1089212"/>
                <a:gd name="connsiteX0" fmla="*/ 0 w 3281083"/>
                <a:gd name="connsiteY0" fmla="*/ 1075765 h 1089212"/>
                <a:gd name="connsiteX1" fmla="*/ 1102659 w 3281083"/>
                <a:gd name="connsiteY1" fmla="*/ 1089212 h 1089212"/>
                <a:gd name="connsiteX2" fmla="*/ 1113417 w 3281083"/>
                <a:gd name="connsiteY2" fmla="*/ 294107 h 1089212"/>
                <a:gd name="connsiteX3" fmla="*/ 2178424 w 3281083"/>
                <a:gd name="connsiteY3" fmla="*/ 380997 h 1089212"/>
                <a:gd name="connsiteX4" fmla="*/ 2178424 w 3281083"/>
                <a:gd name="connsiteY4" fmla="*/ 0 h 1089212"/>
                <a:gd name="connsiteX5" fmla="*/ 3281083 w 3281083"/>
                <a:gd name="connsiteY5" fmla="*/ 0 h 1089212"/>
                <a:gd name="connsiteX0" fmla="*/ 0 w 3281083"/>
                <a:gd name="connsiteY0" fmla="*/ 1075765 h 1089212"/>
                <a:gd name="connsiteX1" fmla="*/ 1102659 w 3281083"/>
                <a:gd name="connsiteY1" fmla="*/ 1089212 h 1089212"/>
                <a:gd name="connsiteX2" fmla="*/ 1113417 w 3281083"/>
                <a:gd name="connsiteY2" fmla="*/ 343069 h 1089212"/>
                <a:gd name="connsiteX3" fmla="*/ 2178424 w 3281083"/>
                <a:gd name="connsiteY3" fmla="*/ 380997 h 1089212"/>
                <a:gd name="connsiteX4" fmla="*/ 2178424 w 3281083"/>
                <a:gd name="connsiteY4" fmla="*/ 0 h 1089212"/>
                <a:gd name="connsiteX5" fmla="*/ 3281083 w 3281083"/>
                <a:gd name="connsiteY5" fmla="*/ 0 h 1089212"/>
                <a:gd name="connsiteX0" fmla="*/ 0 w 3281083"/>
                <a:gd name="connsiteY0" fmla="*/ 1075765 h 1089212"/>
                <a:gd name="connsiteX1" fmla="*/ 1102659 w 3281083"/>
                <a:gd name="connsiteY1" fmla="*/ 1089212 h 1089212"/>
                <a:gd name="connsiteX2" fmla="*/ 1102659 w 3281083"/>
                <a:gd name="connsiteY2" fmla="*/ 367549 h 1089212"/>
                <a:gd name="connsiteX3" fmla="*/ 2178424 w 3281083"/>
                <a:gd name="connsiteY3" fmla="*/ 380997 h 1089212"/>
                <a:gd name="connsiteX4" fmla="*/ 2178424 w 3281083"/>
                <a:gd name="connsiteY4" fmla="*/ 0 h 1089212"/>
                <a:gd name="connsiteX5" fmla="*/ 3281083 w 3281083"/>
                <a:gd name="connsiteY5" fmla="*/ 0 h 1089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81083" h="1089212">
                  <a:moveTo>
                    <a:pt x="0" y="1075765"/>
                  </a:moveTo>
                  <a:lnTo>
                    <a:pt x="1102659" y="1089212"/>
                  </a:lnTo>
                  <a:lnTo>
                    <a:pt x="1102659" y="367549"/>
                  </a:lnTo>
                  <a:lnTo>
                    <a:pt x="2178424" y="380997"/>
                  </a:lnTo>
                  <a:lnTo>
                    <a:pt x="2178424" y="0"/>
                  </a:lnTo>
                  <a:lnTo>
                    <a:pt x="3281083" y="0"/>
                  </a:lnTo>
                </a:path>
              </a:pathLst>
            </a:custGeom>
            <a:noFill/>
            <a:ln w="5715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769112" y="3866329"/>
              <a:ext cx="102303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latin typeface="Helvetica" pitchFamily="2" charset="0"/>
                </a:rPr>
                <a:t>Front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801172" y="5452825"/>
              <a:ext cx="9589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latin typeface="Helvetica" pitchFamily="2" charset="0"/>
                </a:rPr>
                <a:t>Rear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-303692" y="1492620"/>
            <a:ext cx="779930" cy="779930"/>
            <a:chOff x="7446295" y="356326"/>
            <a:chExt cx="779930" cy="779930"/>
          </a:xfrm>
        </p:grpSpPr>
        <p:sp>
          <p:nvSpPr>
            <p:cNvPr id="51" name="Oval 50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7641278" y="638715"/>
              <a:ext cx="389964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641278" y="867315"/>
              <a:ext cx="389964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/>
          <p:cNvGrpSpPr/>
          <p:nvPr/>
        </p:nvGrpSpPr>
        <p:grpSpPr>
          <a:xfrm>
            <a:off x="754831" y="1492620"/>
            <a:ext cx="779930" cy="779930"/>
            <a:chOff x="7446295" y="356326"/>
            <a:chExt cx="779930" cy="779930"/>
          </a:xfrm>
        </p:grpSpPr>
        <p:sp>
          <p:nvSpPr>
            <p:cNvPr id="55" name="Oval 54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56" name="Straight Connector 55"/>
            <p:cNvCxnSpPr/>
            <p:nvPr/>
          </p:nvCxnSpPr>
          <p:spPr>
            <a:xfrm>
              <a:off x="7641278" y="638715"/>
              <a:ext cx="389964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7641278" y="867315"/>
              <a:ext cx="389964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V="1">
              <a:off x="7734905" y="520701"/>
              <a:ext cx="165100" cy="479424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0" name="Straight Connector 69"/>
          <p:cNvCxnSpPr>
            <a:stCxn id="45" idx="1"/>
            <a:endCxn id="45" idx="2"/>
          </p:cNvCxnSpPr>
          <p:nvPr/>
        </p:nvCxnSpPr>
        <p:spPr>
          <a:xfrm flipV="1">
            <a:off x="6268865" y="4478858"/>
            <a:ext cx="0" cy="63424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stCxn id="45" idx="3"/>
            <a:endCxn id="45" idx="4"/>
          </p:cNvCxnSpPr>
          <p:nvPr/>
        </p:nvCxnSpPr>
        <p:spPr>
          <a:xfrm flipV="1">
            <a:off x="7344630" y="4155833"/>
            <a:ext cx="0" cy="33484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6" name="Group 95"/>
          <p:cNvGrpSpPr/>
          <p:nvPr/>
        </p:nvGrpSpPr>
        <p:grpSpPr>
          <a:xfrm>
            <a:off x="-1002938" y="327305"/>
            <a:ext cx="3377838" cy="526581"/>
            <a:chOff x="521062" y="327304"/>
            <a:chExt cx="3377838" cy="526581"/>
          </a:xfrm>
        </p:grpSpPr>
        <p:cxnSp>
          <p:nvCxnSpPr>
            <p:cNvPr id="74" name="Straight Arrow Connector 73"/>
            <p:cNvCxnSpPr/>
            <p:nvPr/>
          </p:nvCxnSpPr>
          <p:spPr>
            <a:xfrm flipV="1">
              <a:off x="521062" y="847163"/>
              <a:ext cx="3377838" cy="67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1592864" y="327304"/>
              <a:ext cx="112402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i="1" dirty="0">
                  <a:latin typeface="Helvetica" pitchFamily="2" charset="0"/>
                </a:rPr>
                <a:t>x-axis</a:t>
              </a: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-301859" y="4121523"/>
            <a:ext cx="779930" cy="779930"/>
            <a:chOff x="7446295" y="356326"/>
            <a:chExt cx="779930" cy="779930"/>
          </a:xfrm>
        </p:grpSpPr>
        <p:sp>
          <p:nvSpPr>
            <p:cNvPr id="79" name="Oval 78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7641278" y="746291"/>
              <a:ext cx="389964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/>
          <p:cNvGrpSpPr/>
          <p:nvPr/>
        </p:nvGrpSpPr>
        <p:grpSpPr>
          <a:xfrm>
            <a:off x="787352" y="4121523"/>
            <a:ext cx="779930" cy="779930"/>
            <a:chOff x="7446295" y="356326"/>
            <a:chExt cx="779930" cy="779930"/>
          </a:xfrm>
        </p:grpSpPr>
        <p:sp>
          <p:nvSpPr>
            <p:cNvPr id="82" name="Oval 81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83" name="Straight Connector 82"/>
            <p:cNvCxnSpPr/>
            <p:nvPr/>
          </p:nvCxnSpPr>
          <p:spPr>
            <a:xfrm>
              <a:off x="7641278" y="746291"/>
              <a:ext cx="389964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Rectangle 83"/>
              <p:cNvSpPr/>
              <p:nvPr/>
            </p:nvSpPr>
            <p:spPr>
              <a:xfrm>
                <a:off x="-150173" y="3170952"/>
                <a:ext cx="881716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44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84" name="Rectangle 8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0173" y="3170952"/>
                <a:ext cx="881716" cy="76944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tangle 85"/>
              <p:cNvSpPr/>
              <p:nvPr/>
            </p:nvSpPr>
            <p:spPr>
              <a:xfrm>
                <a:off x="5048213" y="-41741"/>
                <a:ext cx="2156168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4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sSub>
                        <m:sSubPr>
                          <m:ctrlP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4400" i="1" dirty="0">
                  <a:solidFill>
                    <a:srgbClr val="7030A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6" name="Rectangle 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2213" y="-41741"/>
                <a:ext cx="2156168" cy="76944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0" name="Group 99"/>
          <p:cNvGrpSpPr/>
          <p:nvPr/>
        </p:nvGrpSpPr>
        <p:grpSpPr>
          <a:xfrm>
            <a:off x="-527073" y="5847531"/>
            <a:ext cx="1089211" cy="769441"/>
            <a:chOff x="996927" y="5847530"/>
            <a:chExt cx="1089211" cy="769441"/>
          </a:xfrm>
        </p:grpSpPr>
        <p:cxnSp>
          <p:nvCxnSpPr>
            <p:cNvPr id="88" name="Straight Arrow Connector 87"/>
            <p:cNvCxnSpPr/>
            <p:nvPr/>
          </p:nvCxnSpPr>
          <p:spPr>
            <a:xfrm>
              <a:off x="996927" y="5976045"/>
              <a:ext cx="1089211" cy="0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headEnd type="arrow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Rectangle 88"/>
                <p:cNvSpPr/>
                <p:nvPr/>
              </p:nvSpPr>
              <p:spPr>
                <a:xfrm>
                  <a:off x="1220308" y="5847530"/>
                  <a:ext cx="614592" cy="76944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400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en-US" sz="4400" dirty="0">
                    <a:latin typeface="Helvetica" pitchFamily="2" charset="0"/>
                  </a:endParaRPr>
                </a:p>
              </p:txBody>
            </p:sp>
          </mc:Choice>
          <mc:Fallback xmlns="">
            <p:sp>
              <p:nvSpPr>
                <p:cNvPr id="89" name="Rectangle 8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20308" y="5847530"/>
                  <a:ext cx="614592" cy="769441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9" name="Group 98"/>
          <p:cNvGrpSpPr/>
          <p:nvPr/>
        </p:nvGrpSpPr>
        <p:grpSpPr>
          <a:xfrm>
            <a:off x="562139" y="5847531"/>
            <a:ext cx="1089211" cy="769441"/>
            <a:chOff x="2086138" y="5847530"/>
            <a:chExt cx="1089211" cy="769441"/>
          </a:xfrm>
        </p:grpSpPr>
        <p:cxnSp>
          <p:nvCxnSpPr>
            <p:cNvPr id="92" name="Straight Arrow Connector 91"/>
            <p:cNvCxnSpPr/>
            <p:nvPr/>
          </p:nvCxnSpPr>
          <p:spPr>
            <a:xfrm>
              <a:off x="2086138" y="5976045"/>
              <a:ext cx="1089211" cy="0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headEnd type="arrow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Rectangle 92"/>
                <p:cNvSpPr/>
                <p:nvPr/>
              </p:nvSpPr>
              <p:spPr>
                <a:xfrm>
                  <a:off x="2309519" y="5847530"/>
                  <a:ext cx="614592" cy="76944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400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en-US" sz="4400" dirty="0">
                    <a:latin typeface="Helvetica" pitchFamily="2" charset="0"/>
                  </a:endParaRPr>
                </a:p>
              </p:txBody>
            </p:sp>
          </mc:Choice>
          <mc:Fallback xmlns="">
            <p:sp>
              <p:nvSpPr>
                <p:cNvPr id="93" name="Rectangle 9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09519" y="5847530"/>
                  <a:ext cx="614592" cy="769441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93"/>
              <p:cNvSpPr/>
              <p:nvPr/>
            </p:nvSpPr>
            <p:spPr>
              <a:xfrm>
                <a:off x="766457" y="3170952"/>
                <a:ext cx="881716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44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94" name="Rectangle 9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457" y="3170952"/>
                <a:ext cx="881716" cy="769441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Rectangle 94"/>
              <p:cNvSpPr/>
              <p:nvPr/>
            </p:nvSpPr>
            <p:spPr>
              <a:xfrm>
                <a:off x="7035529" y="-41741"/>
                <a:ext cx="2182328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4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sSub>
                        <m:sSubPr>
                          <m:ctrlP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4400" i="1" dirty="0">
                  <a:solidFill>
                    <a:srgbClr val="7030A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5" name="Rectangle 9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9529" y="-41741"/>
                <a:ext cx="2182328" cy="769441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/>
              <p:cNvSpPr txBox="1"/>
              <p:nvPr/>
            </p:nvSpPr>
            <p:spPr>
              <a:xfrm>
                <a:off x="4547692" y="5833380"/>
                <a:ext cx="4417876" cy="677108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  <a:ln>
                <a:solidFill>
                  <a:schemeClr val="bg1"/>
                </a:solidFill>
              </a:ln>
              <a:effectLst>
                <a:softEdge rad="63500"/>
              </a:effectLst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44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44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  <m:d>
                        <m:dPr>
                          <m:ctrlPr>
                            <a:rPr lang="el-GR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4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4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US" sz="44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101" name="TextBox 1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7692" y="5833380"/>
                <a:ext cx="4417876" cy="677108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  <a:effectLst>
                <a:softEdge rad="63500"/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548879067"/>
      </p:ext>
    </p:extLst>
  </p:cSld>
  <p:clrMapOvr>
    <a:masterClrMapping/>
  </p:clrMapOvr>
  <p:transition advTm="8105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86" grpId="0"/>
      <p:bldP spid="94" grpId="0"/>
      <p:bldP spid="95" grpId="0"/>
      <p:bldP spid="101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 w="19050">
            <a:noFill/>
          </a:ln>
        </p:spPr>
        <p:txBody>
          <a:bodyPr/>
          <a:lstStyle/>
          <a:p>
            <a:fld id="{4C81C9B3-C306-4DC9-BA3D-30B74DDD59AB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-458333" y="5135696"/>
            <a:ext cx="20409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2800" dirty="0">
                <a:latin typeface="Helvetica" pitchFamily="2" charset="0"/>
              </a:rPr>
              <a:t>Optical flow</a:t>
            </a:r>
            <a:endParaRPr lang="en-US" sz="2800" dirty="0">
              <a:latin typeface="Helvetica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1089731" y="2554939"/>
            <a:ext cx="3340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2800" dirty="0">
                <a:latin typeface="Helvetica" pitchFamily="2" charset="0"/>
              </a:rPr>
              <a:t>3D Transformations</a:t>
            </a:r>
            <a:endParaRPr lang="en-US" sz="2800" dirty="0">
              <a:latin typeface="Helvetica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002938" y="1331259"/>
            <a:ext cx="1089211" cy="1089211"/>
          </a:xfrm>
          <a:prstGeom prst="rect">
            <a:avLst/>
          </a:prstGeom>
          <a:solidFill>
            <a:srgbClr val="BFA2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6274" y="1331259"/>
            <a:ext cx="1089211" cy="1089211"/>
          </a:xfrm>
          <a:prstGeom prst="rect">
            <a:avLst/>
          </a:prstGeom>
          <a:solidFill>
            <a:srgbClr val="BFA2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75485" y="1331259"/>
            <a:ext cx="1089211" cy="1089211"/>
          </a:xfrm>
          <a:prstGeom prst="rect">
            <a:avLst/>
          </a:prstGeom>
          <a:solidFill>
            <a:srgbClr val="B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-1002938" y="3962690"/>
            <a:ext cx="1089211" cy="1089211"/>
          </a:xfrm>
          <a:prstGeom prst="rect">
            <a:avLst/>
          </a:prstGeom>
          <a:solidFill>
            <a:srgbClr val="FCFFA3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6274" y="3962690"/>
            <a:ext cx="1089211" cy="1089211"/>
          </a:xfrm>
          <a:prstGeom prst="rect">
            <a:avLst/>
          </a:prstGeom>
          <a:solidFill>
            <a:srgbClr val="AEFFCE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75485" y="3962690"/>
            <a:ext cx="1089211" cy="1089211"/>
          </a:xfrm>
          <a:prstGeom prst="rect">
            <a:avLst/>
          </a:prstGeom>
          <a:solidFill>
            <a:srgbClr val="FFFFFF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96320" y="2542480"/>
            <a:ext cx="24208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Helvetica" pitchFamily="2" charset="0"/>
              </a:rPr>
              <a:t>Input disparity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223051" y="1331259"/>
            <a:ext cx="1089211" cy="1089211"/>
          </a:xfrm>
          <a:prstGeom prst="rect">
            <a:avLst/>
          </a:prstGeom>
          <a:solidFill>
            <a:srgbClr val="F6BA2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312262" y="1331259"/>
            <a:ext cx="1089211" cy="1089211"/>
          </a:xfrm>
          <a:prstGeom prst="rect">
            <a:avLst/>
          </a:prstGeom>
          <a:solidFill>
            <a:srgbClr val="DCB796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401473" y="1331259"/>
            <a:ext cx="1089211" cy="1089211"/>
          </a:xfrm>
          <a:prstGeom prst="rect">
            <a:avLst/>
          </a:prstGeom>
          <a:solidFill>
            <a:srgbClr val="93929F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767656" y="974163"/>
            <a:ext cx="1089211" cy="0"/>
          </a:xfrm>
          <a:prstGeom prst="straightConnector1">
            <a:avLst/>
          </a:prstGeom>
          <a:ln w="762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6"/>
          <p:cNvGrpSpPr/>
          <p:nvPr/>
        </p:nvGrpSpPr>
        <p:grpSpPr>
          <a:xfrm>
            <a:off x="5922296" y="1495649"/>
            <a:ext cx="779930" cy="779930"/>
            <a:chOff x="7446295" y="356326"/>
            <a:chExt cx="779930" cy="779930"/>
          </a:xfrm>
        </p:grpSpPr>
        <p:sp>
          <p:nvSpPr>
            <p:cNvPr id="34" name="Oval 33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7641278" y="746291"/>
              <a:ext cx="389964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7011507" y="1495649"/>
            <a:ext cx="779930" cy="779930"/>
            <a:chOff x="7446295" y="356326"/>
            <a:chExt cx="779930" cy="779930"/>
          </a:xfrm>
        </p:grpSpPr>
        <p:sp>
          <p:nvSpPr>
            <p:cNvPr id="39" name="Oval 38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 w="38100">
              <a:solidFill>
                <a:schemeClr val="tx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7641278" y="746291"/>
              <a:ext cx="389964" cy="0"/>
            </a:xfrm>
            <a:prstGeom prst="line">
              <a:avLst/>
            </a:prstGeom>
            <a:ln w="76200"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-303692" y="1492620"/>
            <a:ext cx="779930" cy="779930"/>
            <a:chOff x="7446295" y="356326"/>
            <a:chExt cx="779930" cy="779930"/>
          </a:xfrm>
        </p:grpSpPr>
        <p:sp>
          <p:nvSpPr>
            <p:cNvPr id="51" name="Oval 50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7641278" y="638715"/>
              <a:ext cx="389964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641278" y="867315"/>
              <a:ext cx="389964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/>
          <p:cNvGrpSpPr/>
          <p:nvPr/>
        </p:nvGrpSpPr>
        <p:grpSpPr>
          <a:xfrm>
            <a:off x="754831" y="1492620"/>
            <a:ext cx="779930" cy="779930"/>
            <a:chOff x="7446295" y="356326"/>
            <a:chExt cx="779930" cy="779930"/>
          </a:xfrm>
        </p:grpSpPr>
        <p:sp>
          <p:nvSpPr>
            <p:cNvPr id="55" name="Oval 54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 w="38100">
              <a:solidFill>
                <a:schemeClr val="tx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56" name="Straight Connector 55"/>
            <p:cNvCxnSpPr/>
            <p:nvPr/>
          </p:nvCxnSpPr>
          <p:spPr>
            <a:xfrm>
              <a:off x="7641278" y="638715"/>
              <a:ext cx="389964" cy="0"/>
            </a:xfrm>
            <a:prstGeom prst="line">
              <a:avLst/>
            </a:prstGeom>
            <a:ln w="76200"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7641278" y="867315"/>
              <a:ext cx="389964" cy="0"/>
            </a:xfrm>
            <a:prstGeom prst="line">
              <a:avLst/>
            </a:prstGeom>
            <a:ln w="76200"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V="1">
              <a:off x="7734905" y="520701"/>
              <a:ext cx="165100" cy="479424"/>
            </a:xfrm>
            <a:prstGeom prst="line">
              <a:avLst/>
            </a:prstGeom>
            <a:ln w="76200"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4" name="Straight Arrow Connector 73"/>
          <p:cNvCxnSpPr/>
          <p:nvPr/>
        </p:nvCxnSpPr>
        <p:spPr>
          <a:xfrm flipV="1">
            <a:off x="-1002938" y="847163"/>
            <a:ext cx="3377838" cy="6722"/>
          </a:xfrm>
          <a:prstGeom prst="straightConnector1">
            <a:avLst/>
          </a:prstGeom>
          <a:ln w="381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68865" y="327304"/>
            <a:ext cx="11240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i="1" dirty="0">
                <a:latin typeface="Helvetica" pitchFamily="2" charset="0"/>
              </a:rPr>
              <a:t>x-axis</a:t>
            </a:r>
          </a:p>
        </p:txBody>
      </p:sp>
      <p:grpSp>
        <p:nvGrpSpPr>
          <p:cNvPr id="78" name="Group 77"/>
          <p:cNvGrpSpPr/>
          <p:nvPr/>
        </p:nvGrpSpPr>
        <p:grpSpPr>
          <a:xfrm>
            <a:off x="-301859" y="4121523"/>
            <a:ext cx="779930" cy="779930"/>
            <a:chOff x="7446295" y="356326"/>
            <a:chExt cx="779930" cy="779930"/>
          </a:xfrm>
        </p:grpSpPr>
        <p:sp>
          <p:nvSpPr>
            <p:cNvPr id="79" name="Oval 78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7641278" y="746291"/>
              <a:ext cx="389964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/>
          <p:cNvGrpSpPr/>
          <p:nvPr/>
        </p:nvGrpSpPr>
        <p:grpSpPr>
          <a:xfrm>
            <a:off x="787352" y="4121523"/>
            <a:ext cx="779930" cy="779930"/>
            <a:chOff x="7446295" y="356326"/>
            <a:chExt cx="779930" cy="779930"/>
          </a:xfrm>
        </p:grpSpPr>
        <p:sp>
          <p:nvSpPr>
            <p:cNvPr id="82" name="Oval 81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 w="38100">
              <a:solidFill>
                <a:schemeClr val="tx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83" name="Straight Connector 82"/>
            <p:cNvCxnSpPr/>
            <p:nvPr/>
          </p:nvCxnSpPr>
          <p:spPr>
            <a:xfrm>
              <a:off x="7641278" y="746291"/>
              <a:ext cx="389964" cy="0"/>
            </a:xfrm>
            <a:prstGeom prst="line">
              <a:avLst/>
            </a:prstGeom>
            <a:ln w="76200"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8" name="Straight Arrow Connector 87"/>
          <p:cNvCxnSpPr/>
          <p:nvPr/>
        </p:nvCxnSpPr>
        <p:spPr>
          <a:xfrm>
            <a:off x="-527073" y="5976045"/>
            <a:ext cx="1089211" cy="0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headEnd type="arrow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Rectangle 88"/>
              <p:cNvSpPr/>
              <p:nvPr/>
            </p:nvSpPr>
            <p:spPr>
              <a:xfrm>
                <a:off x="-303692" y="5847531"/>
                <a:ext cx="614592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sz="44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89" name="Rectangle 8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03692" y="5847531"/>
                <a:ext cx="614592" cy="76944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6"/>
              <p:cNvSpPr/>
              <p:nvPr/>
            </p:nvSpPr>
            <p:spPr>
              <a:xfrm>
                <a:off x="-150173" y="3170952"/>
                <a:ext cx="881716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44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67" name="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0173" y="3170952"/>
                <a:ext cx="881716" cy="76944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angle 67"/>
              <p:cNvSpPr/>
              <p:nvPr/>
            </p:nvSpPr>
            <p:spPr>
              <a:xfrm>
                <a:off x="5294970" y="-41741"/>
                <a:ext cx="2156168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4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sSub>
                        <m:sSubPr>
                          <m:ctrlP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4400" i="1" dirty="0">
                  <a:solidFill>
                    <a:srgbClr val="7030A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8" name="Rectangle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8970" y="-41741"/>
                <a:ext cx="2156168" cy="76944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0823559"/>
      </p:ext>
    </p:extLst>
  </p:cSld>
  <p:clrMapOvr>
    <a:masterClrMapping/>
  </p:clrMapOvr>
  <p:transition advTm="3610"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 w="19050">
            <a:noFill/>
          </a:ln>
        </p:spPr>
        <p:txBody>
          <a:bodyPr/>
          <a:lstStyle/>
          <a:p>
            <a:fld id="{4C81C9B3-C306-4DC9-BA3D-30B74DDD59AB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-458333" y="5135696"/>
            <a:ext cx="20409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2800" dirty="0">
                <a:latin typeface="Helvetica" pitchFamily="2" charset="0"/>
              </a:rPr>
              <a:t>Optical flow</a:t>
            </a:r>
            <a:endParaRPr lang="en-US" sz="2800" dirty="0">
              <a:latin typeface="Helvetica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1089731" y="2554939"/>
            <a:ext cx="3340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2800" dirty="0">
                <a:latin typeface="Helvetica" pitchFamily="2" charset="0"/>
              </a:rPr>
              <a:t>3D Transformations</a:t>
            </a:r>
            <a:endParaRPr lang="en-US" sz="2800" dirty="0">
              <a:latin typeface="Helvetica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002938" y="1331259"/>
            <a:ext cx="1089211" cy="1089211"/>
          </a:xfrm>
          <a:prstGeom prst="rect">
            <a:avLst/>
          </a:prstGeom>
          <a:solidFill>
            <a:srgbClr val="BFA2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6274" y="1331259"/>
            <a:ext cx="1089211" cy="1089211"/>
          </a:xfrm>
          <a:prstGeom prst="rect">
            <a:avLst/>
          </a:prstGeom>
          <a:solidFill>
            <a:srgbClr val="BFA2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75485" y="1331259"/>
            <a:ext cx="1089211" cy="1089211"/>
          </a:xfrm>
          <a:prstGeom prst="rect">
            <a:avLst/>
          </a:prstGeom>
          <a:solidFill>
            <a:srgbClr val="B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-1002938" y="3962690"/>
            <a:ext cx="1089211" cy="1089211"/>
          </a:xfrm>
          <a:prstGeom prst="rect">
            <a:avLst/>
          </a:prstGeom>
          <a:solidFill>
            <a:srgbClr val="FCFFA3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6274" y="3962690"/>
            <a:ext cx="1089211" cy="1089211"/>
          </a:xfrm>
          <a:prstGeom prst="rect">
            <a:avLst/>
          </a:prstGeom>
          <a:solidFill>
            <a:srgbClr val="AEFFCE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75485" y="3962690"/>
            <a:ext cx="1089211" cy="1089211"/>
          </a:xfrm>
          <a:prstGeom prst="rect">
            <a:avLst/>
          </a:prstGeom>
          <a:solidFill>
            <a:srgbClr val="FFFFFF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96320" y="2542480"/>
            <a:ext cx="24208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Helvetica" pitchFamily="2" charset="0"/>
              </a:rPr>
              <a:t>Input disparity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223051" y="1331259"/>
            <a:ext cx="1089211" cy="1089211"/>
          </a:xfrm>
          <a:prstGeom prst="rect">
            <a:avLst/>
          </a:prstGeom>
          <a:solidFill>
            <a:srgbClr val="F6BA2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312262" y="1331259"/>
            <a:ext cx="1089211" cy="1089211"/>
          </a:xfrm>
          <a:prstGeom prst="rect">
            <a:avLst/>
          </a:prstGeom>
          <a:solidFill>
            <a:srgbClr val="DCB796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401473" y="1331259"/>
            <a:ext cx="1089211" cy="1089211"/>
          </a:xfrm>
          <a:prstGeom prst="rect">
            <a:avLst/>
          </a:prstGeom>
          <a:solidFill>
            <a:srgbClr val="93929F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767656" y="974163"/>
            <a:ext cx="1089211" cy="0"/>
          </a:xfrm>
          <a:prstGeom prst="straightConnector1">
            <a:avLst/>
          </a:prstGeom>
          <a:ln w="762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6"/>
          <p:cNvGrpSpPr/>
          <p:nvPr/>
        </p:nvGrpSpPr>
        <p:grpSpPr>
          <a:xfrm>
            <a:off x="5922296" y="1495649"/>
            <a:ext cx="779930" cy="779930"/>
            <a:chOff x="7446295" y="356326"/>
            <a:chExt cx="779930" cy="779930"/>
          </a:xfrm>
        </p:grpSpPr>
        <p:sp>
          <p:nvSpPr>
            <p:cNvPr id="34" name="Oval 33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7641278" y="746291"/>
              <a:ext cx="389964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7011507" y="1495649"/>
            <a:ext cx="779930" cy="779930"/>
            <a:chOff x="7446295" y="356326"/>
            <a:chExt cx="779930" cy="779930"/>
          </a:xfrm>
        </p:grpSpPr>
        <p:sp>
          <p:nvSpPr>
            <p:cNvPr id="39" name="Oval 38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 w="38100">
              <a:solidFill>
                <a:schemeClr val="tx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7641278" y="746291"/>
              <a:ext cx="389964" cy="0"/>
            </a:xfrm>
            <a:prstGeom prst="line">
              <a:avLst/>
            </a:prstGeom>
            <a:ln w="76200"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-303692" y="1492620"/>
            <a:ext cx="779930" cy="779930"/>
            <a:chOff x="7446295" y="356326"/>
            <a:chExt cx="779930" cy="779930"/>
          </a:xfrm>
        </p:grpSpPr>
        <p:sp>
          <p:nvSpPr>
            <p:cNvPr id="51" name="Oval 50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/>
            </a:solidFill>
            <a:ln w="117475">
              <a:solidFill>
                <a:srgbClr val="00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7641278" y="638715"/>
              <a:ext cx="389964" cy="0"/>
            </a:xfrm>
            <a:prstGeom prst="line">
              <a:avLst/>
            </a:prstGeom>
            <a:ln w="117475">
              <a:solidFill>
                <a:srgbClr val="00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641278" y="867315"/>
              <a:ext cx="389964" cy="0"/>
            </a:xfrm>
            <a:prstGeom prst="line">
              <a:avLst/>
            </a:prstGeom>
            <a:ln w="117475">
              <a:solidFill>
                <a:srgbClr val="00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/>
          <p:cNvGrpSpPr/>
          <p:nvPr/>
        </p:nvGrpSpPr>
        <p:grpSpPr>
          <a:xfrm>
            <a:off x="754831" y="1492620"/>
            <a:ext cx="779930" cy="779930"/>
            <a:chOff x="7446295" y="356326"/>
            <a:chExt cx="779930" cy="779930"/>
          </a:xfrm>
        </p:grpSpPr>
        <p:sp>
          <p:nvSpPr>
            <p:cNvPr id="55" name="Oval 54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 w="38100">
              <a:solidFill>
                <a:schemeClr val="tx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56" name="Straight Connector 55"/>
            <p:cNvCxnSpPr/>
            <p:nvPr/>
          </p:nvCxnSpPr>
          <p:spPr>
            <a:xfrm>
              <a:off x="7641278" y="638715"/>
              <a:ext cx="389964" cy="0"/>
            </a:xfrm>
            <a:prstGeom prst="line">
              <a:avLst/>
            </a:prstGeom>
            <a:ln w="76200"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7641278" y="867315"/>
              <a:ext cx="389964" cy="0"/>
            </a:xfrm>
            <a:prstGeom prst="line">
              <a:avLst/>
            </a:prstGeom>
            <a:ln w="76200"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V="1">
              <a:off x="7734905" y="520701"/>
              <a:ext cx="165100" cy="479424"/>
            </a:xfrm>
            <a:prstGeom prst="line">
              <a:avLst/>
            </a:prstGeom>
            <a:ln w="76200"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4" name="Straight Arrow Connector 73"/>
          <p:cNvCxnSpPr/>
          <p:nvPr/>
        </p:nvCxnSpPr>
        <p:spPr>
          <a:xfrm flipV="1">
            <a:off x="-1002938" y="847163"/>
            <a:ext cx="3377838" cy="6722"/>
          </a:xfrm>
          <a:prstGeom prst="straightConnector1">
            <a:avLst/>
          </a:prstGeom>
          <a:ln w="381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68865" y="327304"/>
            <a:ext cx="11240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i="1" dirty="0">
                <a:latin typeface="Helvetica" pitchFamily="2" charset="0"/>
              </a:rPr>
              <a:t>x-axis</a:t>
            </a:r>
          </a:p>
        </p:txBody>
      </p:sp>
      <p:grpSp>
        <p:nvGrpSpPr>
          <p:cNvPr id="78" name="Group 77"/>
          <p:cNvGrpSpPr/>
          <p:nvPr/>
        </p:nvGrpSpPr>
        <p:grpSpPr>
          <a:xfrm>
            <a:off x="-301859" y="4121523"/>
            <a:ext cx="779930" cy="779930"/>
            <a:chOff x="7446295" y="356326"/>
            <a:chExt cx="779930" cy="779930"/>
          </a:xfrm>
        </p:grpSpPr>
        <p:sp>
          <p:nvSpPr>
            <p:cNvPr id="79" name="Oval 78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7641278" y="746291"/>
              <a:ext cx="389964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/>
          <p:cNvGrpSpPr/>
          <p:nvPr/>
        </p:nvGrpSpPr>
        <p:grpSpPr>
          <a:xfrm>
            <a:off x="787352" y="4121523"/>
            <a:ext cx="779930" cy="779930"/>
            <a:chOff x="7446295" y="356326"/>
            <a:chExt cx="779930" cy="779930"/>
          </a:xfrm>
        </p:grpSpPr>
        <p:sp>
          <p:nvSpPr>
            <p:cNvPr id="82" name="Oval 81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 w="38100">
              <a:solidFill>
                <a:schemeClr val="tx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83" name="Straight Connector 82"/>
            <p:cNvCxnSpPr/>
            <p:nvPr/>
          </p:nvCxnSpPr>
          <p:spPr>
            <a:xfrm>
              <a:off x="7641278" y="746291"/>
              <a:ext cx="389964" cy="0"/>
            </a:xfrm>
            <a:prstGeom prst="line">
              <a:avLst/>
            </a:prstGeom>
            <a:ln w="76200"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8" name="Straight Arrow Connector 87"/>
          <p:cNvCxnSpPr/>
          <p:nvPr/>
        </p:nvCxnSpPr>
        <p:spPr>
          <a:xfrm>
            <a:off x="-527073" y="5976045"/>
            <a:ext cx="1089211" cy="0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headEnd type="arrow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Rectangle 88"/>
              <p:cNvSpPr/>
              <p:nvPr/>
            </p:nvSpPr>
            <p:spPr>
              <a:xfrm>
                <a:off x="-303692" y="5847531"/>
                <a:ext cx="614592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sz="44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89" name="Rectangle 8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03692" y="5847531"/>
                <a:ext cx="614592" cy="76944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9" name="Picture 5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5569" y="3961943"/>
            <a:ext cx="1801503" cy="1639463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3169" y="3961942"/>
            <a:ext cx="2038742" cy="1639464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62" name="Straight Arrow Connector 61"/>
          <p:cNvCxnSpPr/>
          <p:nvPr/>
        </p:nvCxnSpPr>
        <p:spPr>
          <a:xfrm flipV="1">
            <a:off x="415552" y="5441866"/>
            <a:ext cx="4093919" cy="805525"/>
          </a:xfrm>
          <a:prstGeom prst="straightConnector1">
            <a:avLst/>
          </a:prstGeom>
          <a:ln w="38100">
            <a:solidFill>
              <a:srgbClr val="93929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562138" y="3606472"/>
            <a:ext cx="3985554" cy="303030"/>
          </a:xfrm>
          <a:prstGeom prst="straightConnector1">
            <a:avLst/>
          </a:prstGeom>
          <a:ln w="38100">
            <a:solidFill>
              <a:srgbClr val="93929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7011508" y="3170952"/>
            <a:ext cx="584947" cy="633357"/>
          </a:xfrm>
          <a:prstGeom prst="straightConnector1">
            <a:avLst/>
          </a:prstGeom>
          <a:ln w="38100">
            <a:solidFill>
              <a:srgbClr val="93929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6"/>
              <p:cNvSpPr/>
              <p:nvPr/>
            </p:nvSpPr>
            <p:spPr>
              <a:xfrm>
                <a:off x="-150173" y="3170952"/>
                <a:ext cx="881716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44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67" name="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0173" y="3170952"/>
                <a:ext cx="881716" cy="769441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angle 67"/>
              <p:cNvSpPr/>
              <p:nvPr/>
            </p:nvSpPr>
            <p:spPr>
              <a:xfrm>
                <a:off x="5294970" y="-41741"/>
                <a:ext cx="2156168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4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sSub>
                        <m:sSubPr>
                          <m:ctrlP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4400" i="1" dirty="0">
                  <a:solidFill>
                    <a:srgbClr val="7030A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8" name="Rectangle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8970" y="-41741"/>
                <a:ext cx="2156168" cy="769441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4547692" y="5833380"/>
                <a:ext cx="4417876" cy="677108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  <a:ln>
                <a:solidFill>
                  <a:schemeClr val="bg1"/>
                </a:solidFill>
              </a:ln>
              <a:effectLst>
                <a:softEdge rad="63500"/>
              </a:effectLst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44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44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  <m:d>
                        <m:dPr>
                          <m:ctrlPr>
                            <a:rPr lang="el-GR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400" b="1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𝒅</m:t>
                          </m:r>
                          <m:r>
                            <a:rPr lang="en-US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4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US" sz="44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7692" y="5833380"/>
                <a:ext cx="4417876" cy="677108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  <a:effectLst>
                <a:softEdge rad="63500"/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876201091"/>
      </p:ext>
    </p:extLst>
  </p:cSld>
  <p:clrMapOvr>
    <a:masterClrMapping/>
  </p:clrMapOvr>
  <p:transition advTm="2466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 w="19050">
            <a:noFill/>
          </a:ln>
        </p:spPr>
        <p:txBody>
          <a:bodyPr/>
          <a:lstStyle/>
          <a:p>
            <a:fld id="{4C81C9B3-C306-4DC9-BA3D-30B74DDD59AB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-458333" y="5135696"/>
            <a:ext cx="20409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2800" dirty="0">
                <a:latin typeface="Helvetica" pitchFamily="2" charset="0"/>
              </a:rPr>
              <a:t>Optical flow</a:t>
            </a:r>
            <a:endParaRPr lang="en-US" sz="2800" dirty="0">
              <a:latin typeface="Helvetica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1089731" y="2554939"/>
            <a:ext cx="3340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2800" dirty="0">
                <a:latin typeface="Helvetica" pitchFamily="2" charset="0"/>
              </a:rPr>
              <a:t>3D Transformations</a:t>
            </a:r>
            <a:endParaRPr lang="en-US" sz="2800" dirty="0">
              <a:latin typeface="Helvetica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002938" y="1331259"/>
            <a:ext cx="1089211" cy="1089211"/>
          </a:xfrm>
          <a:prstGeom prst="rect">
            <a:avLst/>
          </a:prstGeom>
          <a:solidFill>
            <a:srgbClr val="BFA2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6274" y="1331259"/>
            <a:ext cx="1089211" cy="1089211"/>
          </a:xfrm>
          <a:prstGeom prst="rect">
            <a:avLst/>
          </a:prstGeom>
          <a:solidFill>
            <a:srgbClr val="BFA2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75485" y="1331259"/>
            <a:ext cx="1089211" cy="1089211"/>
          </a:xfrm>
          <a:prstGeom prst="rect">
            <a:avLst/>
          </a:prstGeom>
          <a:solidFill>
            <a:srgbClr val="B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-1002938" y="3962690"/>
            <a:ext cx="1089211" cy="1089211"/>
          </a:xfrm>
          <a:prstGeom prst="rect">
            <a:avLst/>
          </a:prstGeom>
          <a:solidFill>
            <a:srgbClr val="FCFFA3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6274" y="3962690"/>
            <a:ext cx="1089211" cy="1089211"/>
          </a:xfrm>
          <a:prstGeom prst="rect">
            <a:avLst/>
          </a:prstGeom>
          <a:solidFill>
            <a:srgbClr val="AEFFCE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75485" y="3962690"/>
            <a:ext cx="1089211" cy="1089211"/>
          </a:xfrm>
          <a:prstGeom prst="rect">
            <a:avLst/>
          </a:prstGeom>
          <a:solidFill>
            <a:srgbClr val="FFFFFF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96320" y="2542480"/>
            <a:ext cx="24208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Helvetica" pitchFamily="2" charset="0"/>
              </a:rPr>
              <a:t>Input disparity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223051" y="1331259"/>
            <a:ext cx="1089211" cy="1089211"/>
          </a:xfrm>
          <a:prstGeom prst="rect">
            <a:avLst/>
          </a:prstGeom>
          <a:solidFill>
            <a:srgbClr val="F6BA2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312262" y="1331259"/>
            <a:ext cx="1089211" cy="1089211"/>
          </a:xfrm>
          <a:prstGeom prst="rect">
            <a:avLst/>
          </a:prstGeom>
          <a:solidFill>
            <a:srgbClr val="DCB796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401473" y="1331259"/>
            <a:ext cx="1089211" cy="1089211"/>
          </a:xfrm>
          <a:prstGeom prst="rect">
            <a:avLst/>
          </a:prstGeom>
          <a:solidFill>
            <a:srgbClr val="93929F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767656" y="974163"/>
            <a:ext cx="1089211" cy="0"/>
          </a:xfrm>
          <a:prstGeom prst="straightConnector1">
            <a:avLst/>
          </a:prstGeom>
          <a:ln w="762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6"/>
          <p:cNvGrpSpPr/>
          <p:nvPr/>
        </p:nvGrpSpPr>
        <p:grpSpPr>
          <a:xfrm>
            <a:off x="5922296" y="1495649"/>
            <a:ext cx="779930" cy="779930"/>
            <a:chOff x="7446295" y="356326"/>
            <a:chExt cx="779930" cy="779930"/>
          </a:xfrm>
        </p:grpSpPr>
        <p:sp>
          <p:nvSpPr>
            <p:cNvPr id="34" name="Oval 33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7641278" y="746291"/>
              <a:ext cx="389964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7011507" y="1495649"/>
            <a:ext cx="779930" cy="779930"/>
            <a:chOff x="7446295" y="356326"/>
            <a:chExt cx="779930" cy="779930"/>
          </a:xfrm>
        </p:grpSpPr>
        <p:sp>
          <p:nvSpPr>
            <p:cNvPr id="39" name="Oval 38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 w="38100">
              <a:solidFill>
                <a:schemeClr val="tx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7641278" y="746291"/>
              <a:ext cx="389964" cy="0"/>
            </a:xfrm>
            <a:prstGeom prst="line">
              <a:avLst/>
            </a:prstGeom>
            <a:ln w="76200"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-303692" y="1492620"/>
            <a:ext cx="779930" cy="779930"/>
            <a:chOff x="7446295" y="356326"/>
            <a:chExt cx="779930" cy="779930"/>
          </a:xfrm>
        </p:grpSpPr>
        <p:sp>
          <p:nvSpPr>
            <p:cNvPr id="51" name="Oval 50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7641278" y="638715"/>
              <a:ext cx="389964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641278" y="867315"/>
              <a:ext cx="389964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/>
          <p:cNvGrpSpPr/>
          <p:nvPr/>
        </p:nvGrpSpPr>
        <p:grpSpPr>
          <a:xfrm>
            <a:off x="754831" y="1492620"/>
            <a:ext cx="779930" cy="779930"/>
            <a:chOff x="7446295" y="356326"/>
            <a:chExt cx="779930" cy="779930"/>
          </a:xfrm>
        </p:grpSpPr>
        <p:sp>
          <p:nvSpPr>
            <p:cNvPr id="55" name="Oval 54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 w="38100">
              <a:solidFill>
                <a:schemeClr val="tx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56" name="Straight Connector 55"/>
            <p:cNvCxnSpPr/>
            <p:nvPr/>
          </p:nvCxnSpPr>
          <p:spPr>
            <a:xfrm>
              <a:off x="7641278" y="638715"/>
              <a:ext cx="389964" cy="0"/>
            </a:xfrm>
            <a:prstGeom prst="line">
              <a:avLst/>
            </a:prstGeom>
            <a:ln w="76200"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7641278" y="867315"/>
              <a:ext cx="389964" cy="0"/>
            </a:xfrm>
            <a:prstGeom prst="line">
              <a:avLst/>
            </a:prstGeom>
            <a:ln w="76200"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V="1">
              <a:off x="7734905" y="520701"/>
              <a:ext cx="165100" cy="479424"/>
            </a:xfrm>
            <a:prstGeom prst="line">
              <a:avLst/>
            </a:prstGeom>
            <a:ln w="76200"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4" name="Straight Arrow Connector 73"/>
          <p:cNvCxnSpPr/>
          <p:nvPr/>
        </p:nvCxnSpPr>
        <p:spPr>
          <a:xfrm flipV="1">
            <a:off x="-1002938" y="847163"/>
            <a:ext cx="3377838" cy="6722"/>
          </a:xfrm>
          <a:prstGeom prst="straightConnector1">
            <a:avLst/>
          </a:prstGeom>
          <a:ln w="381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68865" y="327304"/>
            <a:ext cx="11240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i="1" dirty="0">
                <a:latin typeface="Helvetica" pitchFamily="2" charset="0"/>
              </a:rPr>
              <a:t>x-axis</a:t>
            </a:r>
          </a:p>
        </p:txBody>
      </p:sp>
      <p:grpSp>
        <p:nvGrpSpPr>
          <p:cNvPr id="78" name="Group 77"/>
          <p:cNvGrpSpPr/>
          <p:nvPr/>
        </p:nvGrpSpPr>
        <p:grpSpPr>
          <a:xfrm>
            <a:off x="-301859" y="4121523"/>
            <a:ext cx="779930" cy="779930"/>
            <a:chOff x="7446295" y="356326"/>
            <a:chExt cx="779930" cy="779930"/>
          </a:xfrm>
        </p:grpSpPr>
        <p:sp>
          <p:nvSpPr>
            <p:cNvPr id="79" name="Oval 78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7641278" y="746291"/>
              <a:ext cx="389964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/>
          <p:cNvGrpSpPr/>
          <p:nvPr/>
        </p:nvGrpSpPr>
        <p:grpSpPr>
          <a:xfrm>
            <a:off x="787352" y="4121523"/>
            <a:ext cx="779930" cy="779930"/>
            <a:chOff x="7446295" y="356326"/>
            <a:chExt cx="779930" cy="779930"/>
          </a:xfrm>
        </p:grpSpPr>
        <p:sp>
          <p:nvSpPr>
            <p:cNvPr id="82" name="Oval 81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 w="38100">
              <a:solidFill>
                <a:schemeClr val="tx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83" name="Straight Connector 82"/>
            <p:cNvCxnSpPr/>
            <p:nvPr/>
          </p:nvCxnSpPr>
          <p:spPr>
            <a:xfrm>
              <a:off x="7641278" y="746291"/>
              <a:ext cx="389964" cy="0"/>
            </a:xfrm>
            <a:prstGeom prst="line">
              <a:avLst/>
            </a:prstGeom>
            <a:ln w="76200"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8" name="Straight Arrow Connector 87"/>
          <p:cNvCxnSpPr/>
          <p:nvPr/>
        </p:nvCxnSpPr>
        <p:spPr>
          <a:xfrm>
            <a:off x="-527073" y="5976045"/>
            <a:ext cx="1089211" cy="0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headEnd type="arrow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Rectangle 88"/>
              <p:cNvSpPr/>
              <p:nvPr/>
            </p:nvSpPr>
            <p:spPr>
              <a:xfrm>
                <a:off x="-303692" y="5847531"/>
                <a:ext cx="614592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sz="44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89" name="Rectangle 8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03692" y="5847531"/>
                <a:ext cx="614592" cy="76944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9" name="Picture 5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5569" y="3961943"/>
            <a:ext cx="1801503" cy="1639463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3169" y="3961942"/>
            <a:ext cx="2038742" cy="1639464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62" name="Straight Arrow Connector 61"/>
          <p:cNvCxnSpPr/>
          <p:nvPr/>
        </p:nvCxnSpPr>
        <p:spPr>
          <a:xfrm flipV="1">
            <a:off x="415552" y="5441866"/>
            <a:ext cx="4093919" cy="805525"/>
          </a:xfrm>
          <a:prstGeom prst="straightConnector1">
            <a:avLst/>
          </a:prstGeom>
          <a:ln w="38100">
            <a:solidFill>
              <a:srgbClr val="93929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562138" y="3606472"/>
            <a:ext cx="3985554" cy="303030"/>
          </a:xfrm>
          <a:prstGeom prst="straightConnector1">
            <a:avLst/>
          </a:prstGeom>
          <a:ln w="38100">
            <a:solidFill>
              <a:srgbClr val="93929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7011508" y="3170952"/>
            <a:ext cx="584947" cy="633357"/>
          </a:xfrm>
          <a:prstGeom prst="straightConnector1">
            <a:avLst/>
          </a:prstGeom>
          <a:ln w="38100">
            <a:solidFill>
              <a:srgbClr val="93929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6"/>
              <p:cNvSpPr/>
              <p:nvPr/>
            </p:nvSpPr>
            <p:spPr>
              <a:xfrm>
                <a:off x="-150173" y="3170952"/>
                <a:ext cx="881716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44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67" name="Rectangle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0173" y="3170952"/>
                <a:ext cx="881716" cy="769441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angle 67"/>
              <p:cNvSpPr/>
              <p:nvPr/>
            </p:nvSpPr>
            <p:spPr>
              <a:xfrm>
                <a:off x="5294970" y="-41741"/>
                <a:ext cx="2156168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4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sSub>
                        <m:sSubPr>
                          <m:ctrlP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4400" i="1" dirty="0">
                  <a:solidFill>
                    <a:srgbClr val="7030A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8" name="Rectangle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8970" y="-41741"/>
                <a:ext cx="2156168" cy="769441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4547692" y="5833380"/>
                <a:ext cx="4417876" cy="677108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  <a:ln>
                <a:solidFill>
                  <a:schemeClr val="bg1"/>
                </a:solidFill>
              </a:ln>
              <a:effectLst>
                <a:softEdge rad="63500"/>
              </a:effectLst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44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44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  <m:d>
                        <m:dPr>
                          <m:ctrlPr>
                            <a:rPr lang="el-GR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400" b="1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𝒅</m:t>
                          </m:r>
                          <m:r>
                            <a:rPr lang="en-US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sz="4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4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US" sz="44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7692" y="5833380"/>
                <a:ext cx="4417876" cy="677108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  <a:effectLst>
                <a:softEdge rad="63500"/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/>
          <p:cNvGrpSpPr/>
          <p:nvPr/>
        </p:nvGrpSpPr>
        <p:grpSpPr>
          <a:xfrm>
            <a:off x="-13117" y="337408"/>
            <a:ext cx="9170235" cy="6183184"/>
            <a:chOff x="1510883" y="337408"/>
            <a:chExt cx="9170235" cy="6183184"/>
          </a:xfrm>
        </p:grpSpPr>
        <p:sp>
          <p:nvSpPr>
            <p:cNvPr id="2" name="Rectangle 1"/>
            <p:cNvSpPr/>
            <p:nvPr/>
          </p:nvSpPr>
          <p:spPr>
            <a:xfrm>
              <a:off x="1510883" y="337408"/>
              <a:ext cx="9170235" cy="6183184"/>
            </a:xfrm>
            <a:prstGeom prst="rect">
              <a:avLst/>
            </a:prstGeom>
            <a:solidFill>
              <a:srgbClr val="FBFBFB"/>
            </a:solidFill>
            <a:ln w="38100">
              <a:solidFill>
                <a:schemeClr val="bg1">
                  <a:lumMod val="50000"/>
                </a:schemeClr>
              </a:solidFill>
            </a:ln>
            <a:effectLst>
              <a:outerShdw blurRad="228600" dist="381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2560249" y="342979"/>
              <a:ext cx="7658864" cy="5904411"/>
              <a:chOff x="1886656" y="0"/>
              <a:chExt cx="8880661" cy="6846325"/>
            </a:xfrm>
          </p:grpSpPr>
          <p:pic>
            <p:nvPicPr>
              <p:cNvPr id="61" name="Axes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86656" y="0"/>
                <a:ext cx="8880661" cy="6846325"/>
              </a:xfrm>
              <a:prstGeom prst="rect">
                <a:avLst/>
              </a:prstGeom>
            </p:spPr>
          </p:pic>
          <p:pic>
            <p:nvPicPr>
              <p:cNvPr id="65" name="Labels_MP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86656" y="0"/>
                <a:ext cx="8880661" cy="6846325"/>
              </a:xfrm>
              <a:prstGeom prst="rect">
                <a:avLst/>
              </a:prstGeom>
            </p:spPr>
          </p:pic>
          <p:pic>
            <p:nvPicPr>
              <p:cNvPr id="66" name="Labels_disp"/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86656" y="0"/>
                <a:ext cx="8880661" cy="6846325"/>
              </a:xfrm>
              <a:prstGeom prst="rect">
                <a:avLst/>
              </a:prstGeom>
            </p:spPr>
          </p:pic>
          <p:pic>
            <p:nvPicPr>
              <p:cNvPr id="70" name="Labels_reference"/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86656" y="0"/>
                <a:ext cx="8880661" cy="6846325"/>
              </a:xfrm>
              <a:prstGeom prst="rect">
                <a:avLst/>
              </a:prstGeom>
            </p:spPr>
          </p:pic>
          <p:pic>
            <p:nvPicPr>
              <p:cNvPr id="71" name="Plane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86656" y="0"/>
                <a:ext cx="8880661" cy="6846325"/>
              </a:xfrm>
              <a:prstGeom prst="rect">
                <a:avLst/>
              </a:prstGeom>
            </p:spPr>
          </p:pic>
          <p:pic>
            <p:nvPicPr>
              <p:cNvPr id="72" name="Points"/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86656" y="0"/>
                <a:ext cx="8880661" cy="6846325"/>
              </a:xfrm>
              <a:prstGeom prst="rect">
                <a:avLst/>
              </a:prstGeom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1704339" y="4696397"/>
                <a:ext cx="639599" cy="677108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  <a:ln>
                <a:solidFill>
                  <a:schemeClr val="bg1"/>
                </a:solidFill>
              </a:ln>
              <a:effectLst>
                <a:softEdge rad="63500"/>
              </a:effectLst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4400" i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44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4339" y="4696397"/>
                <a:ext cx="639599" cy="677108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  <a:effectLst>
                <a:softEdge rad="63500"/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347409" y="2830243"/>
                <a:ext cx="672877" cy="677108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  <a:ln>
                <a:solidFill>
                  <a:schemeClr val="bg1"/>
                </a:solidFill>
              </a:ln>
              <a:effectLst>
                <a:softEdge rad="63500"/>
              </a:effectLst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44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409" y="2830243"/>
                <a:ext cx="672877" cy="677108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  <a:effectLst>
                <a:softEdge rad="63500"/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>
            <a:off x="1639237" y="3952832"/>
            <a:ext cx="1667721" cy="9110"/>
          </a:xfrm>
          <a:prstGeom prst="straightConnector1">
            <a:avLst/>
          </a:prstGeom>
          <a:ln w="76200">
            <a:solidFill>
              <a:srgbClr val="C8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 flipV="1">
            <a:off x="2401752" y="4020936"/>
            <a:ext cx="989821" cy="682281"/>
          </a:xfrm>
          <a:prstGeom prst="straightConnector1">
            <a:avLst/>
          </a:prstGeom>
          <a:ln w="76200">
            <a:solidFill>
              <a:srgbClr val="C8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>
            <a:off x="3431730" y="4020934"/>
            <a:ext cx="2000297" cy="1475038"/>
          </a:xfrm>
          <a:prstGeom prst="straightConnector1">
            <a:avLst/>
          </a:prstGeom>
          <a:ln w="76200">
            <a:solidFill>
              <a:srgbClr val="C8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ight Arrow 19"/>
          <p:cNvSpPr/>
          <p:nvPr/>
        </p:nvSpPr>
        <p:spPr>
          <a:xfrm>
            <a:off x="344407" y="3586768"/>
            <a:ext cx="659129" cy="597792"/>
          </a:xfrm>
          <a:prstGeom prst="rightArrow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5576573" y="5529025"/>
            <a:ext cx="1328159" cy="677108"/>
            <a:chOff x="7100572" y="5529025"/>
            <a:chExt cx="1328159" cy="67710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TextBox 75"/>
                <p:cNvSpPr txBox="1"/>
                <p:nvPr/>
              </p:nvSpPr>
              <p:spPr>
                <a:xfrm>
                  <a:off x="7907755" y="5529025"/>
                  <a:ext cx="520976" cy="677108"/>
                </a:xfrm>
                <a:prstGeom prst="rect">
                  <a:avLst/>
                </a:prstGeom>
                <a:solidFill>
                  <a:schemeClr val="bg1">
                    <a:alpha val="80000"/>
                  </a:schemeClr>
                </a:solidFill>
                <a:ln>
                  <a:solidFill>
                    <a:schemeClr val="bg1"/>
                  </a:solidFill>
                </a:ln>
                <a:effectLst>
                  <a:softEdge rad="63500"/>
                </a:effectLst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4400" b="1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𝒅</m:t>
                        </m:r>
                      </m:oMath>
                    </m:oMathPara>
                  </a14:m>
                  <a:endParaRPr lang="en-US" sz="4400" dirty="0">
                    <a:latin typeface="Helvetica" pitchFamily="2" charset="0"/>
                  </a:endParaRPr>
                </a:p>
              </p:txBody>
            </p:sp>
          </mc:Choice>
          <mc:Fallback xmlns="">
            <p:sp>
              <p:nvSpPr>
                <p:cNvPr id="76" name="TextBox 7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07755" y="5529025"/>
                  <a:ext cx="520976" cy="677108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/>
                  </a:stretch>
                </a:blipFill>
                <a:ln>
                  <a:solidFill>
                    <a:schemeClr val="bg1"/>
                  </a:solidFill>
                </a:ln>
                <a:effectLst>
                  <a:softEdge rad="63500"/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6" name="Right Arrow 85"/>
            <p:cNvSpPr/>
            <p:nvPr/>
          </p:nvSpPr>
          <p:spPr>
            <a:xfrm rot="2505216">
              <a:off x="7100572" y="5554235"/>
              <a:ext cx="659129" cy="597792"/>
            </a:xfrm>
            <a:prstGeom prst="rightArrow">
              <a:avLst/>
            </a:prstGeom>
            <a:solidFill>
              <a:srgbClr val="54823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" pitchFamily="2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299305437"/>
      </p:ext>
    </p:extLst>
  </p:cSld>
  <p:clrMapOvr>
    <a:masterClrMapping/>
  </p:clrMapOvr>
  <p:transition advTm="4740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5" grpId="0" animBg="1"/>
      <p:bldP spid="20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 w="19050">
            <a:noFill/>
          </a:ln>
        </p:spPr>
        <p:txBody>
          <a:bodyPr/>
          <a:lstStyle/>
          <a:p>
            <a:fld id="{4C81C9B3-C306-4DC9-BA3D-30B74DDD59AB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-458333" y="5135696"/>
            <a:ext cx="20409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2800" dirty="0">
                <a:latin typeface="Helvetica" pitchFamily="2" charset="0"/>
              </a:rPr>
              <a:t>Optical flow</a:t>
            </a:r>
            <a:endParaRPr lang="en-US" sz="2800" dirty="0">
              <a:latin typeface="Helvetica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1089731" y="2554939"/>
            <a:ext cx="3340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2800" dirty="0">
                <a:latin typeface="Helvetica" pitchFamily="2" charset="0"/>
              </a:rPr>
              <a:t>3D Transformations</a:t>
            </a:r>
            <a:endParaRPr lang="en-US" sz="2800" dirty="0">
              <a:latin typeface="Helvetica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002938" y="1331259"/>
            <a:ext cx="1089211" cy="1089211"/>
          </a:xfrm>
          <a:prstGeom prst="rect">
            <a:avLst/>
          </a:prstGeom>
          <a:solidFill>
            <a:srgbClr val="BFA2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6274" y="1331259"/>
            <a:ext cx="1089211" cy="1089211"/>
          </a:xfrm>
          <a:prstGeom prst="rect">
            <a:avLst/>
          </a:prstGeom>
          <a:solidFill>
            <a:srgbClr val="BFA2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75485" y="1331259"/>
            <a:ext cx="1089211" cy="1089211"/>
          </a:xfrm>
          <a:prstGeom prst="rect">
            <a:avLst/>
          </a:prstGeom>
          <a:solidFill>
            <a:srgbClr val="B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-1002938" y="3962690"/>
            <a:ext cx="1089211" cy="1089211"/>
          </a:xfrm>
          <a:prstGeom prst="rect">
            <a:avLst/>
          </a:prstGeom>
          <a:solidFill>
            <a:srgbClr val="FCFFA3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6274" y="3962690"/>
            <a:ext cx="1089211" cy="1089211"/>
          </a:xfrm>
          <a:prstGeom prst="rect">
            <a:avLst/>
          </a:prstGeom>
          <a:solidFill>
            <a:srgbClr val="AEFFCE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75485" y="3962690"/>
            <a:ext cx="1089211" cy="1089211"/>
          </a:xfrm>
          <a:prstGeom prst="rect">
            <a:avLst/>
          </a:prstGeom>
          <a:solidFill>
            <a:srgbClr val="FFFFFF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96320" y="2542480"/>
            <a:ext cx="24208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Helvetica" pitchFamily="2" charset="0"/>
              </a:rPr>
              <a:t>Input disparity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223051" y="1331259"/>
            <a:ext cx="1089211" cy="1089211"/>
          </a:xfrm>
          <a:prstGeom prst="rect">
            <a:avLst/>
          </a:prstGeom>
          <a:solidFill>
            <a:srgbClr val="F6BA2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312262" y="1331259"/>
            <a:ext cx="1089211" cy="1089211"/>
          </a:xfrm>
          <a:prstGeom prst="rect">
            <a:avLst/>
          </a:prstGeom>
          <a:solidFill>
            <a:srgbClr val="DCB796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401473" y="1331259"/>
            <a:ext cx="1089211" cy="1089211"/>
          </a:xfrm>
          <a:prstGeom prst="rect">
            <a:avLst/>
          </a:prstGeom>
          <a:solidFill>
            <a:srgbClr val="93929F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767656" y="974163"/>
            <a:ext cx="1089211" cy="0"/>
          </a:xfrm>
          <a:prstGeom prst="straightConnector1">
            <a:avLst/>
          </a:prstGeom>
          <a:ln w="762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6"/>
          <p:cNvGrpSpPr/>
          <p:nvPr/>
        </p:nvGrpSpPr>
        <p:grpSpPr>
          <a:xfrm>
            <a:off x="5922296" y="1495649"/>
            <a:ext cx="779930" cy="779930"/>
            <a:chOff x="7446295" y="356326"/>
            <a:chExt cx="779930" cy="779930"/>
          </a:xfrm>
        </p:grpSpPr>
        <p:sp>
          <p:nvSpPr>
            <p:cNvPr id="34" name="Oval 33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7641278" y="746291"/>
              <a:ext cx="389964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7011507" y="1495649"/>
            <a:ext cx="779930" cy="779930"/>
            <a:chOff x="7446295" y="356326"/>
            <a:chExt cx="779930" cy="779930"/>
          </a:xfrm>
        </p:grpSpPr>
        <p:sp>
          <p:nvSpPr>
            <p:cNvPr id="39" name="Oval 38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 w="38100">
              <a:solidFill>
                <a:schemeClr val="tx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7641278" y="746291"/>
              <a:ext cx="389964" cy="0"/>
            </a:xfrm>
            <a:prstGeom prst="line">
              <a:avLst/>
            </a:prstGeom>
            <a:ln w="76200"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TextBox 46"/>
          <p:cNvSpPr txBox="1"/>
          <p:nvPr/>
        </p:nvSpPr>
        <p:spPr>
          <a:xfrm>
            <a:off x="6250023" y="3431992"/>
            <a:ext cx="10230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Helvetica" pitchFamily="2" charset="0"/>
              </a:rPr>
              <a:t>Front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282083" y="5018488"/>
            <a:ext cx="9589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Helvetica" pitchFamily="2" charset="0"/>
              </a:rPr>
              <a:t>Rear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-303692" y="1492620"/>
            <a:ext cx="779930" cy="779930"/>
            <a:chOff x="7446295" y="356326"/>
            <a:chExt cx="779930" cy="779930"/>
          </a:xfrm>
        </p:grpSpPr>
        <p:sp>
          <p:nvSpPr>
            <p:cNvPr id="51" name="Oval 50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7641278" y="638715"/>
              <a:ext cx="389964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641278" y="867315"/>
              <a:ext cx="389964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/>
          <p:cNvGrpSpPr/>
          <p:nvPr/>
        </p:nvGrpSpPr>
        <p:grpSpPr>
          <a:xfrm>
            <a:off x="754831" y="1492620"/>
            <a:ext cx="779930" cy="779930"/>
            <a:chOff x="7446295" y="356326"/>
            <a:chExt cx="779930" cy="779930"/>
          </a:xfrm>
        </p:grpSpPr>
        <p:sp>
          <p:nvSpPr>
            <p:cNvPr id="55" name="Oval 54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 w="38100">
              <a:solidFill>
                <a:schemeClr val="tx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56" name="Straight Connector 55"/>
            <p:cNvCxnSpPr/>
            <p:nvPr/>
          </p:nvCxnSpPr>
          <p:spPr>
            <a:xfrm>
              <a:off x="7641278" y="638715"/>
              <a:ext cx="389964" cy="0"/>
            </a:xfrm>
            <a:prstGeom prst="line">
              <a:avLst/>
            </a:prstGeom>
            <a:ln w="76200"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7641278" y="867315"/>
              <a:ext cx="389964" cy="0"/>
            </a:xfrm>
            <a:prstGeom prst="line">
              <a:avLst/>
            </a:prstGeom>
            <a:ln w="76200"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V="1">
              <a:off x="7734905" y="520701"/>
              <a:ext cx="165100" cy="479424"/>
            </a:xfrm>
            <a:prstGeom prst="line">
              <a:avLst/>
            </a:prstGeom>
            <a:ln w="76200"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4" name="Straight Arrow Connector 73"/>
          <p:cNvCxnSpPr/>
          <p:nvPr/>
        </p:nvCxnSpPr>
        <p:spPr>
          <a:xfrm flipV="1">
            <a:off x="-1002938" y="847163"/>
            <a:ext cx="3377838" cy="6722"/>
          </a:xfrm>
          <a:prstGeom prst="straightConnector1">
            <a:avLst/>
          </a:prstGeom>
          <a:ln w="381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68865" y="327304"/>
            <a:ext cx="11240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i="1" dirty="0">
                <a:latin typeface="Helvetica" pitchFamily="2" charset="0"/>
              </a:rPr>
              <a:t>x-axis</a:t>
            </a:r>
          </a:p>
        </p:txBody>
      </p:sp>
      <p:grpSp>
        <p:nvGrpSpPr>
          <p:cNvPr id="78" name="Group 77"/>
          <p:cNvGrpSpPr/>
          <p:nvPr/>
        </p:nvGrpSpPr>
        <p:grpSpPr>
          <a:xfrm>
            <a:off x="-301859" y="4121523"/>
            <a:ext cx="779930" cy="779930"/>
            <a:chOff x="7446295" y="356326"/>
            <a:chExt cx="779930" cy="779930"/>
          </a:xfrm>
        </p:grpSpPr>
        <p:sp>
          <p:nvSpPr>
            <p:cNvPr id="79" name="Oval 78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7641278" y="746291"/>
              <a:ext cx="389964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/>
          <p:cNvGrpSpPr/>
          <p:nvPr/>
        </p:nvGrpSpPr>
        <p:grpSpPr>
          <a:xfrm>
            <a:off x="787352" y="4121523"/>
            <a:ext cx="779930" cy="779930"/>
            <a:chOff x="7446295" y="356326"/>
            <a:chExt cx="779930" cy="779930"/>
          </a:xfrm>
        </p:grpSpPr>
        <p:sp>
          <p:nvSpPr>
            <p:cNvPr id="82" name="Oval 81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 w="38100">
              <a:solidFill>
                <a:schemeClr val="tx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83" name="Straight Connector 82"/>
            <p:cNvCxnSpPr/>
            <p:nvPr/>
          </p:nvCxnSpPr>
          <p:spPr>
            <a:xfrm>
              <a:off x="7641278" y="746291"/>
              <a:ext cx="389964" cy="0"/>
            </a:xfrm>
            <a:prstGeom prst="line">
              <a:avLst/>
            </a:prstGeom>
            <a:ln w="76200"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8" name="Straight Arrow Connector 87"/>
          <p:cNvCxnSpPr/>
          <p:nvPr/>
        </p:nvCxnSpPr>
        <p:spPr>
          <a:xfrm>
            <a:off x="-527073" y="5976045"/>
            <a:ext cx="1089211" cy="0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headEnd type="arrow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Rectangle 88"/>
              <p:cNvSpPr/>
              <p:nvPr/>
            </p:nvSpPr>
            <p:spPr>
              <a:xfrm>
                <a:off x="-303692" y="5847531"/>
                <a:ext cx="614592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sz="44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89" name="Rectangle 8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03692" y="5847531"/>
                <a:ext cx="614592" cy="76944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6139025" y="5784123"/>
                <a:ext cx="1773371" cy="677108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  <a:ln>
                <a:solidFill>
                  <a:schemeClr val="bg1"/>
                </a:solidFill>
              </a:ln>
              <a:effectLst>
                <a:softEdge rad="63500"/>
              </a:effectLst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4400" b="1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</m:t>
                      </m:r>
                      <m:r>
                        <a:rPr lang="en-US" sz="4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sSup>
                        <m:sSupPr>
                          <m:ctrlP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4400" b="1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9025" y="5784123"/>
                <a:ext cx="1773371" cy="67710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  <a:effectLst>
                <a:softEdge rad="63500"/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/>
          <p:cNvGrpSpPr/>
          <p:nvPr/>
        </p:nvGrpSpPr>
        <p:grpSpPr>
          <a:xfrm>
            <a:off x="5155789" y="3946491"/>
            <a:ext cx="3281083" cy="989673"/>
            <a:chOff x="6570356" y="4238927"/>
            <a:chExt cx="3281083" cy="989673"/>
          </a:xfrm>
        </p:grpSpPr>
        <p:grpSp>
          <p:nvGrpSpPr>
            <p:cNvPr id="9" name="Group 8"/>
            <p:cNvGrpSpPr/>
            <p:nvPr/>
          </p:nvGrpSpPr>
          <p:grpSpPr>
            <a:xfrm>
              <a:off x="6570356" y="4238927"/>
              <a:ext cx="3281083" cy="989673"/>
              <a:chOff x="6585683" y="5718167"/>
              <a:chExt cx="3281083" cy="989673"/>
            </a:xfrm>
          </p:grpSpPr>
          <p:sp>
            <p:nvSpPr>
              <p:cNvPr id="66" name="Freeform 65"/>
              <p:cNvSpPr/>
              <p:nvPr/>
            </p:nvSpPr>
            <p:spPr>
              <a:xfrm>
                <a:off x="6585683" y="5718167"/>
                <a:ext cx="3281083" cy="957270"/>
              </a:xfrm>
              <a:custGeom>
                <a:avLst/>
                <a:gdLst>
                  <a:gd name="connsiteX0" fmla="*/ 0 w 3281083"/>
                  <a:gd name="connsiteY0" fmla="*/ 1075765 h 1089212"/>
                  <a:gd name="connsiteX1" fmla="*/ 1102659 w 3281083"/>
                  <a:gd name="connsiteY1" fmla="*/ 1089212 h 1089212"/>
                  <a:gd name="connsiteX2" fmla="*/ 1102659 w 3281083"/>
                  <a:gd name="connsiteY2" fmla="*/ 685800 h 1089212"/>
                  <a:gd name="connsiteX3" fmla="*/ 2178424 w 3281083"/>
                  <a:gd name="connsiteY3" fmla="*/ 699247 h 1089212"/>
                  <a:gd name="connsiteX4" fmla="*/ 2178424 w 3281083"/>
                  <a:gd name="connsiteY4" fmla="*/ 0 h 1089212"/>
                  <a:gd name="connsiteX5" fmla="*/ 3281083 w 3281083"/>
                  <a:gd name="connsiteY5" fmla="*/ 0 h 1089212"/>
                  <a:gd name="connsiteX0" fmla="*/ 0 w 3281083"/>
                  <a:gd name="connsiteY0" fmla="*/ 1075765 h 1089212"/>
                  <a:gd name="connsiteX1" fmla="*/ 1102659 w 3281083"/>
                  <a:gd name="connsiteY1" fmla="*/ 1089212 h 1089212"/>
                  <a:gd name="connsiteX2" fmla="*/ 1115359 w 3281083"/>
                  <a:gd name="connsiteY2" fmla="*/ 223385 h 1089212"/>
                  <a:gd name="connsiteX3" fmla="*/ 2178424 w 3281083"/>
                  <a:gd name="connsiteY3" fmla="*/ 699247 h 1089212"/>
                  <a:gd name="connsiteX4" fmla="*/ 2178424 w 3281083"/>
                  <a:gd name="connsiteY4" fmla="*/ 0 h 1089212"/>
                  <a:gd name="connsiteX5" fmla="*/ 3281083 w 3281083"/>
                  <a:gd name="connsiteY5" fmla="*/ 0 h 1089212"/>
                  <a:gd name="connsiteX0" fmla="*/ 0 w 3281083"/>
                  <a:gd name="connsiteY0" fmla="*/ 1075765 h 1089212"/>
                  <a:gd name="connsiteX1" fmla="*/ 1102659 w 3281083"/>
                  <a:gd name="connsiteY1" fmla="*/ 1089212 h 1089212"/>
                  <a:gd name="connsiteX2" fmla="*/ 1115359 w 3281083"/>
                  <a:gd name="connsiteY2" fmla="*/ 223385 h 1089212"/>
                  <a:gd name="connsiteX3" fmla="*/ 2178424 w 3281083"/>
                  <a:gd name="connsiteY3" fmla="*/ 251283 h 1089212"/>
                  <a:gd name="connsiteX4" fmla="*/ 2178424 w 3281083"/>
                  <a:gd name="connsiteY4" fmla="*/ 0 h 1089212"/>
                  <a:gd name="connsiteX5" fmla="*/ 3281083 w 3281083"/>
                  <a:gd name="connsiteY5" fmla="*/ 0 h 1089212"/>
                  <a:gd name="connsiteX0" fmla="*/ 0 w 3281083"/>
                  <a:gd name="connsiteY0" fmla="*/ 1075765 h 1089212"/>
                  <a:gd name="connsiteX1" fmla="*/ 1102659 w 3281083"/>
                  <a:gd name="connsiteY1" fmla="*/ 1089212 h 1089212"/>
                  <a:gd name="connsiteX2" fmla="*/ 1142253 w 3281083"/>
                  <a:gd name="connsiteY2" fmla="*/ 468193 h 1089212"/>
                  <a:gd name="connsiteX3" fmla="*/ 2178424 w 3281083"/>
                  <a:gd name="connsiteY3" fmla="*/ 251283 h 1089212"/>
                  <a:gd name="connsiteX4" fmla="*/ 2178424 w 3281083"/>
                  <a:gd name="connsiteY4" fmla="*/ 0 h 1089212"/>
                  <a:gd name="connsiteX5" fmla="*/ 3281083 w 3281083"/>
                  <a:gd name="connsiteY5" fmla="*/ 0 h 1089212"/>
                  <a:gd name="connsiteX0" fmla="*/ 0 w 3281083"/>
                  <a:gd name="connsiteY0" fmla="*/ 1075765 h 1089212"/>
                  <a:gd name="connsiteX1" fmla="*/ 1102659 w 3281083"/>
                  <a:gd name="connsiteY1" fmla="*/ 1089212 h 1089212"/>
                  <a:gd name="connsiteX2" fmla="*/ 1101912 w 3281083"/>
                  <a:gd name="connsiteY2" fmla="*/ 682400 h 1089212"/>
                  <a:gd name="connsiteX3" fmla="*/ 2178424 w 3281083"/>
                  <a:gd name="connsiteY3" fmla="*/ 251283 h 1089212"/>
                  <a:gd name="connsiteX4" fmla="*/ 2178424 w 3281083"/>
                  <a:gd name="connsiteY4" fmla="*/ 0 h 1089212"/>
                  <a:gd name="connsiteX5" fmla="*/ 3281083 w 3281083"/>
                  <a:gd name="connsiteY5" fmla="*/ 0 h 1089212"/>
                  <a:gd name="connsiteX0" fmla="*/ 0 w 3281083"/>
                  <a:gd name="connsiteY0" fmla="*/ 1075765 h 1089212"/>
                  <a:gd name="connsiteX1" fmla="*/ 1102659 w 3281083"/>
                  <a:gd name="connsiteY1" fmla="*/ 1089212 h 1089212"/>
                  <a:gd name="connsiteX2" fmla="*/ 1101912 w 3281083"/>
                  <a:gd name="connsiteY2" fmla="*/ 682400 h 1089212"/>
                  <a:gd name="connsiteX3" fmla="*/ 2205318 w 3281083"/>
                  <a:gd name="connsiteY3" fmla="*/ 756199 h 1089212"/>
                  <a:gd name="connsiteX4" fmla="*/ 2178424 w 3281083"/>
                  <a:gd name="connsiteY4" fmla="*/ 0 h 1089212"/>
                  <a:gd name="connsiteX5" fmla="*/ 3281083 w 3281083"/>
                  <a:gd name="connsiteY5" fmla="*/ 0 h 1089212"/>
                  <a:gd name="connsiteX0" fmla="*/ 0 w 3281083"/>
                  <a:gd name="connsiteY0" fmla="*/ 1075765 h 1089212"/>
                  <a:gd name="connsiteX1" fmla="*/ 1102659 w 3281083"/>
                  <a:gd name="connsiteY1" fmla="*/ 1089212 h 1089212"/>
                  <a:gd name="connsiteX2" fmla="*/ 1128806 w 3281083"/>
                  <a:gd name="connsiteY2" fmla="*/ 728301 h 1089212"/>
                  <a:gd name="connsiteX3" fmla="*/ 2205318 w 3281083"/>
                  <a:gd name="connsiteY3" fmla="*/ 756199 h 1089212"/>
                  <a:gd name="connsiteX4" fmla="*/ 2178424 w 3281083"/>
                  <a:gd name="connsiteY4" fmla="*/ 0 h 1089212"/>
                  <a:gd name="connsiteX5" fmla="*/ 3281083 w 3281083"/>
                  <a:gd name="connsiteY5" fmla="*/ 0 h 1089212"/>
                  <a:gd name="connsiteX0" fmla="*/ 0 w 3281083"/>
                  <a:gd name="connsiteY0" fmla="*/ 1075765 h 1089212"/>
                  <a:gd name="connsiteX1" fmla="*/ 1102659 w 3281083"/>
                  <a:gd name="connsiteY1" fmla="*/ 1089212 h 1089212"/>
                  <a:gd name="connsiteX2" fmla="*/ 1115359 w 3281083"/>
                  <a:gd name="connsiteY2" fmla="*/ 743601 h 1089212"/>
                  <a:gd name="connsiteX3" fmla="*/ 2205318 w 3281083"/>
                  <a:gd name="connsiteY3" fmla="*/ 756199 h 1089212"/>
                  <a:gd name="connsiteX4" fmla="*/ 2178424 w 3281083"/>
                  <a:gd name="connsiteY4" fmla="*/ 0 h 1089212"/>
                  <a:gd name="connsiteX5" fmla="*/ 3281083 w 3281083"/>
                  <a:gd name="connsiteY5" fmla="*/ 0 h 1089212"/>
                  <a:gd name="connsiteX0" fmla="*/ 0 w 3281083"/>
                  <a:gd name="connsiteY0" fmla="*/ 1075765 h 1089212"/>
                  <a:gd name="connsiteX1" fmla="*/ 1102659 w 3281083"/>
                  <a:gd name="connsiteY1" fmla="*/ 1089212 h 1089212"/>
                  <a:gd name="connsiteX2" fmla="*/ 1115359 w 3281083"/>
                  <a:gd name="connsiteY2" fmla="*/ 743601 h 1089212"/>
                  <a:gd name="connsiteX3" fmla="*/ 2164977 w 3281083"/>
                  <a:gd name="connsiteY3" fmla="*/ 756199 h 1089212"/>
                  <a:gd name="connsiteX4" fmla="*/ 2178424 w 3281083"/>
                  <a:gd name="connsiteY4" fmla="*/ 0 h 1089212"/>
                  <a:gd name="connsiteX5" fmla="*/ 3281083 w 3281083"/>
                  <a:gd name="connsiteY5" fmla="*/ 0 h 1089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81083" h="1089212">
                    <a:moveTo>
                      <a:pt x="0" y="1075765"/>
                    </a:moveTo>
                    <a:lnTo>
                      <a:pt x="1102659" y="1089212"/>
                    </a:lnTo>
                    <a:lnTo>
                      <a:pt x="1115359" y="743601"/>
                    </a:lnTo>
                    <a:lnTo>
                      <a:pt x="2164977" y="756199"/>
                    </a:lnTo>
                    <a:lnTo>
                      <a:pt x="2178424" y="0"/>
                    </a:lnTo>
                    <a:lnTo>
                      <a:pt x="3281083" y="0"/>
                    </a:lnTo>
                  </a:path>
                </a:pathLst>
              </a:custGeom>
              <a:noFill/>
              <a:ln w="57150">
                <a:solidFill>
                  <a:schemeClr val="bg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Helvetica" pitchFamily="2" charset="0"/>
                </a:endParaRPr>
              </a:p>
            </p:txBody>
          </p:sp>
          <p:cxnSp>
            <p:nvCxnSpPr>
              <p:cNvPr id="67" name="Straight Connector 66"/>
              <p:cNvCxnSpPr>
                <a:endCxn id="66" idx="2"/>
              </p:cNvCxnSpPr>
              <p:nvPr/>
            </p:nvCxnSpPr>
            <p:spPr>
              <a:xfrm flipH="1" flipV="1">
                <a:off x="7701042" y="6371692"/>
                <a:ext cx="13154" cy="336148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/>
                <p:cNvSpPr/>
                <p:nvPr/>
              </p:nvSpPr>
              <p:spPr>
                <a:xfrm>
                  <a:off x="6925768" y="4337188"/>
                  <a:ext cx="705642" cy="76944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4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oMath>
                    </m:oMathPara>
                  </a14:m>
                  <a:endParaRPr lang="en-US" sz="4400" dirty="0">
                    <a:latin typeface="Helvetica" pitchFamily="2" charset="0"/>
                  </a:endParaRPr>
                </a:p>
              </p:txBody>
            </p:sp>
          </mc:Choice>
          <mc:Fallback xmlns=""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25768" y="4337188"/>
                  <a:ext cx="705642" cy="769441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/>
          <p:cNvGrpSpPr/>
          <p:nvPr/>
        </p:nvGrpSpPr>
        <p:grpSpPr>
          <a:xfrm>
            <a:off x="5171117" y="3962689"/>
            <a:ext cx="3281083" cy="957270"/>
            <a:chOff x="6585684" y="4255126"/>
            <a:chExt cx="3281083" cy="957270"/>
          </a:xfrm>
        </p:grpSpPr>
        <p:grpSp>
          <p:nvGrpSpPr>
            <p:cNvPr id="7" name="Group 6"/>
            <p:cNvGrpSpPr/>
            <p:nvPr/>
          </p:nvGrpSpPr>
          <p:grpSpPr>
            <a:xfrm>
              <a:off x="6585684" y="4255126"/>
              <a:ext cx="3281083" cy="957270"/>
              <a:chOff x="6585684" y="4255126"/>
              <a:chExt cx="3281083" cy="957270"/>
            </a:xfrm>
          </p:grpSpPr>
          <p:sp>
            <p:nvSpPr>
              <p:cNvPr id="45" name="Freeform 44"/>
              <p:cNvSpPr/>
              <p:nvPr/>
            </p:nvSpPr>
            <p:spPr>
              <a:xfrm>
                <a:off x="6585684" y="4255126"/>
                <a:ext cx="3281083" cy="957270"/>
              </a:xfrm>
              <a:custGeom>
                <a:avLst/>
                <a:gdLst>
                  <a:gd name="connsiteX0" fmla="*/ 0 w 3281083"/>
                  <a:gd name="connsiteY0" fmla="*/ 1075765 h 1089212"/>
                  <a:gd name="connsiteX1" fmla="*/ 1102659 w 3281083"/>
                  <a:gd name="connsiteY1" fmla="*/ 1089212 h 1089212"/>
                  <a:gd name="connsiteX2" fmla="*/ 1102659 w 3281083"/>
                  <a:gd name="connsiteY2" fmla="*/ 685800 h 1089212"/>
                  <a:gd name="connsiteX3" fmla="*/ 2178424 w 3281083"/>
                  <a:gd name="connsiteY3" fmla="*/ 699247 h 1089212"/>
                  <a:gd name="connsiteX4" fmla="*/ 2178424 w 3281083"/>
                  <a:gd name="connsiteY4" fmla="*/ 0 h 1089212"/>
                  <a:gd name="connsiteX5" fmla="*/ 3281083 w 3281083"/>
                  <a:gd name="connsiteY5" fmla="*/ 0 h 1089212"/>
                  <a:gd name="connsiteX0" fmla="*/ 0 w 3281083"/>
                  <a:gd name="connsiteY0" fmla="*/ 1075765 h 1089212"/>
                  <a:gd name="connsiteX1" fmla="*/ 1102659 w 3281083"/>
                  <a:gd name="connsiteY1" fmla="*/ 1089212 h 1089212"/>
                  <a:gd name="connsiteX2" fmla="*/ 1102659 w 3281083"/>
                  <a:gd name="connsiteY2" fmla="*/ 425691 h 1089212"/>
                  <a:gd name="connsiteX3" fmla="*/ 2178424 w 3281083"/>
                  <a:gd name="connsiteY3" fmla="*/ 699247 h 1089212"/>
                  <a:gd name="connsiteX4" fmla="*/ 2178424 w 3281083"/>
                  <a:gd name="connsiteY4" fmla="*/ 0 h 1089212"/>
                  <a:gd name="connsiteX5" fmla="*/ 3281083 w 3281083"/>
                  <a:gd name="connsiteY5" fmla="*/ 0 h 1089212"/>
                  <a:gd name="connsiteX0" fmla="*/ 0 w 3281083"/>
                  <a:gd name="connsiteY0" fmla="*/ 1075765 h 1089212"/>
                  <a:gd name="connsiteX1" fmla="*/ 1102659 w 3281083"/>
                  <a:gd name="connsiteY1" fmla="*/ 1089212 h 1089212"/>
                  <a:gd name="connsiteX2" fmla="*/ 1102659 w 3281083"/>
                  <a:gd name="connsiteY2" fmla="*/ 425691 h 1089212"/>
                  <a:gd name="connsiteX3" fmla="*/ 2178424 w 3281083"/>
                  <a:gd name="connsiteY3" fmla="*/ 362637 h 1089212"/>
                  <a:gd name="connsiteX4" fmla="*/ 2178424 w 3281083"/>
                  <a:gd name="connsiteY4" fmla="*/ 0 h 1089212"/>
                  <a:gd name="connsiteX5" fmla="*/ 3281083 w 3281083"/>
                  <a:gd name="connsiteY5" fmla="*/ 0 h 1089212"/>
                  <a:gd name="connsiteX0" fmla="*/ 0 w 3281083"/>
                  <a:gd name="connsiteY0" fmla="*/ 1075765 h 1089212"/>
                  <a:gd name="connsiteX1" fmla="*/ 1102659 w 3281083"/>
                  <a:gd name="connsiteY1" fmla="*/ 1089212 h 1089212"/>
                  <a:gd name="connsiteX2" fmla="*/ 1102659 w 3281083"/>
                  <a:gd name="connsiteY2" fmla="*/ 318588 h 1089212"/>
                  <a:gd name="connsiteX3" fmla="*/ 2178424 w 3281083"/>
                  <a:gd name="connsiteY3" fmla="*/ 362637 h 1089212"/>
                  <a:gd name="connsiteX4" fmla="*/ 2178424 w 3281083"/>
                  <a:gd name="connsiteY4" fmla="*/ 0 h 1089212"/>
                  <a:gd name="connsiteX5" fmla="*/ 3281083 w 3281083"/>
                  <a:gd name="connsiteY5" fmla="*/ 0 h 1089212"/>
                  <a:gd name="connsiteX0" fmla="*/ 0 w 3281083"/>
                  <a:gd name="connsiteY0" fmla="*/ 1075765 h 1089212"/>
                  <a:gd name="connsiteX1" fmla="*/ 1102659 w 3281083"/>
                  <a:gd name="connsiteY1" fmla="*/ 1089212 h 1089212"/>
                  <a:gd name="connsiteX2" fmla="*/ 1062318 w 3281083"/>
                  <a:gd name="connsiteY2" fmla="*/ 379790 h 1089212"/>
                  <a:gd name="connsiteX3" fmla="*/ 2178424 w 3281083"/>
                  <a:gd name="connsiteY3" fmla="*/ 362637 h 1089212"/>
                  <a:gd name="connsiteX4" fmla="*/ 2178424 w 3281083"/>
                  <a:gd name="connsiteY4" fmla="*/ 0 h 1089212"/>
                  <a:gd name="connsiteX5" fmla="*/ 3281083 w 3281083"/>
                  <a:gd name="connsiteY5" fmla="*/ 0 h 1089212"/>
                  <a:gd name="connsiteX0" fmla="*/ 0 w 3281083"/>
                  <a:gd name="connsiteY0" fmla="*/ 1075765 h 1089212"/>
                  <a:gd name="connsiteX1" fmla="*/ 1102659 w 3281083"/>
                  <a:gd name="connsiteY1" fmla="*/ 1089212 h 1089212"/>
                  <a:gd name="connsiteX2" fmla="*/ 1116106 w 3281083"/>
                  <a:gd name="connsiteY2" fmla="*/ 379790 h 1089212"/>
                  <a:gd name="connsiteX3" fmla="*/ 2178424 w 3281083"/>
                  <a:gd name="connsiteY3" fmla="*/ 362637 h 1089212"/>
                  <a:gd name="connsiteX4" fmla="*/ 2178424 w 3281083"/>
                  <a:gd name="connsiteY4" fmla="*/ 0 h 1089212"/>
                  <a:gd name="connsiteX5" fmla="*/ 3281083 w 3281083"/>
                  <a:gd name="connsiteY5" fmla="*/ 0 h 1089212"/>
                  <a:gd name="connsiteX0" fmla="*/ 0 w 3281083"/>
                  <a:gd name="connsiteY0" fmla="*/ 1075765 h 1089212"/>
                  <a:gd name="connsiteX1" fmla="*/ 1102659 w 3281083"/>
                  <a:gd name="connsiteY1" fmla="*/ 1089212 h 1089212"/>
                  <a:gd name="connsiteX2" fmla="*/ 1102659 w 3281083"/>
                  <a:gd name="connsiteY2" fmla="*/ 379790 h 1089212"/>
                  <a:gd name="connsiteX3" fmla="*/ 2178424 w 3281083"/>
                  <a:gd name="connsiteY3" fmla="*/ 362637 h 1089212"/>
                  <a:gd name="connsiteX4" fmla="*/ 2178424 w 3281083"/>
                  <a:gd name="connsiteY4" fmla="*/ 0 h 1089212"/>
                  <a:gd name="connsiteX5" fmla="*/ 3281083 w 3281083"/>
                  <a:gd name="connsiteY5" fmla="*/ 0 h 1089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81083" h="1089212">
                    <a:moveTo>
                      <a:pt x="0" y="1075765"/>
                    </a:moveTo>
                    <a:lnTo>
                      <a:pt x="1102659" y="1089212"/>
                    </a:lnTo>
                    <a:lnTo>
                      <a:pt x="1102659" y="379790"/>
                    </a:lnTo>
                    <a:lnTo>
                      <a:pt x="2178424" y="362637"/>
                    </a:lnTo>
                    <a:lnTo>
                      <a:pt x="2178424" y="0"/>
                    </a:lnTo>
                    <a:lnTo>
                      <a:pt x="3281083" y="0"/>
                    </a:lnTo>
                  </a:path>
                </a:pathLst>
              </a:custGeom>
              <a:noFill/>
              <a:ln w="57150">
                <a:solidFill>
                  <a:schemeClr val="bg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Helvetica" pitchFamily="2" charset="0"/>
                </a:endParaRPr>
              </a:p>
            </p:txBody>
          </p:sp>
          <p:cxnSp>
            <p:nvCxnSpPr>
              <p:cNvPr id="70" name="Straight Connector 69"/>
              <p:cNvCxnSpPr>
                <a:stCxn id="45" idx="1"/>
                <a:endCxn id="45" idx="2"/>
              </p:cNvCxnSpPr>
              <p:nvPr/>
            </p:nvCxnSpPr>
            <p:spPr>
              <a:xfrm flipV="1">
                <a:off x="7688343" y="4588910"/>
                <a:ext cx="0" cy="623486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/>
                <p:cNvSpPr/>
                <p:nvPr/>
              </p:nvSpPr>
              <p:spPr>
                <a:xfrm>
                  <a:off x="6925768" y="4337188"/>
                  <a:ext cx="857542" cy="76944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4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4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oMath>
                    </m:oMathPara>
                  </a14:m>
                  <a:endParaRPr lang="en-US" sz="4400" dirty="0">
                    <a:latin typeface="Helvetica" pitchFamily="2" charset="0"/>
                  </a:endParaRPr>
                </a:p>
              </p:txBody>
            </p:sp>
          </mc:Choice>
          <mc:Fallback xmlns="">
            <p:sp>
              <p:nvSpPr>
                <p:cNvPr id="11" name="Rectangle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25768" y="4337188"/>
                  <a:ext cx="857542" cy="769441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>
              <a:xfrm>
                <a:off x="-150173" y="3170952"/>
                <a:ext cx="881716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44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0173" y="3170952"/>
                <a:ext cx="881716" cy="769441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angle 72"/>
              <p:cNvSpPr/>
              <p:nvPr/>
            </p:nvSpPr>
            <p:spPr>
              <a:xfrm>
                <a:off x="5294970" y="-41741"/>
                <a:ext cx="2156168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4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sSub>
                        <m:sSubPr>
                          <m:ctrlP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4400" i="1" dirty="0">
                  <a:solidFill>
                    <a:srgbClr val="7030A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3" name="Rectangle 7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8970" y="-41741"/>
                <a:ext cx="2156168" cy="769441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866709743"/>
      </p:ext>
    </p:extLst>
  </p:cSld>
  <p:clrMapOvr>
    <a:masterClrMapping/>
  </p:clrMapOvr>
  <p:transition advTm="2243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65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 w="19050">
            <a:noFill/>
          </a:ln>
        </p:spPr>
        <p:txBody>
          <a:bodyPr/>
          <a:lstStyle/>
          <a:p>
            <a:fld id="{4C81C9B3-C306-4DC9-BA3D-30B74DDD59AB}" type="slidenum">
              <a:rPr lang="en-US" smtClean="0"/>
              <a:pPr/>
              <a:t>59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-458333" y="5135696"/>
            <a:ext cx="20409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2800" dirty="0">
                <a:latin typeface="Helvetica" pitchFamily="2" charset="0"/>
              </a:rPr>
              <a:t>Optical flow</a:t>
            </a:r>
            <a:endParaRPr lang="en-US" sz="2800" dirty="0">
              <a:latin typeface="Helvetica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1089731" y="2554939"/>
            <a:ext cx="3340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2800" dirty="0">
                <a:latin typeface="Helvetica" pitchFamily="2" charset="0"/>
              </a:rPr>
              <a:t>3D Transformations</a:t>
            </a:r>
            <a:endParaRPr lang="en-US" sz="2800" dirty="0">
              <a:latin typeface="Helvetica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002938" y="1331259"/>
            <a:ext cx="1089211" cy="1089211"/>
          </a:xfrm>
          <a:prstGeom prst="rect">
            <a:avLst/>
          </a:prstGeom>
          <a:solidFill>
            <a:srgbClr val="BFA2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6274" y="1331259"/>
            <a:ext cx="1089211" cy="1089211"/>
          </a:xfrm>
          <a:prstGeom prst="rect">
            <a:avLst/>
          </a:prstGeom>
          <a:solidFill>
            <a:srgbClr val="BFA2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75485" y="1331259"/>
            <a:ext cx="1089211" cy="1089211"/>
          </a:xfrm>
          <a:prstGeom prst="rect">
            <a:avLst/>
          </a:prstGeom>
          <a:solidFill>
            <a:srgbClr val="B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-1002938" y="3962690"/>
            <a:ext cx="1089211" cy="1089211"/>
          </a:xfrm>
          <a:prstGeom prst="rect">
            <a:avLst/>
          </a:prstGeom>
          <a:solidFill>
            <a:srgbClr val="FCFFA3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6274" y="3962690"/>
            <a:ext cx="1089211" cy="1089211"/>
          </a:xfrm>
          <a:prstGeom prst="rect">
            <a:avLst/>
          </a:prstGeom>
          <a:solidFill>
            <a:srgbClr val="AEFFCE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75485" y="3962690"/>
            <a:ext cx="1089211" cy="1089211"/>
          </a:xfrm>
          <a:prstGeom prst="rect">
            <a:avLst/>
          </a:prstGeom>
          <a:solidFill>
            <a:srgbClr val="FFFFFF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96320" y="2542480"/>
            <a:ext cx="24208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Helvetica" pitchFamily="2" charset="0"/>
              </a:rPr>
              <a:t>Input disparity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223051" y="1331259"/>
            <a:ext cx="1089211" cy="1089211"/>
          </a:xfrm>
          <a:prstGeom prst="rect">
            <a:avLst/>
          </a:prstGeom>
          <a:solidFill>
            <a:srgbClr val="F6BA2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312262" y="1331259"/>
            <a:ext cx="1089211" cy="1089211"/>
          </a:xfrm>
          <a:prstGeom prst="rect">
            <a:avLst/>
          </a:prstGeom>
          <a:solidFill>
            <a:srgbClr val="DCB796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401473" y="1331259"/>
            <a:ext cx="1089211" cy="1089211"/>
          </a:xfrm>
          <a:prstGeom prst="rect">
            <a:avLst/>
          </a:prstGeom>
          <a:solidFill>
            <a:srgbClr val="93929F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6856867" y="980885"/>
            <a:ext cx="1089211" cy="0"/>
          </a:xfrm>
          <a:prstGeom prst="straightConnector1">
            <a:avLst/>
          </a:prstGeom>
          <a:ln w="762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6"/>
          <p:cNvGrpSpPr/>
          <p:nvPr/>
        </p:nvGrpSpPr>
        <p:grpSpPr>
          <a:xfrm>
            <a:off x="5922296" y="1495649"/>
            <a:ext cx="779930" cy="779930"/>
            <a:chOff x="7446295" y="356326"/>
            <a:chExt cx="779930" cy="779930"/>
          </a:xfrm>
        </p:grpSpPr>
        <p:sp>
          <p:nvSpPr>
            <p:cNvPr id="34" name="Oval 33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 w="38100">
              <a:solidFill>
                <a:schemeClr val="tx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7641278" y="746291"/>
              <a:ext cx="389964" cy="0"/>
            </a:xfrm>
            <a:prstGeom prst="line">
              <a:avLst/>
            </a:prstGeom>
            <a:ln w="76200"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7011507" y="1495649"/>
            <a:ext cx="779930" cy="779930"/>
            <a:chOff x="7446295" y="356326"/>
            <a:chExt cx="779930" cy="779930"/>
          </a:xfrm>
        </p:grpSpPr>
        <p:sp>
          <p:nvSpPr>
            <p:cNvPr id="39" name="Oval 38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7641278" y="746291"/>
              <a:ext cx="389964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-303692" y="1492620"/>
            <a:ext cx="779930" cy="779930"/>
            <a:chOff x="7446295" y="356326"/>
            <a:chExt cx="779930" cy="779930"/>
          </a:xfrm>
        </p:grpSpPr>
        <p:sp>
          <p:nvSpPr>
            <p:cNvPr id="51" name="Oval 50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 w="38100">
              <a:solidFill>
                <a:schemeClr val="tx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7641278" y="638715"/>
              <a:ext cx="389964" cy="0"/>
            </a:xfrm>
            <a:prstGeom prst="line">
              <a:avLst/>
            </a:prstGeom>
            <a:ln w="76200"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641278" y="867315"/>
              <a:ext cx="389964" cy="0"/>
            </a:xfrm>
            <a:prstGeom prst="line">
              <a:avLst/>
            </a:prstGeom>
            <a:ln w="76200"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4" name="Straight Arrow Connector 73"/>
          <p:cNvCxnSpPr/>
          <p:nvPr/>
        </p:nvCxnSpPr>
        <p:spPr>
          <a:xfrm flipV="1">
            <a:off x="-1002938" y="847163"/>
            <a:ext cx="3377838" cy="6722"/>
          </a:xfrm>
          <a:prstGeom prst="straightConnector1">
            <a:avLst/>
          </a:prstGeom>
          <a:ln w="381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68865" y="327304"/>
            <a:ext cx="11240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i="1" dirty="0">
                <a:latin typeface="Helvetica" pitchFamily="2" charset="0"/>
              </a:rPr>
              <a:t>x-axis</a:t>
            </a:r>
          </a:p>
        </p:txBody>
      </p:sp>
      <p:grpSp>
        <p:nvGrpSpPr>
          <p:cNvPr id="78" name="Group 77"/>
          <p:cNvGrpSpPr/>
          <p:nvPr/>
        </p:nvGrpSpPr>
        <p:grpSpPr>
          <a:xfrm>
            <a:off x="-301859" y="4121523"/>
            <a:ext cx="779930" cy="779930"/>
            <a:chOff x="7446295" y="356326"/>
            <a:chExt cx="779930" cy="779930"/>
          </a:xfrm>
        </p:grpSpPr>
        <p:sp>
          <p:nvSpPr>
            <p:cNvPr id="79" name="Oval 78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 w="38100">
              <a:solidFill>
                <a:schemeClr val="tx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7641278" y="746291"/>
              <a:ext cx="389964" cy="0"/>
            </a:xfrm>
            <a:prstGeom prst="line">
              <a:avLst/>
            </a:prstGeom>
            <a:ln w="76200"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/>
          <p:cNvGrpSpPr/>
          <p:nvPr/>
        </p:nvGrpSpPr>
        <p:grpSpPr>
          <a:xfrm>
            <a:off x="787352" y="4121523"/>
            <a:ext cx="779930" cy="779930"/>
            <a:chOff x="7446295" y="356326"/>
            <a:chExt cx="779930" cy="779930"/>
          </a:xfrm>
        </p:grpSpPr>
        <p:sp>
          <p:nvSpPr>
            <p:cNvPr id="82" name="Oval 81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83" name="Straight Connector 82"/>
            <p:cNvCxnSpPr/>
            <p:nvPr/>
          </p:nvCxnSpPr>
          <p:spPr>
            <a:xfrm>
              <a:off x="7641278" y="746291"/>
              <a:ext cx="389964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8" name="Straight Arrow Connector 87"/>
          <p:cNvCxnSpPr/>
          <p:nvPr/>
        </p:nvCxnSpPr>
        <p:spPr>
          <a:xfrm>
            <a:off x="548645" y="5976045"/>
            <a:ext cx="1089211" cy="0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headEnd type="arrow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Rectangle 88"/>
              <p:cNvSpPr/>
              <p:nvPr/>
            </p:nvSpPr>
            <p:spPr>
              <a:xfrm>
                <a:off x="772025" y="5847531"/>
                <a:ext cx="614592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sz="44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89" name="Rectangle 8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025" y="5847531"/>
                <a:ext cx="614592" cy="769441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63"/>
              <p:cNvSpPr/>
              <p:nvPr/>
            </p:nvSpPr>
            <p:spPr>
              <a:xfrm>
                <a:off x="6434519" y="-41741"/>
                <a:ext cx="2182328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4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sSub>
                        <m:sSubPr>
                          <m:ctrlP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4400" i="1" dirty="0">
                  <a:solidFill>
                    <a:srgbClr val="7030A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4" name="Rectangle 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8519" y="-41741"/>
                <a:ext cx="2182328" cy="76944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>
              <a:xfrm>
                <a:off x="766457" y="3170952"/>
                <a:ext cx="881716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44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457" y="3170952"/>
                <a:ext cx="881716" cy="76944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7" name="Group 66"/>
          <p:cNvGrpSpPr/>
          <p:nvPr/>
        </p:nvGrpSpPr>
        <p:grpSpPr>
          <a:xfrm>
            <a:off x="754831" y="1492620"/>
            <a:ext cx="779930" cy="779930"/>
            <a:chOff x="7446295" y="356326"/>
            <a:chExt cx="779930" cy="779930"/>
          </a:xfrm>
        </p:grpSpPr>
        <p:sp>
          <p:nvSpPr>
            <p:cNvPr id="68" name="Oval 67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69" name="Straight Connector 68"/>
            <p:cNvCxnSpPr/>
            <p:nvPr/>
          </p:nvCxnSpPr>
          <p:spPr>
            <a:xfrm>
              <a:off x="7641278" y="638715"/>
              <a:ext cx="389964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7641278" y="867315"/>
              <a:ext cx="389964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flipV="1">
              <a:off x="7734905" y="520701"/>
              <a:ext cx="165100" cy="479424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60278058"/>
      </p:ext>
    </p:extLst>
  </p:cSld>
  <p:clrMapOvr>
    <a:masterClrMapping/>
  </p:clrMapOvr>
  <p:transition advTm="4361"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 w="19050">
            <a:noFill/>
          </a:ln>
        </p:spPr>
        <p:txBody>
          <a:bodyPr/>
          <a:lstStyle/>
          <a:p>
            <a:fld id="{4C81C9B3-C306-4DC9-BA3D-30B74DDD59AB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-458333" y="5135696"/>
            <a:ext cx="20409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2800" dirty="0">
                <a:latin typeface="Helvetica" pitchFamily="2" charset="0"/>
              </a:rPr>
              <a:t>Optical flow</a:t>
            </a:r>
            <a:endParaRPr lang="en-US" sz="2800" dirty="0">
              <a:latin typeface="Helvetica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1089731" y="2554939"/>
            <a:ext cx="3340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2800" dirty="0">
                <a:latin typeface="Helvetica" pitchFamily="2" charset="0"/>
              </a:rPr>
              <a:t>3D Transformations</a:t>
            </a:r>
            <a:endParaRPr lang="en-US" sz="2800" dirty="0">
              <a:latin typeface="Helvetica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002938" y="1331259"/>
            <a:ext cx="1089211" cy="1089211"/>
          </a:xfrm>
          <a:prstGeom prst="rect">
            <a:avLst/>
          </a:prstGeom>
          <a:solidFill>
            <a:srgbClr val="BFA2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6274" y="1331259"/>
            <a:ext cx="1089211" cy="1089211"/>
          </a:xfrm>
          <a:prstGeom prst="rect">
            <a:avLst/>
          </a:prstGeom>
          <a:solidFill>
            <a:srgbClr val="BFA2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75485" y="1331259"/>
            <a:ext cx="1089211" cy="1089211"/>
          </a:xfrm>
          <a:prstGeom prst="rect">
            <a:avLst/>
          </a:prstGeom>
          <a:solidFill>
            <a:srgbClr val="B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-1002938" y="3962690"/>
            <a:ext cx="1089211" cy="1089211"/>
          </a:xfrm>
          <a:prstGeom prst="rect">
            <a:avLst/>
          </a:prstGeom>
          <a:solidFill>
            <a:srgbClr val="FCFFA3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6274" y="3962690"/>
            <a:ext cx="1089211" cy="1089211"/>
          </a:xfrm>
          <a:prstGeom prst="rect">
            <a:avLst/>
          </a:prstGeom>
          <a:solidFill>
            <a:srgbClr val="AEFFCE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75485" y="3962690"/>
            <a:ext cx="1089211" cy="1089211"/>
          </a:xfrm>
          <a:prstGeom prst="rect">
            <a:avLst/>
          </a:prstGeom>
          <a:solidFill>
            <a:srgbClr val="FFFFFF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96320" y="2542480"/>
            <a:ext cx="24208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Helvetica" pitchFamily="2" charset="0"/>
              </a:rPr>
              <a:t>Input disparity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223051" y="1331259"/>
            <a:ext cx="1089211" cy="1089211"/>
          </a:xfrm>
          <a:prstGeom prst="rect">
            <a:avLst/>
          </a:prstGeom>
          <a:solidFill>
            <a:srgbClr val="F6BA2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312262" y="1331259"/>
            <a:ext cx="1089211" cy="1089211"/>
          </a:xfrm>
          <a:prstGeom prst="rect">
            <a:avLst/>
          </a:prstGeom>
          <a:solidFill>
            <a:srgbClr val="DCB796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401473" y="1331259"/>
            <a:ext cx="1089211" cy="1089211"/>
          </a:xfrm>
          <a:prstGeom prst="rect">
            <a:avLst/>
          </a:prstGeom>
          <a:solidFill>
            <a:srgbClr val="93929F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6856867" y="980885"/>
            <a:ext cx="1089211" cy="0"/>
          </a:xfrm>
          <a:prstGeom prst="straightConnector1">
            <a:avLst/>
          </a:prstGeom>
          <a:ln w="762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6"/>
          <p:cNvGrpSpPr/>
          <p:nvPr/>
        </p:nvGrpSpPr>
        <p:grpSpPr>
          <a:xfrm>
            <a:off x="5922296" y="1495649"/>
            <a:ext cx="779930" cy="779930"/>
            <a:chOff x="7446295" y="356326"/>
            <a:chExt cx="779930" cy="779930"/>
          </a:xfrm>
        </p:grpSpPr>
        <p:sp>
          <p:nvSpPr>
            <p:cNvPr id="34" name="Oval 33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 w="38100">
              <a:solidFill>
                <a:schemeClr val="tx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7641278" y="746291"/>
              <a:ext cx="389964" cy="0"/>
            </a:xfrm>
            <a:prstGeom prst="line">
              <a:avLst/>
            </a:prstGeom>
            <a:ln w="76200"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7011507" y="1495649"/>
            <a:ext cx="779930" cy="779930"/>
            <a:chOff x="7446295" y="356326"/>
            <a:chExt cx="779930" cy="779930"/>
          </a:xfrm>
        </p:grpSpPr>
        <p:sp>
          <p:nvSpPr>
            <p:cNvPr id="39" name="Oval 38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7641278" y="746291"/>
              <a:ext cx="389964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-303692" y="1492620"/>
            <a:ext cx="779930" cy="779930"/>
            <a:chOff x="7446295" y="356326"/>
            <a:chExt cx="779930" cy="779930"/>
          </a:xfrm>
        </p:grpSpPr>
        <p:sp>
          <p:nvSpPr>
            <p:cNvPr id="51" name="Oval 50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 w="38100">
              <a:solidFill>
                <a:schemeClr val="tx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7641278" y="638715"/>
              <a:ext cx="389964" cy="0"/>
            </a:xfrm>
            <a:prstGeom prst="line">
              <a:avLst/>
            </a:prstGeom>
            <a:ln w="76200"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641278" y="867315"/>
              <a:ext cx="389964" cy="0"/>
            </a:xfrm>
            <a:prstGeom prst="line">
              <a:avLst/>
            </a:prstGeom>
            <a:ln w="76200"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/>
          <p:cNvGrpSpPr/>
          <p:nvPr/>
        </p:nvGrpSpPr>
        <p:grpSpPr>
          <a:xfrm>
            <a:off x="754831" y="1492620"/>
            <a:ext cx="779930" cy="779930"/>
            <a:chOff x="7446295" y="356326"/>
            <a:chExt cx="779930" cy="779930"/>
          </a:xfrm>
        </p:grpSpPr>
        <p:sp>
          <p:nvSpPr>
            <p:cNvPr id="55" name="Oval 54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B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56" name="Straight Connector 55"/>
            <p:cNvCxnSpPr/>
            <p:nvPr/>
          </p:nvCxnSpPr>
          <p:spPr>
            <a:xfrm>
              <a:off x="7641278" y="638715"/>
              <a:ext cx="389964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7641278" y="867315"/>
              <a:ext cx="389964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V="1">
              <a:off x="7734905" y="520701"/>
              <a:ext cx="165100" cy="47942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4" name="Straight Arrow Connector 73"/>
          <p:cNvCxnSpPr/>
          <p:nvPr/>
        </p:nvCxnSpPr>
        <p:spPr>
          <a:xfrm flipV="1">
            <a:off x="-1002938" y="847163"/>
            <a:ext cx="3377838" cy="6722"/>
          </a:xfrm>
          <a:prstGeom prst="straightConnector1">
            <a:avLst/>
          </a:prstGeom>
          <a:ln w="381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68865" y="327304"/>
            <a:ext cx="11240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i="1" dirty="0">
                <a:latin typeface="Helvetica" pitchFamily="2" charset="0"/>
              </a:rPr>
              <a:t>x-axis</a:t>
            </a:r>
          </a:p>
        </p:txBody>
      </p:sp>
      <p:grpSp>
        <p:nvGrpSpPr>
          <p:cNvPr id="78" name="Group 77"/>
          <p:cNvGrpSpPr/>
          <p:nvPr/>
        </p:nvGrpSpPr>
        <p:grpSpPr>
          <a:xfrm>
            <a:off x="-301859" y="4121523"/>
            <a:ext cx="779930" cy="779930"/>
            <a:chOff x="7446295" y="356326"/>
            <a:chExt cx="779930" cy="779930"/>
          </a:xfrm>
        </p:grpSpPr>
        <p:sp>
          <p:nvSpPr>
            <p:cNvPr id="79" name="Oval 78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 w="38100">
              <a:solidFill>
                <a:schemeClr val="tx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7641278" y="746291"/>
              <a:ext cx="389964" cy="0"/>
            </a:xfrm>
            <a:prstGeom prst="line">
              <a:avLst/>
            </a:prstGeom>
            <a:ln w="76200"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/>
          <p:cNvGrpSpPr/>
          <p:nvPr/>
        </p:nvGrpSpPr>
        <p:grpSpPr>
          <a:xfrm>
            <a:off x="787352" y="4121523"/>
            <a:ext cx="779930" cy="779930"/>
            <a:chOff x="7446295" y="356326"/>
            <a:chExt cx="779930" cy="779930"/>
          </a:xfrm>
        </p:grpSpPr>
        <p:sp>
          <p:nvSpPr>
            <p:cNvPr id="82" name="Oval 81"/>
            <p:cNvSpPr/>
            <p:nvPr/>
          </p:nvSpPr>
          <p:spPr>
            <a:xfrm>
              <a:off x="7446295" y="356326"/>
              <a:ext cx="779930" cy="77993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>
                <a:solidFill>
                  <a:schemeClr val="tx1"/>
                </a:solidFill>
                <a:latin typeface="Helvetica" pitchFamily="2" charset="0"/>
              </a:endParaRPr>
            </a:p>
          </p:txBody>
        </p:sp>
        <p:cxnSp>
          <p:nvCxnSpPr>
            <p:cNvPr id="83" name="Straight Connector 82"/>
            <p:cNvCxnSpPr/>
            <p:nvPr/>
          </p:nvCxnSpPr>
          <p:spPr>
            <a:xfrm>
              <a:off x="7641278" y="746291"/>
              <a:ext cx="389964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8" name="Straight Arrow Connector 87"/>
          <p:cNvCxnSpPr/>
          <p:nvPr/>
        </p:nvCxnSpPr>
        <p:spPr>
          <a:xfrm>
            <a:off x="548645" y="5976045"/>
            <a:ext cx="1089211" cy="0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headEnd type="arrow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Rectangle 88"/>
              <p:cNvSpPr/>
              <p:nvPr/>
            </p:nvSpPr>
            <p:spPr>
              <a:xfrm>
                <a:off x="772025" y="5847531"/>
                <a:ext cx="614592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sz="44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89" name="Rectangle 8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025" y="5847531"/>
                <a:ext cx="614592" cy="76944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611568" y="865098"/>
            <a:ext cx="61587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0" dirty="0">
                <a:solidFill>
                  <a:srgbClr val="FF0000"/>
                </a:solidFill>
                <a:latin typeface="Berlin Sans FB Demi" panose="020E0802020502020306" pitchFamily="34" charset="0"/>
                <a:ea typeface="Adobe Gothic Std B" panose="020B0800000000000000" pitchFamily="34" charset="-128"/>
                <a:cs typeface="Aharoni" panose="02010803020104030203" pitchFamily="2" charset="-79"/>
              </a:rPr>
              <a:t>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63"/>
              <p:cNvSpPr/>
              <p:nvPr/>
            </p:nvSpPr>
            <p:spPr>
              <a:xfrm>
                <a:off x="6434519" y="-41741"/>
                <a:ext cx="2182328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44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4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sSub>
                        <m:sSubPr>
                          <m:ctrlP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4400" i="1" dirty="0">
                  <a:solidFill>
                    <a:srgbClr val="7030A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4" name="Rectangle 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8519" y="-41741"/>
                <a:ext cx="2182328" cy="76944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>
              <a:xfrm>
                <a:off x="766457" y="3170952"/>
                <a:ext cx="881716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4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4400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457" y="3170952"/>
                <a:ext cx="881716" cy="76944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Freeform 62"/>
          <p:cNvSpPr/>
          <p:nvPr/>
        </p:nvSpPr>
        <p:spPr>
          <a:xfrm>
            <a:off x="5166207" y="4397026"/>
            <a:ext cx="3281083" cy="957270"/>
          </a:xfrm>
          <a:custGeom>
            <a:avLst/>
            <a:gdLst>
              <a:gd name="connsiteX0" fmla="*/ 0 w 3281083"/>
              <a:gd name="connsiteY0" fmla="*/ 1075765 h 1089212"/>
              <a:gd name="connsiteX1" fmla="*/ 1102659 w 3281083"/>
              <a:gd name="connsiteY1" fmla="*/ 1089212 h 1089212"/>
              <a:gd name="connsiteX2" fmla="*/ 1102659 w 3281083"/>
              <a:gd name="connsiteY2" fmla="*/ 685800 h 1089212"/>
              <a:gd name="connsiteX3" fmla="*/ 2178424 w 3281083"/>
              <a:gd name="connsiteY3" fmla="*/ 699247 h 1089212"/>
              <a:gd name="connsiteX4" fmla="*/ 2178424 w 3281083"/>
              <a:gd name="connsiteY4" fmla="*/ 0 h 1089212"/>
              <a:gd name="connsiteX5" fmla="*/ 3281083 w 3281083"/>
              <a:gd name="connsiteY5" fmla="*/ 0 h 1089212"/>
              <a:gd name="connsiteX0" fmla="*/ 0 w 3281083"/>
              <a:gd name="connsiteY0" fmla="*/ 1075765 h 1089212"/>
              <a:gd name="connsiteX1" fmla="*/ 1102659 w 3281083"/>
              <a:gd name="connsiteY1" fmla="*/ 1089212 h 1089212"/>
              <a:gd name="connsiteX2" fmla="*/ 1113417 w 3281083"/>
              <a:gd name="connsiteY2" fmla="*/ 294107 h 1089212"/>
              <a:gd name="connsiteX3" fmla="*/ 2178424 w 3281083"/>
              <a:gd name="connsiteY3" fmla="*/ 699247 h 1089212"/>
              <a:gd name="connsiteX4" fmla="*/ 2178424 w 3281083"/>
              <a:gd name="connsiteY4" fmla="*/ 0 h 1089212"/>
              <a:gd name="connsiteX5" fmla="*/ 3281083 w 3281083"/>
              <a:gd name="connsiteY5" fmla="*/ 0 h 1089212"/>
              <a:gd name="connsiteX0" fmla="*/ 0 w 3281083"/>
              <a:gd name="connsiteY0" fmla="*/ 1075765 h 1089212"/>
              <a:gd name="connsiteX1" fmla="*/ 1102659 w 3281083"/>
              <a:gd name="connsiteY1" fmla="*/ 1089212 h 1089212"/>
              <a:gd name="connsiteX2" fmla="*/ 1113417 w 3281083"/>
              <a:gd name="connsiteY2" fmla="*/ 294107 h 1089212"/>
              <a:gd name="connsiteX3" fmla="*/ 2178424 w 3281083"/>
              <a:gd name="connsiteY3" fmla="*/ 380997 h 1089212"/>
              <a:gd name="connsiteX4" fmla="*/ 2178424 w 3281083"/>
              <a:gd name="connsiteY4" fmla="*/ 0 h 1089212"/>
              <a:gd name="connsiteX5" fmla="*/ 3281083 w 3281083"/>
              <a:gd name="connsiteY5" fmla="*/ 0 h 1089212"/>
              <a:gd name="connsiteX0" fmla="*/ 0 w 3281083"/>
              <a:gd name="connsiteY0" fmla="*/ 1075765 h 1089212"/>
              <a:gd name="connsiteX1" fmla="*/ 1102659 w 3281083"/>
              <a:gd name="connsiteY1" fmla="*/ 1089212 h 1089212"/>
              <a:gd name="connsiteX2" fmla="*/ 1113417 w 3281083"/>
              <a:gd name="connsiteY2" fmla="*/ 343069 h 1089212"/>
              <a:gd name="connsiteX3" fmla="*/ 2178424 w 3281083"/>
              <a:gd name="connsiteY3" fmla="*/ 380997 h 1089212"/>
              <a:gd name="connsiteX4" fmla="*/ 2178424 w 3281083"/>
              <a:gd name="connsiteY4" fmla="*/ 0 h 1089212"/>
              <a:gd name="connsiteX5" fmla="*/ 3281083 w 3281083"/>
              <a:gd name="connsiteY5" fmla="*/ 0 h 1089212"/>
              <a:gd name="connsiteX0" fmla="*/ 0 w 3281083"/>
              <a:gd name="connsiteY0" fmla="*/ 1075765 h 1089212"/>
              <a:gd name="connsiteX1" fmla="*/ 1102659 w 3281083"/>
              <a:gd name="connsiteY1" fmla="*/ 1089212 h 1089212"/>
              <a:gd name="connsiteX2" fmla="*/ 1102659 w 3281083"/>
              <a:gd name="connsiteY2" fmla="*/ 367549 h 1089212"/>
              <a:gd name="connsiteX3" fmla="*/ 2178424 w 3281083"/>
              <a:gd name="connsiteY3" fmla="*/ 380997 h 1089212"/>
              <a:gd name="connsiteX4" fmla="*/ 2178424 w 3281083"/>
              <a:gd name="connsiteY4" fmla="*/ 0 h 1089212"/>
              <a:gd name="connsiteX5" fmla="*/ 3281083 w 3281083"/>
              <a:gd name="connsiteY5" fmla="*/ 0 h 1089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1083" h="1089212">
                <a:moveTo>
                  <a:pt x="0" y="1075765"/>
                </a:moveTo>
                <a:lnTo>
                  <a:pt x="1102659" y="1089212"/>
                </a:lnTo>
                <a:lnTo>
                  <a:pt x="1102659" y="367549"/>
                </a:lnTo>
                <a:lnTo>
                  <a:pt x="2178424" y="380997"/>
                </a:lnTo>
                <a:lnTo>
                  <a:pt x="2178424" y="0"/>
                </a:lnTo>
                <a:lnTo>
                  <a:pt x="3281083" y="0"/>
                </a:lnTo>
              </a:path>
            </a:pathLst>
          </a:custGeom>
          <a:noFill/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pitchFamily="2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6245113" y="3866329"/>
            <a:ext cx="1023037" cy="2109716"/>
            <a:chOff x="7769112" y="3866329"/>
            <a:chExt cx="1023037" cy="2109716"/>
          </a:xfrm>
        </p:grpSpPr>
        <p:sp>
          <p:nvSpPr>
            <p:cNvPr id="59" name="TextBox 58"/>
            <p:cNvSpPr txBox="1"/>
            <p:nvPr/>
          </p:nvSpPr>
          <p:spPr>
            <a:xfrm>
              <a:off x="7769112" y="3866329"/>
              <a:ext cx="102303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latin typeface="Helvetica" pitchFamily="2" charset="0"/>
                </a:rPr>
                <a:t>Front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7801172" y="5452825"/>
              <a:ext cx="9589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latin typeface="Helvetica" pitchFamily="2" charset="0"/>
                </a:rPr>
                <a:t>Rear</a:t>
              </a:r>
            </a:p>
          </p:txBody>
        </p:sp>
      </p:grpSp>
      <p:cxnSp>
        <p:nvCxnSpPr>
          <p:cNvPr id="61" name="Straight Connector 60"/>
          <p:cNvCxnSpPr>
            <a:stCxn id="63" idx="3"/>
          </p:cNvCxnSpPr>
          <p:nvPr/>
        </p:nvCxnSpPr>
        <p:spPr>
          <a:xfrm flipV="1">
            <a:off x="7344630" y="4397027"/>
            <a:ext cx="0" cy="33484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7791438" y="4673016"/>
                <a:ext cx="1771767" cy="677108"/>
              </a:xfrm>
              <a:prstGeom prst="rect">
                <a:avLst/>
              </a:prstGeom>
              <a:solidFill>
                <a:schemeClr val="bg1">
                  <a:alpha val="80000"/>
                </a:schemeClr>
              </a:solidFill>
              <a:ln>
                <a:solidFill>
                  <a:schemeClr val="bg1"/>
                </a:solidFill>
              </a:ln>
              <a:effectLst>
                <a:softEdge rad="63500"/>
              </a:effectLst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4400" b="1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</m:t>
                      </m:r>
                      <m:r>
                        <a:rPr lang="en-US" sz="4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sz="4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4400" b="1" dirty="0"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1438" y="4673016"/>
                <a:ext cx="1771767" cy="677108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  <a:effectLst>
                <a:softEdge rad="63500"/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079269531"/>
      </p:ext>
    </p:extLst>
  </p:cSld>
  <p:clrMapOvr>
    <a:masterClrMapping/>
  </p:clrMapOvr>
  <p:transition advTm="1278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8|4.8|5.5|3.5|4.9|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4|0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5|18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2.1|1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3.8|3.4|0.6|6.8|22.2|11.2|1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0.8|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6|0.7|3.6|5.8|1.5|3.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0.7|7.3|2.9|9.8|6.3|9.4|11.7|0.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1.2|5.3|9.3|11.7|11.5|20.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3|22.2|3.9|4.5|4.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8|22.4|24.2|1.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6|0.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6.3|32.7|1.1|2.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1|21.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10.6|17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8.7|5.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5.4|9.5|11.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|2|4.3|3.6|1.3|4.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2.4|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1.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9|6.4|4|11.2|12.8|7.7|8.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5|1.7|2.1|15.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5.3|7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8.4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1120</Words>
  <Application>Microsoft Office PowerPoint</Application>
  <PresentationFormat>On-screen Show (4:3)</PresentationFormat>
  <Paragraphs>426</Paragraphs>
  <Slides>60</Slides>
  <Notes>40</Notes>
  <HiddenSlides>0</HiddenSlides>
  <MMClips>25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70" baseType="lpstr">
      <vt:lpstr>Adobe Gothic Std B</vt:lpstr>
      <vt:lpstr>Aharoni</vt:lpstr>
      <vt:lpstr>Arial</vt:lpstr>
      <vt:lpstr>Berlin Sans FB Demi</vt:lpstr>
      <vt:lpstr>Calibri</vt:lpstr>
      <vt:lpstr>Cambria Math</vt:lpstr>
      <vt:lpstr>Helvetica</vt:lpstr>
      <vt:lpstr>Helvetica (Body)</vt:lpstr>
      <vt:lpstr>Wingdings</vt:lpstr>
      <vt:lpstr>Office Theme</vt:lpstr>
      <vt:lpstr>Motion Parallax in Stereo 3D:   Model and Applications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Limitations </vt:lpstr>
      <vt:lpstr>Conclusion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Max-Planck-Gesellschaft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GazeStereo3D: Seamless disparity remapping</dc:title>
  <dc:creator>Petr Kellnhofer</dc:creator>
  <cp:lastModifiedBy>Administrator</cp:lastModifiedBy>
  <cp:revision>332</cp:revision>
  <dcterms:created xsi:type="dcterms:W3CDTF">2016-07-12T09:31:30Z</dcterms:created>
  <dcterms:modified xsi:type="dcterms:W3CDTF">2016-12-08T05:34:14Z</dcterms:modified>
</cp:coreProperties>
</file>