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0"/>
  </p:notesMasterIdLst>
  <p:sldIdLst>
    <p:sldId id="256" r:id="rId2"/>
    <p:sldId id="283" r:id="rId3"/>
    <p:sldId id="284" r:id="rId4"/>
    <p:sldId id="305" r:id="rId5"/>
    <p:sldId id="285" r:id="rId6"/>
    <p:sldId id="266" r:id="rId7"/>
    <p:sldId id="287" r:id="rId8"/>
    <p:sldId id="264" r:id="rId9"/>
    <p:sldId id="303" r:id="rId10"/>
    <p:sldId id="268" r:id="rId11"/>
    <p:sldId id="296" r:id="rId12"/>
    <p:sldId id="272" r:id="rId13"/>
    <p:sldId id="270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81" r:id="rId22"/>
    <p:sldId id="292" r:id="rId23"/>
    <p:sldId id="293" r:id="rId24"/>
    <p:sldId id="282" r:id="rId25"/>
    <p:sldId id="289" r:id="rId26"/>
    <p:sldId id="290" r:id="rId27"/>
    <p:sldId id="267" r:id="rId28"/>
    <p:sldId id="257" r:id="rId29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4" autoAdjust="0"/>
    <p:restoredTop sz="63523" autoAdjust="0"/>
  </p:normalViewPr>
  <p:slideViewPr>
    <p:cSldViewPr>
      <p:cViewPr>
        <p:scale>
          <a:sx n="70" d="100"/>
          <a:sy n="70" d="100"/>
        </p:scale>
        <p:origin x="-1212" y="-72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84675-DF30-42C7-B94F-15F9D9BDF56E}" type="datetimeFigureOut">
              <a:rPr lang="pl-PL" smtClean="0"/>
              <a:t>2016-10-25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679DA-A08F-4B6B-A9C3-961C9442F0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2297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1109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9212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9212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9212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9212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4452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9212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0467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0256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7375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3198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394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7534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98509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35266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679DA-A08F-4B6B-A9C3-961C9442F02C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6524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0EEC-06C2-4CBD-A112-4457F2EC94A2}" type="datetime1">
              <a:rPr lang="pl-PL" smtClean="0"/>
              <a:t>2016-10-25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40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6807-5AC6-4024-973B-2607ED20999F}" type="datetime1">
              <a:rPr lang="pl-PL" smtClean="0"/>
              <a:t>2016-10-25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7144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3320-A05A-4C6F-8080-E7395DA5605E}" type="datetime1">
              <a:rPr lang="pl-PL" smtClean="0"/>
              <a:t>2016-10-25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141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5BEF-F148-4278-A62B-C55475FBC8D6}" type="datetime1">
              <a:rPr lang="pl-PL" smtClean="0"/>
              <a:t>2016-10-25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3244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0DA43-F1C2-4D10-9B69-D19BB904C75C}" type="datetime1">
              <a:rPr lang="pl-PL" smtClean="0"/>
              <a:t>2016-10-25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427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5002-89B8-4B50-A9EF-62CB2A46A12A}" type="datetime1">
              <a:rPr lang="pl-PL" smtClean="0"/>
              <a:t>2016-10-25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57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BED6-195C-4BF1-A376-205E7BDD78F0}" type="datetime1">
              <a:rPr lang="pl-PL" smtClean="0"/>
              <a:t>2016-10-25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45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586D-8620-42E9-BD9B-3F5EE8B3CA39}" type="datetime1">
              <a:rPr lang="pl-PL" smtClean="0"/>
              <a:t>2016-10-25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725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11D16-4B8E-4EA3-8CF4-10ABC54CAFF4}" type="datetime1">
              <a:rPr lang="pl-PL" smtClean="0"/>
              <a:t>2016-10-25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873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D780-0758-41E3-9380-49117229B289}" type="datetime1">
              <a:rPr lang="pl-PL" smtClean="0"/>
              <a:t>2016-10-25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1778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83597-CB7F-4FC0-ACE8-2182F5233996}" type="datetime1">
              <a:rPr lang="pl-PL" smtClean="0"/>
              <a:t>2016-10-25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6686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D2C38-2B09-4900-9A45-5D790E5D5AFC}" type="datetime1">
              <a:rPr lang="pl-PL" smtClean="0"/>
              <a:t>2016-10-25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Dąbała et al. Efficient Multi-image Correspondences for On-line Light Field Video Processing, Pacific Graphics 2016, Okinawa / Japan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0AB1-4405-4A9F-A345-15BC46617C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16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microsoft.com/office/2007/relationships/hdphoto" Target="../media/hdphoto2.wdp"/><Relationship Id="rId3" Type="http://schemas.openxmlformats.org/officeDocument/2006/relationships/image" Target="../media/image9.PNG"/><Relationship Id="rId21" Type="http://schemas.openxmlformats.org/officeDocument/2006/relationships/image" Target="../media/image34.png"/><Relationship Id="rId7" Type="http://schemas.openxmlformats.org/officeDocument/2006/relationships/image" Target="../media/image18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2.png"/><Relationship Id="rId24" Type="http://schemas.openxmlformats.org/officeDocument/2006/relationships/image" Target="../media/image37.png"/><Relationship Id="rId5" Type="http://schemas.openxmlformats.org/officeDocument/2006/relationships/image" Target="../media/image23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28" Type="http://schemas.openxmlformats.org/officeDocument/2006/relationships/image" Target="../media/image40.png"/><Relationship Id="rId10" Type="http://schemas.openxmlformats.org/officeDocument/2006/relationships/image" Target="../media/image24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19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5.jpeg"/><Relationship Id="rId7" Type="http://schemas.openxmlformats.org/officeDocument/2006/relationships/image" Target="../media/image52.jpeg"/><Relationship Id="rId12" Type="http://schemas.openxmlformats.org/officeDocument/2006/relationships/image" Target="../media/image7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11" Type="http://schemas.openxmlformats.org/officeDocument/2006/relationships/image" Target="../media/image78.png"/><Relationship Id="rId5" Type="http://schemas.openxmlformats.org/officeDocument/2006/relationships/image" Target="../media/image47.jpeg"/><Relationship Id="rId10" Type="http://schemas.openxmlformats.org/officeDocument/2006/relationships/image" Target="../media/image77.png"/><Relationship Id="rId4" Type="http://schemas.openxmlformats.org/officeDocument/2006/relationships/image" Target="../media/image46.jpeg"/><Relationship Id="rId9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8.png"/><Relationship Id="rId7" Type="http://schemas.openxmlformats.org/officeDocument/2006/relationships/image" Target="../media/image9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0.png"/><Relationship Id="rId11" Type="http://schemas.openxmlformats.org/officeDocument/2006/relationships/image" Target="../media/image980.png"/><Relationship Id="rId5" Type="http://schemas.microsoft.com/office/2007/relationships/hdphoto" Target="../media/hdphoto3.wdp"/><Relationship Id="rId10" Type="http://schemas.openxmlformats.org/officeDocument/2006/relationships/image" Target="../media/image970.png"/><Relationship Id="rId4" Type="http://schemas.openxmlformats.org/officeDocument/2006/relationships/image" Target="../media/image69.png"/><Relationship Id="rId9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0.png"/><Relationship Id="rId3" Type="http://schemas.openxmlformats.org/officeDocument/2006/relationships/image" Target="../media/image70.png"/><Relationship Id="rId7" Type="http://schemas.openxmlformats.org/officeDocument/2006/relationships/image" Target="../media/image7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0.png"/><Relationship Id="rId5" Type="http://schemas.openxmlformats.org/officeDocument/2006/relationships/image" Target="../media/image970.png"/><Relationship Id="rId10" Type="http://schemas.openxmlformats.org/officeDocument/2006/relationships/image" Target="../media/image74.png"/><Relationship Id="rId4" Type="http://schemas.openxmlformats.org/officeDocument/2006/relationships/image" Target="../media/image71.png"/><Relationship Id="rId9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1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85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6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resources.mpi-inf.mpg.de/LightFieldVideo/index.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iis.fraunhofer.de/lightfiel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303498"/>
            <a:ext cx="8928992" cy="1102519"/>
          </a:xfrm>
        </p:spPr>
        <p:txBody>
          <a:bodyPr>
            <a:normAutofit fontScale="90000"/>
          </a:bodyPr>
          <a:lstStyle/>
          <a:p>
            <a:r>
              <a:rPr lang="pl-PL" dirty="0"/>
              <a:t>Efficient Multi-image Correspondences</a:t>
            </a:r>
            <a:br>
              <a:rPr lang="pl-PL" dirty="0"/>
            </a:br>
            <a:r>
              <a:rPr lang="en-US" dirty="0"/>
              <a:t>for On-line Light Field Video Processing</a:t>
            </a:r>
            <a:endParaRPr lang="pl-P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618506"/>
            <a:ext cx="8640960" cy="1763334"/>
          </a:xfrm>
        </p:spPr>
        <p:txBody>
          <a:bodyPr>
            <a:normAutofit/>
          </a:bodyPr>
          <a:lstStyle/>
          <a:p>
            <a:r>
              <a:rPr lang="pl-PL" sz="2000" u="sng" dirty="0" smtClean="0"/>
              <a:t>Ł. Dąbała</a:t>
            </a:r>
            <a:r>
              <a:rPr lang="pl-PL" sz="2000" u="sng" baseline="30000" dirty="0" smtClean="0"/>
              <a:t>1,2</a:t>
            </a:r>
            <a:r>
              <a:rPr lang="pl-PL" sz="2000" dirty="0" smtClean="0"/>
              <a:t>, M. Ziegler</a:t>
            </a:r>
            <a:r>
              <a:rPr lang="pl-PL" sz="2000" baseline="30000" dirty="0" smtClean="0"/>
              <a:t>3</a:t>
            </a:r>
            <a:r>
              <a:rPr lang="pl-PL" sz="2000" dirty="0" smtClean="0"/>
              <a:t>, P. Didyk</a:t>
            </a:r>
            <a:r>
              <a:rPr lang="pl-PL" sz="2000" baseline="30000" dirty="0" smtClean="0"/>
              <a:t>1,4</a:t>
            </a:r>
            <a:r>
              <a:rPr lang="pl-PL" sz="2000" dirty="0" smtClean="0"/>
              <a:t>, </a:t>
            </a:r>
            <a:r>
              <a:rPr lang="pl-PL" sz="2000" u="sng" dirty="0" smtClean="0"/>
              <a:t>F. Zilly</a:t>
            </a:r>
            <a:r>
              <a:rPr lang="pl-PL" sz="2000" u="sng" baseline="30000" dirty="0" smtClean="0"/>
              <a:t>3</a:t>
            </a:r>
            <a:r>
              <a:rPr lang="pl-PL" sz="2000" dirty="0" smtClean="0"/>
              <a:t>, J. Keinert</a:t>
            </a:r>
            <a:r>
              <a:rPr lang="pl-PL" sz="2000" baseline="30000" dirty="0" smtClean="0"/>
              <a:t>3</a:t>
            </a:r>
          </a:p>
          <a:p>
            <a:r>
              <a:rPr lang="pl-PL" sz="2000" dirty="0" smtClean="0"/>
              <a:t>K. Myszkowski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H.-P. Seidel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P. Rokita</a:t>
            </a:r>
            <a:r>
              <a:rPr lang="pl-PL" sz="2000" baseline="30000" dirty="0" smtClean="0"/>
              <a:t>2</a:t>
            </a:r>
            <a:r>
              <a:rPr lang="pl-PL" sz="2000" dirty="0" smtClean="0"/>
              <a:t>, T.Ritschel</a:t>
            </a:r>
            <a:r>
              <a:rPr lang="pl-PL" sz="2000" baseline="30000" dirty="0" smtClean="0"/>
              <a:t>5</a:t>
            </a:r>
            <a:endParaRPr lang="pl-PL" sz="2000" dirty="0" smtClean="0"/>
          </a:p>
          <a:p>
            <a:r>
              <a:rPr lang="pl-PL" sz="1400" baseline="30000" dirty="0" smtClean="0"/>
              <a:t>1</a:t>
            </a:r>
            <a:r>
              <a:rPr lang="pl-PL" sz="1400" dirty="0" smtClean="0"/>
              <a:t>MPI Informatik, </a:t>
            </a:r>
            <a:r>
              <a:rPr lang="pl-PL" sz="1400" baseline="30000" dirty="0" smtClean="0"/>
              <a:t>2</a:t>
            </a:r>
            <a:r>
              <a:rPr lang="pl-PL" sz="1400" dirty="0" smtClean="0"/>
              <a:t>Warsaw University of Technology,  </a:t>
            </a:r>
            <a:r>
              <a:rPr lang="pl-PL" sz="1400" baseline="30000" dirty="0" smtClean="0"/>
              <a:t>3</a:t>
            </a:r>
            <a:r>
              <a:rPr lang="pl-PL" sz="1400" dirty="0" smtClean="0"/>
              <a:t>Fraunhofer IIS,</a:t>
            </a:r>
          </a:p>
          <a:p>
            <a:r>
              <a:rPr lang="pl-PL" sz="1400" baseline="30000" dirty="0" smtClean="0"/>
              <a:t>4</a:t>
            </a:r>
            <a:r>
              <a:rPr lang="pl-PL" sz="1400" dirty="0" smtClean="0"/>
              <a:t>Saarland University, </a:t>
            </a:r>
            <a:r>
              <a:rPr lang="pl-PL" sz="1400" baseline="30000" dirty="0" smtClean="0"/>
              <a:t>5</a:t>
            </a:r>
            <a:r>
              <a:rPr lang="pl-PL" sz="1400" dirty="0" smtClean="0"/>
              <a:t>University College London</a:t>
            </a:r>
            <a:endParaRPr lang="pl-PL" sz="1400" baseline="30000" dirty="0"/>
          </a:p>
        </p:txBody>
      </p:sp>
      <p:pic>
        <p:nvPicPr>
          <p:cNvPr id="1027" name="Picture 3" descr="F:\Studia\Doktorat\PacificGraphics2016\website\images\main\logos\p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916" y="3397207"/>
            <a:ext cx="1512168" cy="113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5836897" y="4133305"/>
            <a:ext cx="2864666" cy="630920"/>
            <a:chOff x="-3185984" y="5373216"/>
            <a:chExt cx="2864666" cy="841226"/>
          </a:xfrm>
        </p:grpSpPr>
        <p:sp>
          <p:nvSpPr>
            <p:cNvPr id="6" name="Rectangle 5"/>
            <p:cNvSpPr/>
            <p:nvPr/>
          </p:nvSpPr>
          <p:spPr>
            <a:xfrm>
              <a:off x="-3185984" y="5373216"/>
              <a:ext cx="2854842" cy="8382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028" name="Picture 4" descr="F:\Studia\Doktorat\PacificGraphics2016\website\images\main\logos\ucl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6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78818" y="5376242"/>
              <a:ext cx="2857500" cy="838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F:\Studia\Doktorat\PacificGraphics2016\website\images\main\logos\Logo_MPII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184288"/>
            <a:ext cx="2520280" cy="51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9" y="3987403"/>
            <a:ext cx="2520279" cy="779171"/>
          </a:xfrm>
          <a:prstGeom prst="rect">
            <a:avLst/>
          </a:prstGeom>
        </p:spPr>
      </p:pic>
      <p:pic>
        <p:nvPicPr>
          <p:cNvPr id="1026" name="Picture 2" descr="F:\Studia\Doktorat\PacificGraphics2016\website\images\fh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399" y="3087621"/>
            <a:ext cx="2892828" cy="71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15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What is a Light Field?</a:t>
            </a:r>
            <a:endParaRPr lang="pl-PL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2</a:t>
            </a:fld>
            <a:endParaRPr lang="pl-PL" dirty="0"/>
          </a:p>
        </p:txBody>
      </p:sp>
      <p:sp>
        <p:nvSpPr>
          <p:cNvPr id="25" name="Subtitle 2"/>
          <p:cNvSpPr>
            <a:spLocks noGrp="1"/>
          </p:cNvSpPr>
          <p:nvPr>
            <p:ph idx="1"/>
          </p:nvPr>
        </p:nvSpPr>
        <p:spPr>
          <a:xfrm>
            <a:off x="466725" y="915566"/>
            <a:ext cx="8208000" cy="4032126"/>
          </a:xfrm>
        </p:spPr>
        <p:txBody>
          <a:bodyPr>
            <a:normAutofit/>
          </a:bodyPr>
          <a:lstStyle/>
          <a:p>
            <a:r>
              <a:rPr lang="en-US" sz="2000" dirty="0"/>
              <a:t>All Light Rays passing through a surface such as a </a:t>
            </a:r>
            <a:r>
              <a:rPr lang="en-US" sz="2000" dirty="0" smtClean="0"/>
              <a:t>window</a:t>
            </a:r>
            <a:endParaRPr lang="pl-PL" sz="2000" dirty="0"/>
          </a:p>
          <a:p>
            <a:r>
              <a:rPr lang="de-DE" sz="2000" dirty="0" smtClean="0">
                <a:ea typeface="ＭＳ Ｐゴシック" pitchFamily="-110" charset="-128"/>
                <a:cs typeface="ＭＳ Ｐゴシック"/>
              </a:rPr>
              <a:t>Light-rays </a:t>
            </a:r>
            <a:r>
              <a:rPr lang="de-DE" sz="2000" dirty="0">
                <a:ea typeface="ＭＳ Ｐゴシック" pitchFamily="-110" charset="-128"/>
                <a:cs typeface="ＭＳ Ｐゴシック"/>
              </a:rPr>
              <a:t>can be parameterized by </a:t>
            </a:r>
            <a:r>
              <a:rPr lang="de-DE" sz="2000" dirty="0"/>
              <a:t>4D </a:t>
            </a:r>
            <a:r>
              <a:rPr lang="de-DE" sz="2000" dirty="0" smtClean="0"/>
              <a:t>function:</a:t>
            </a:r>
            <a:endParaRPr lang="pl-PL" sz="2000" dirty="0" smtClean="0"/>
          </a:p>
          <a:p>
            <a:pPr lvl="1"/>
            <a:r>
              <a:rPr lang="de-DE" sz="2000" dirty="0" smtClean="0"/>
              <a:t>Position </a:t>
            </a:r>
            <a:r>
              <a:rPr lang="de-DE" sz="2000" dirty="0"/>
              <a:t>of pinhole (2 params) within 2D </a:t>
            </a:r>
            <a:r>
              <a:rPr lang="de-DE" sz="2000" dirty="0" smtClean="0"/>
              <a:t>surface</a:t>
            </a:r>
            <a:endParaRPr lang="pl-PL" sz="2000" dirty="0" smtClean="0"/>
          </a:p>
          <a:p>
            <a:pPr lvl="1"/>
            <a:r>
              <a:rPr lang="de-DE" sz="2000" dirty="0" smtClean="0"/>
              <a:t>Position </a:t>
            </a:r>
            <a:r>
              <a:rPr lang="de-DE" sz="2000" dirty="0"/>
              <a:t>of the pixel (2 params) on 2D sensor</a:t>
            </a:r>
            <a:endParaRPr lang="pl-PL" sz="2000" dirty="0"/>
          </a:p>
          <a:p>
            <a:endParaRPr lang="en-US" sz="2000" dirty="0"/>
          </a:p>
          <a:p>
            <a:pPr lvl="8"/>
            <a:endParaRPr lang="en-US" dirty="0"/>
          </a:p>
        </p:txBody>
      </p:sp>
      <p:sp>
        <p:nvSpPr>
          <p:cNvPr id="35" name="Textfeld 2"/>
          <p:cNvSpPr txBox="1"/>
          <p:nvPr/>
        </p:nvSpPr>
        <p:spPr>
          <a:xfrm>
            <a:off x="4133865" y="3068255"/>
            <a:ext cx="49026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Virtual </a:t>
            </a:r>
            <a:r>
              <a:rPr lang="en-US" sz="2000" dirty="0"/>
              <a:t>Camera at new 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Virtual Depth-of-Field using Synthetic </a:t>
            </a:r>
            <a:r>
              <a:rPr lang="en-US" sz="2000" dirty="0" smtClean="0"/>
              <a:t>Aperture</a:t>
            </a:r>
            <a:endParaRPr lang="en-US" sz="2000" dirty="0"/>
          </a:p>
        </p:txBody>
      </p:sp>
      <p:sp>
        <p:nvSpPr>
          <p:cNvPr id="26" name="Rechteck 11"/>
          <p:cNvSpPr/>
          <p:nvPr/>
        </p:nvSpPr>
        <p:spPr>
          <a:xfrm>
            <a:off x="2040770" y="2932335"/>
            <a:ext cx="1077775" cy="1234041"/>
          </a:xfrm>
          <a:prstGeom prst="rect">
            <a:avLst/>
          </a:prstGeom>
          <a:noFill/>
          <a:ln w="38100">
            <a:solidFill>
              <a:schemeClr val="tx1"/>
            </a:solidFill>
          </a:ln>
          <a:scene3d>
            <a:camera prst="isometricOffAxis2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Gerade Verbindung mit Pfeil 13"/>
          <p:cNvCxnSpPr/>
          <p:nvPr/>
        </p:nvCxnSpPr>
        <p:spPr>
          <a:xfrm flipH="1">
            <a:off x="1216222" y="3226144"/>
            <a:ext cx="2917642" cy="778846"/>
          </a:xfrm>
          <a:prstGeom prst="straightConnector1">
            <a:avLst/>
          </a:prstGeom>
          <a:noFill/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2" name="Gerade Verbindung mit Pfeil 19"/>
          <p:cNvCxnSpPr/>
          <p:nvPr/>
        </p:nvCxnSpPr>
        <p:spPr>
          <a:xfrm flipH="1">
            <a:off x="2476283" y="2709578"/>
            <a:ext cx="393100" cy="2053726"/>
          </a:xfrm>
          <a:prstGeom prst="straightConnector1">
            <a:avLst/>
          </a:prstGeom>
          <a:noFill/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3" name="Gerade Verbindung mit Pfeil 30"/>
          <p:cNvCxnSpPr/>
          <p:nvPr/>
        </p:nvCxnSpPr>
        <p:spPr>
          <a:xfrm flipH="1">
            <a:off x="1669832" y="2897239"/>
            <a:ext cx="1865966" cy="1587564"/>
          </a:xfrm>
          <a:prstGeom prst="straightConnector1">
            <a:avLst/>
          </a:prstGeom>
          <a:noFill/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4" name="Gerade Verbindung mit Pfeil 10"/>
          <p:cNvCxnSpPr/>
          <p:nvPr/>
        </p:nvCxnSpPr>
        <p:spPr>
          <a:xfrm flipH="1">
            <a:off x="962131" y="3048084"/>
            <a:ext cx="2917642" cy="778846"/>
          </a:xfrm>
          <a:prstGeom prst="straightConnector1">
            <a:avLst/>
          </a:prstGeom>
          <a:noFill/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6" name="Gerade Verbindung mit Pfeil 12"/>
          <p:cNvCxnSpPr/>
          <p:nvPr/>
        </p:nvCxnSpPr>
        <p:spPr>
          <a:xfrm flipH="1">
            <a:off x="2222191" y="2392663"/>
            <a:ext cx="393100" cy="2053726"/>
          </a:xfrm>
          <a:prstGeom prst="straightConnector1">
            <a:avLst/>
          </a:prstGeom>
          <a:noFill/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37" name="Gerade Verbindung mit Pfeil 16"/>
          <p:cNvCxnSpPr/>
          <p:nvPr/>
        </p:nvCxnSpPr>
        <p:spPr>
          <a:xfrm flipH="1">
            <a:off x="1415741" y="2719179"/>
            <a:ext cx="1865966" cy="1587564"/>
          </a:xfrm>
          <a:prstGeom prst="straightConnector1">
            <a:avLst/>
          </a:prstGeom>
          <a:noFill/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0" name="Gerade Verbindung 23"/>
          <p:cNvCxnSpPr/>
          <p:nvPr/>
        </p:nvCxnSpPr>
        <p:spPr>
          <a:xfrm flipH="1" flipV="1">
            <a:off x="2222191" y="2905301"/>
            <a:ext cx="834835" cy="115749"/>
          </a:xfrm>
          <a:prstGeom prst="line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51" name="Gerade Verbindung 15"/>
          <p:cNvCxnSpPr/>
          <p:nvPr/>
        </p:nvCxnSpPr>
        <p:spPr>
          <a:xfrm>
            <a:off x="3065652" y="3050125"/>
            <a:ext cx="0" cy="1133504"/>
          </a:xfrm>
          <a:prstGeom prst="line">
            <a:avLst/>
          </a:prstGeom>
          <a:noFill/>
          <a:ln w="28575">
            <a:solidFill>
              <a:schemeClr val="tx1"/>
            </a:solidFill>
          </a:ln>
          <a:scene3d>
            <a:camera prst="isometricOffAxis2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94170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Concept of Light Fields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3</a:t>
            </a:fld>
            <a:endParaRPr lang="pl-PL" dirty="0"/>
          </a:p>
        </p:txBody>
      </p:sp>
      <p:grpSp>
        <p:nvGrpSpPr>
          <p:cNvPr id="8" name="Group 7"/>
          <p:cNvGrpSpPr/>
          <p:nvPr/>
        </p:nvGrpSpPr>
        <p:grpSpPr>
          <a:xfrm>
            <a:off x="2245294" y="997763"/>
            <a:ext cx="1961704" cy="3302179"/>
            <a:chOff x="2245294" y="997763"/>
            <a:chExt cx="1961704" cy="3302179"/>
          </a:xfrm>
        </p:grpSpPr>
        <p:sp>
          <p:nvSpPr>
            <p:cNvPr id="20" name="Isosceles Triangle 19"/>
            <p:cNvSpPr/>
            <p:nvPr/>
          </p:nvSpPr>
          <p:spPr>
            <a:xfrm rot="10800000">
              <a:off x="2928203" y="2158137"/>
              <a:ext cx="670381" cy="2007859"/>
            </a:xfrm>
            <a:prstGeom prst="triangl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22" name="Oval 21"/>
            <p:cNvSpPr/>
            <p:nvPr/>
          </p:nvSpPr>
          <p:spPr>
            <a:xfrm>
              <a:off x="2744733" y="1428571"/>
              <a:ext cx="297980" cy="26774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23" name="Oval 22"/>
            <p:cNvSpPr/>
            <p:nvPr/>
          </p:nvSpPr>
          <p:spPr>
            <a:xfrm>
              <a:off x="3427568" y="1874812"/>
              <a:ext cx="297980" cy="2677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24" name="Oval 23"/>
            <p:cNvSpPr/>
            <p:nvPr/>
          </p:nvSpPr>
          <p:spPr>
            <a:xfrm>
              <a:off x="2749230" y="1874812"/>
              <a:ext cx="297980" cy="26774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294957" y="997763"/>
              <a:ext cx="1912041" cy="13387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29" name="Oval 17"/>
            <p:cNvSpPr/>
            <p:nvPr/>
          </p:nvSpPr>
          <p:spPr>
            <a:xfrm>
              <a:off x="3461947" y="1265507"/>
              <a:ext cx="297980" cy="26774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cxnSp>
          <p:nvCxnSpPr>
            <p:cNvPr id="40" name="Straight Connector 22"/>
            <p:cNvCxnSpPr>
              <a:stCxn id="23" idx="2"/>
              <a:endCxn id="20" idx="0"/>
            </p:cNvCxnSpPr>
            <p:nvPr/>
          </p:nvCxnSpPr>
          <p:spPr>
            <a:xfrm flipH="1">
              <a:off x="3263394" y="2008684"/>
              <a:ext cx="164174" cy="2157312"/>
            </a:xfrm>
            <a:prstGeom prst="lin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30"/>
            <p:cNvCxnSpPr/>
            <p:nvPr/>
          </p:nvCxnSpPr>
          <p:spPr>
            <a:xfrm>
              <a:off x="3015077" y="1131635"/>
              <a:ext cx="249875" cy="3031237"/>
            </a:xfrm>
            <a:prstGeom prst="line">
              <a:avLst/>
            </a:prstGeom>
            <a:solidFill>
              <a:schemeClr val="accent2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Straight Connector 32"/>
            <p:cNvCxnSpPr/>
            <p:nvPr/>
          </p:nvCxnSpPr>
          <p:spPr>
            <a:xfrm flipH="1">
              <a:off x="3268640" y="1131635"/>
              <a:ext cx="198631" cy="3031237"/>
            </a:xfrm>
            <a:prstGeom prst="line">
              <a:avLst/>
            </a:prstGeom>
            <a:solidFill>
              <a:srgbClr val="FFFF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4" name="Rectangle 45"/>
            <p:cNvSpPr/>
            <p:nvPr/>
          </p:nvSpPr>
          <p:spPr>
            <a:xfrm>
              <a:off x="2245294" y="3965373"/>
              <a:ext cx="670382" cy="334569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45" name="Rectangle 47"/>
            <p:cNvSpPr/>
            <p:nvPr/>
          </p:nvSpPr>
          <p:spPr>
            <a:xfrm>
              <a:off x="2245294" y="3965373"/>
              <a:ext cx="147557" cy="334569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46" name="Rectangle 48"/>
            <p:cNvSpPr/>
            <p:nvPr/>
          </p:nvSpPr>
          <p:spPr>
            <a:xfrm>
              <a:off x="2400202" y="3965373"/>
              <a:ext cx="73778" cy="334569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47" name="Rectangle 49"/>
            <p:cNvSpPr/>
            <p:nvPr/>
          </p:nvSpPr>
          <p:spPr>
            <a:xfrm>
              <a:off x="2473981" y="3965373"/>
              <a:ext cx="310383" cy="334569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tangle 50"/>
            <p:cNvSpPr/>
            <p:nvPr/>
          </p:nvSpPr>
          <p:spPr>
            <a:xfrm>
              <a:off x="2784363" y="3965373"/>
              <a:ext cx="131313" cy="3345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cxnSp>
          <p:nvCxnSpPr>
            <p:cNvPr id="60" name="Straight Connector 37"/>
            <p:cNvCxnSpPr>
              <a:stCxn id="24" idx="6"/>
              <a:endCxn id="20" idx="0"/>
            </p:cNvCxnSpPr>
            <p:nvPr/>
          </p:nvCxnSpPr>
          <p:spPr>
            <a:xfrm>
              <a:off x="3047210" y="2008684"/>
              <a:ext cx="216183" cy="2157312"/>
            </a:xfrm>
            <a:prstGeom prst="lin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3" name="Rectangle 43"/>
            <p:cNvSpPr/>
            <p:nvPr/>
          </p:nvSpPr>
          <p:spPr>
            <a:xfrm>
              <a:off x="2964240" y="4121446"/>
              <a:ext cx="579011" cy="44773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07034" y="997763"/>
            <a:ext cx="2058770" cy="3257704"/>
            <a:chOff x="4807034" y="997763"/>
            <a:chExt cx="2058770" cy="3257704"/>
          </a:xfrm>
        </p:grpSpPr>
        <p:sp>
          <p:nvSpPr>
            <p:cNvPr id="19" name="Isosceles Triangle 3"/>
            <p:cNvSpPr/>
            <p:nvPr/>
          </p:nvSpPr>
          <p:spPr>
            <a:xfrm rot="10800000">
              <a:off x="5464667" y="2158137"/>
              <a:ext cx="670381" cy="669361"/>
            </a:xfrm>
            <a:prstGeom prst="triangl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21" name="Isosceles Triangle 20"/>
            <p:cNvSpPr/>
            <p:nvPr/>
          </p:nvSpPr>
          <p:spPr>
            <a:xfrm>
              <a:off x="5131719" y="2827497"/>
              <a:ext cx="1340911" cy="1338572"/>
            </a:xfrm>
            <a:prstGeom prst="triangl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30" name="Oval 18"/>
            <p:cNvSpPr/>
            <p:nvPr/>
          </p:nvSpPr>
          <p:spPr>
            <a:xfrm>
              <a:off x="5274760" y="1428571"/>
              <a:ext cx="297980" cy="26774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31" name="Oval 19"/>
            <p:cNvSpPr/>
            <p:nvPr/>
          </p:nvSpPr>
          <p:spPr>
            <a:xfrm>
              <a:off x="5957594" y="1874812"/>
              <a:ext cx="297980" cy="2677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38" name="Oval 20"/>
            <p:cNvSpPr/>
            <p:nvPr/>
          </p:nvSpPr>
          <p:spPr>
            <a:xfrm>
              <a:off x="5279257" y="1874812"/>
              <a:ext cx="297980" cy="26774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39" name="Oval 21"/>
            <p:cNvSpPr/>
            <p:nvPr/>
          </p:nvSpPr>
          <p:spPr>
            <a:xfrm>
              <a:off x="5991974" y="1265507"/>
              <a:ext cx="297980" cy="26774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53763" y="997763"/>
              <a:ext cx="1912041" cy="133872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Rectangle 51"/>
            <p:cNvSpPr/>
            <p:nvPr/>
          </p:nvSpPr>
          <p:spPr>
            <a:xfrm>
              <a:off x="4807034" y="2660214"/>
              <a:ext cx="670382" cy="334569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52" name="Rectangle 52"/>
            <p:cNvSpPr/>
            <p:nvPr/>
          </p:nvSpPr>
          <p:spPr>
            <a:xfrm>
              <a:off x="4807034" y="2660214"/>
              <a:ext cx="147557" cy="334569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53" name="Rectangle 53"/>
            <p:cNvSpPr/>
            <p:nvPr/>
          </p:nvSpPr>
          <p:spPr>
            <a:xfrm>
              <a:off x="4961942" y="2660214"/>
              <a:ext cx="126691" cy="334569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54" name="Rectangle 56"/>
            <p:cNvSpPr/>
            <p:nvPr/>
          </p:nvSpPr>
          <p:spPr>
            <a:xfrm>
              <a:off x="5244165" y="2660214"/>
              <a:ext cx="101939" cy="334569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55" name="Rectangle 55"/>
            <p:cNvSpPr/>
            <p:nvPr/>
          </p:nvSpPr>
          <p:spPr>
            <a:xfrm>
              <a:off x="5346104" y="2660214"/>
              <a:ext cx="131313" cy="3345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56" name="Rectangle 54"/>
            <p:cNvSpPr/>
            <p:nvPr/>
          </p:nvSpPr>
          <p:spPr>
            <a:xfrm>
              <a:off x="5088633" y="2660214"/>
              <a:ext cx="155531" cy="334569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7" name="Straight Connector 29"/>
            <p:cNvCxnSpPr/>
            <p:nvPr/>
          </p:nvCxnSpPr>
          <p:spPr>
            <a:xfrm>
              <a:off x="5516345" y="1121117"/>
              <a:ext cx="503366" cy="3041755"/>
            </a:xfrm>
            <a:prstGeom prst="line">
              <a:avLst/>
            </a:prstGeom>
            <a:solidFill>
              <a:schemeClr val="accent2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8" name="Straight Connector 33"/>
            <p:cNvCxnSpPr/>
            <p:nvPr/>
          </p:nvCxnSpPr>
          <p:spPr>
            <a:xfrm flipH="1">
              <a:off x="5622404" y="1131635"/>
              <a:ext cx="389285" cy="3031237"/>
            </a:xfrm>
            <a:prstGeom prst="line">
              <a:avLst/>
            </a:prstGeom>
            <a:solidFill>
              <a:srgbClr val="FFFF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9" name="Straight Connector 35"/>
            <p:cNvCxnSpPr/>
            <p:nvPr/>
          </p:nvCxnSpPr>
          <p:spPr>
            <a:xfrm flipH="1">
              <a:off x="5516345" y="2008758"/>
              <a:ext cx="439656" cy="2157312"/>
            </a:xfrm>
            <a:prstGeom prst="lin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1" name="Straight Connector 40"/>
            <p:cNvCxnSpPr/>
            <p:nvPr/>
          </p:nvCxnSpPr>
          <p:spPr>
            <a:xfrm>
              <a:off x="5572740" y="2005561"/>
              <a:ext cx="645624" cy="2160509"/>
            </a:xfrm>
            <a:prstGeom prst="line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2" name="Rectangle 16"/>
            <p:cNvSpPr/>
            <p:nvPr/>
          </p:nvSpPr>
          <p:spPr>
            <a:xfrm>
              <a:off x="5514155" y="2794782"/>
              <a:ext cx="579011" cy="44773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64" name="Rectangle 44"/>
            <p:cNvSpPr/>
            <p:nvPr/>
          </p:nvSpPr>
          <p:spPr>
            <a:xfrm>
              <a:off x="5122410" y="4210545"/>
              <a:ext cx="152350" cy="44773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65" name="Rectangle 46"/>
            <p:cNvSpPr/>
            <p:nvPr/>
          </p:nvSpPr>
          <p:spPr>
            <a:xfrm>
              <a:off x="5321064" y="4210694"/>
              <a:ext cx="152350" cy="44773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66" name="Rectangle 57"/>
            <p:cNvSpPr/>
            <p:nvPr/>
          </p:nvSpPr>
          <p:spPr>
            <a:xfrm>
              <a:off x="5519717" y="4210694"/>
              <a:ext cx="152350" cy="44773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67" name="Rectangle 58"/>
            <p:cNvSpPr/>
            <p:nvPr/>
          </p:nvSpPr>
          <p:spPr>
            <a:xfrm>
              <a:off x="5718371" y="4210694"/>
              <a:ext cx="152350" cy="44773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68" name="Rectangle 59"/>
            <p:cNvSpPr/>
            <p:nvPr/>
          </p:nvSpPr>
          <p:spPr>
            <a:xfrm>
              <a:off x="5917024" y="4210694"/>
              <a:ext cx="152350" cy="44773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69" name="Rectangle 60"/>
            <p:cNvSpPr/>
            <p:nvPr/>
          </p:nvSpPr>
          <p:spPr>
            <a:xfrm>
              <a:off x="6115678" y="4210694"/>
              <a:ext cx="152350" cy="44773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  <p:sp>
          <p:nvSpPr>
            <p:cNvPr id="70" name="Rectangle 61"/>
            <p:cNvSpPr/>
            <p:nvPr/>
          </p:nvSpPr>
          <p:spPr>
            <a:xfrm>
              <a:off x="6317691" y="4210694"/>
              <a:ext cx="152350" cy="44773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/>
            </a:p>
          </p:txBody>
        </p:sp>
      </p:grpSp>
      <p:sp>
        <p:nvSpPr>
          <p:cNvPr id="73" name="Textfeld 54"/>
          <p:cNvSpPr txBox="1"/>
          <p:nvPr/>
        </p:nvSpPr>
        <p:spPr>
          <a:xfrm>
            <a:off x="6503964" y="2625451"/>
            <a:ext cx="1796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Virtual </a:t>
            </a:r>
            <a:r>
              <a:rPr lang="de-DE" dirty="0" err="1" smtClean="0"/>
              <a:t>Camera</a:t>
            </a:r>
            <a:endParaRPr lang="en-US" dirty="0"/>
          </a:p>
        </p:txBody>
      </p:sp>
      <p:sp>
        <p:nvSpPr>
          <p:cNvPr id="75" name="Textfeld 52"/>
          <p:cNvSpPr txBox="1"/>
          <p:nvPr/>
        </p:nvSpPr>
        <p:spPr>
          <a:xfrm>
            <a:off x="2274460" y="4349136"/>
            <a:ext cx="1953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Traditional </a:t>
            </a:r>
            <a:r>
              <a:rPr lang="de-DE" dirty="0" err="1" smtClean="0"/>
              <a:t>Camera</a:t>
            </a:r>
            <a:endParaRPr lang="en-US" dirty="0"/>
          </a:p>
        </p:txBody>
      </p:sp>
      <p:sp>
        <p:nvSpPr>
          <p:cNvPr id="76" name="Textfeld 53"/>
          <p:cNvSpPr txBox="1"/>
          <p:nvPr/>
        </p:nvSpPr>
        <p:spPr>
          <a:xfrm>
            <a:off x="4859315" y="4349136"/>
            <a:ext cx="1915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Light</a:t>
            </a:r>
            <a:r>
              <a:rPr lang="pl-PL" dirty="0" smtClean="0"/>
              <a:t> </a:t>
            </a:r>
            <a:r>
              <a:rPr lang="pl-PL" dirty="0"/>
              <a:t>F</a:t>
            </a:r>
            <a:r>
              <a:rPr lang="de-DE" dirty="0" smtClean="0"/>
              <a:t>ield Camera</a:t>
            </a:r>
            <a:endParaRPr lang="en-US" dirty="0"/>
          </a:p>
        </p:txBody>
      </p:sp>
      <p:sp>
        <p:nvSpPr>
          <p:cNvPr id="5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763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5" grpId="0"/>
      <p:bldP spid="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Concept of Light Fields</a:t>
            </a:r>
            <a:endParaRPr lang="pl-PL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00150"/>
            <a:ext cx="5842992" cy="3560033"/>
          </a:xfrm>
        </p:spPr>
        <p:txBody>
          <a:bodyPr>
            <a:normAutofit fontScale="62500" lnSpcReduction="20000"/>
          </a:bodyPr>
          <a:lstStyle/>
          <a:p>
            <a:r>
              <a:rPr lang="de-DE" b="1" dirty="0" smtClean="0">
                <a:ea typeface="ＭＳ Ｐゴシック" pitchFamily="34" charset="-128"/>
              </a:rPr>
              <a:t>Light</a:t>
            </a:r>
            <a:r>
              <a:rPr lang="pl-PL" b="1" dirty="0" smtClean="0">
                <a:ea typeface="ＭＳ Ｐゴシック" pitchFamily="34" charset="-128"/>
              </a:rPr>
              <a:t> </a:t>
            </a:r>
            <a:r>
              <a:rPr lang="de-DE" b="1" dirty="0" smtClean="0">
                <a:ea typeface="ＭＳ Ｐゴシック" pitchFamily="34" charset="-128"/>
              </a:rPr>
              <a:t>field </a:t>
            </a:r>
            <a:r>
              <a:rPr lang="de-DE" dirty="0">
                <a:ea typeface="ＭＳ Ｐゴシック" pitchFamily="34" charset="-128"/>
              </a:rPr>
              <a:t>acquisition workflows and devices based on</a:t>
            </a:r>
          </a:p>
          <a:p>
            <a:pPr lvl="1"/>
            <a:r>
              <a:rPr lang="de-DE" dirty="0">
                <a:ea typeface="ＭＳ Ｐゴシック" pitchFamily="34" charset="-128"/>
              </a:rPr>
              <a:t>Plenoptic cameras, based on micro-lens arrays (e.g. Raytrix, Lytro Illum)</a:t>
            </a:r>
          </a:p>
          <a:p>
            <a:pPr lvl="1"/>
            <a:r>
              <a:rPr lang="de-DE" b="1" dirty="0">
                <a:ea typeface="ＭＳ Ｐゴシック" pitchFamily="34" charset="-128"/>
              </a:rPr>
              <a:t>Camera arrays (IIS, Stanford)</a:t>
            </a:r>
            <a:r>
              <a:rPr lang="de-DE" dirty="0">
                <a:ea typeface="ＭＳ Ｐゴシック" pitchFamily="34" charset="-128"/>
              </a:rPr>
              <a:t> </a:t>
            </a:r>
            <a:r>
              <a:rPr lang="de-DE" b="1" dirty="0">
                <a:ea typeface="ＭＳ Ｐゴシック" pitchFamily="34" charset="-128"/>
                <a:sym typeface="Wingdings" panose="05000000000000000000" pitchFamily="2" charset="2"/>
              </a:rPr>
              <a:t> our choice</a:t>
            </a:r>
            <a:endParaRPr lang="de-DE" b="1" dirty="0">
              <a:ea typeface="ＭＳ Ｐゴシック" pitchFamily="34" charset="-128"/>
            </a:endParaRPr>
          </a:p>
          <a:p>
            <a:pPr lvl="1"/>
            <a:r>
              <a:rPr lang="de-DE" dirty="0">
                <a:ea typeface="ＭＳ Ｐゴシック" pitchFamily="34" charset="-128"/>
              </a:rPr>
              <a:t>Cluster eye cameras, multi-aperture optics (Fraunhofer IOF, Pelican Imaging)</a:t>
            </a:r>
          </a:p>
          <a:p>
            <a:r>
              <a:rPr lang="de-DE" dirty="0">
                <a:ea typeface="ＭＳ Ｐゴシック" pitchFamily="34" charset="-128"/>
              </a:rPr>
              <a:t>New possibilities for the </a:t>
            </a:r>
            <a:r>
              <a:rPr lang="pl-PL" dirty="0" smtClean="0">
                <a:ea typeface="ＭＳ Ｐゴシック" pitchFamily="34" charset="-128"/>
              </a:rPr>
              <a:t>Media</a:t>
            </a:r>
            <a:r>
              <a:rPr lang="de-DE" dirty="0" smtClean="0">
                <a:ea typeface="ＭＳ Ｐゴシック" pitchFamily="34" charset="-128"/>
              </a:rPr>
              <a:t> </a:t>
            </a:r>
            <a:r>
              <a:rPr lang="de-DE" dirty="0">
                <a:ea typeface="ＭＳ Ｐゴシック" pitchFamily="34" charset="-128"/>
              </a:rPr>
              <a:t>Production:</a:t>
            </a:r>
          </a:p>
          <a:p>
            <a:pPr lvl="1"/>
            <a:r>
              <a:rPr lang="de-DE" dirty="0">
                <a:ea typeface="ＭＳ Ｐゴシック" pitchFamily="34" charset="-128"/>
              </a:rPr>
              <a:t>Synthetic Aperture, Refocus</a:t>
            </a:r>
          </a:p>
          <a:p>
            <a:pPr lvl="1"/>
            <a:r>
              <a:rPr lang="de-DE" dirty="0" smtClean="0">
                <a:ea typeface="ＭＳ Ｐゴシック" pitchFamily="34" charset="-128"/>
              </a:rPr>
              <a:t>Depth </a:t>
            </a:r>
            <a:r>
              <a:rPr lang="pl-PL" dirty="0">
                <a:ea typeface="ＭＳ Ｐゴシック" pitchFamily="34" charset="-128"/>
              </a:rPr>
              <a:t>B</a:t>
            </a:r>
            <a:r>
              <a:rPr lang="pl-PL" dirty="0" smtClean="0">
                <a:ea typeface="ＭＳ Ｐゴシック" pitchFamily="34" charset="-128"/>
              </a:rPr>
              <a:t>ased Compositing</a:t>
            </a:r>
            <a:endParaRPr lang="de-DE" dirty="0">
              <a:ea typeface="ＭＳ Ｐゴシック" pitchFamily="34" charset="-128"/>
            </a:endParaRPr>
          </a:p>
          <a:p>
            <a:pPr lvl="1"/>
            <a:r>
              <a:rPr lang="de-DE" dirty="0">
                <a:ea typeface="ＭＳ Ｐゴシック" pitchFamily="34" charset="-128"/>
              </a:rPr>
              <a:t>Virtual Camera </a:t>
            </a:r>
            <a:r>
              <a:rPr lang="de-DE" dirty="0" smtClean="0">
                <a:ea typeface="ＭＳ Ｐゴシック" pitchFamily="34" charset="-128"/>
              </a:rPr>
              <a:t>Movements</a:t>
            </a:r>
            <a:endParaRPr lang="pl-PL" dirty="0" smtClean="0">
              <a:ea typeface="ＭＳ Ｐゴシック" pitchFamily="34" charset="-128"/>
            </a:endParaRPr>
          </a:p>
          <a:p>
            <a:pPr lvl="1"/>
            <a:r>
              <a:rPr lang="pl-PL" dirty="0" smtClean="0">
                <a:ea typeface="ＭＳ Ｐゴシック" pitchFamily="34" charset="-128"/>
              </a:rPr>
              <a:t>Allows for 6 Degrees of Freedom VR Rendering</a:t>
            </a:r>
          </a:p>
          <a:p>
            <a:pPr marL="0" lvl="1" indent="0">
              <a:buNone/>
            </a:pPr>
            <a:r>
              <a:rPr lang="pl-PL" dirty="0" smtClean="0">
                <a:ea typeface="ＭＳ Ｐゴシック" pitchFamily="34" charset="-128"/>
                <a:sym typeface="Wingdings" panose="05000000000000000000" pitchFamily="2" charset="2"/>
              </a:rPr>
              <a:t>   </a:t>
            </a:r>
            <a:r>
              <a:rPr lang="de-DE" dirty="0" smtClean="0">
                <a:ea typeface="ＭＳ Ｐゴシック" pitchFamily="34" charset="-128"/>
                <a:sym typeface="Wingdings" panose="05000000000000000000" pitchFamily="2" charset="2"/>
              </a:rPr>
              <a:t>Requires </a:t>
            </a:r>
            <a:r>
              <a:rPr lang="de-DE" dirty="0">
                <a:ea typeface="ＭＳ Ｐゴシック" pitchFamily="34" charset="-128"/>
                <a:sym typeface="Wingdings" panose="05000000000000000000" pitchFamily="2" charset="2"/>
              </a:rPr>
              <a:t>sufficient </a:t>
            </a:r>
            <a:r>
              <a:rPr lang="de-DE" dirty="0" smtClean="0">
                <a:ea typeface="ＭＳ Ｐゴシック" pitchFamily="34" charset="-128"/>
                <a:sym typeface="Wingdings" panose="05000000000000000000" pitchFamily="2" charset="2"/>
              </a:rPr>
              <a:t>parallax</a:t>
            </a:r>
            <a:endParaRPr lang="pl-PL" dirty="0" smtClean="0">
              <a:ea typeface="ＭＳ Ｐゴシック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4</a:t>
            </a:fld>
            <a:endParaRPr lang="pl-PL" dirty="0"/>
          </a:p>
        </p:txBody>
      </p:sp>
      <p:pic>
        <p:nvPicPr>
          <p:cNvPr id="72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3" y="999234"/>
            <a:ext cx="1491464" cy="996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Grafik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4" y="2211710"/>
            <a:ext cx="1502776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507854"/>
            <a:ext cx="1512167" cy="1252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743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Ligh</a:t>
            </a:r>
            <a:r>
              <a:rPr lang="pl-PL" dirty="0" smtClean="0"/>
              <a:t>t F</a:t>
            </a:r>
            <a:r>
              <a:rPr lang="en-US" dirty="0" err="1" smtClean="0"/>
              <a:t>ield</a:t>
            </a:r>
            <a:r>
              <a:rPr lang="en-US" dirty="0" smtClean="0"/>
              <a:t> Acquisition Using Camera Arrays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5</a:t>
            </a:fld>
            <a:endParaRPr lang="pl-PL" dirty="0"/>
          </a:p>
        </p:txBody>
      </p:sp>
      <p:sp>
        <p:nvSpPr>
          <p:cNvPr id="51" name="Gleichschenkliges Dreieck 5"/>
          <p:cNvSpPr/>
          <p:nvPr/>
        </p:nvSpPr>
        <p:spPr bwMode="auto">
          <a:xfrm>
            <a:off x="2635014" y="1073135"/>
            <a:ext cx="3703783" cy="2889981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 typeface="Wingdings" pitchFamily="2" charset="2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rutiger LT Com 55 Roman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661997" y="1060587"/>
            <a:ext cx="1597602" cy="1543498"/>
          </a:xfrm>
          <a:custGeom>
            <a:avLst/>
            <a:gdLst>
              <a:gd name="connsiteX0" fmla="*/ 0 w 1597602"/>
              <a:gd name="connsiteY0" fmla="*/ 540224 h 1543498"/>
              <a:gd name="connsiteX1" fmla="*/ 798801 w 1597602"/>
              <a:gd name="connsiteY1" fmla="*/ 0 h 1543498"/>
              <a:gd name="connsiteX2" fmla="*/ 1597602 w 1597602"/>
              <a:gd name="connsiteY2" fmla="*/ 540224 h 1543498"/>
              <a:gd name="connsiteX3" fmla="*/ 1198202 w 1597602"/>
              <a:gd name="connsiteY3" fmla="*/ 540224 h 1543498"/>
              <a:gd name="connsiteX4" fmla="*/ 1198202 w 1597602"/>
              <a:gd name="connsiteY4" fmla="*/ 1543498 h 1543498"/>
              <a:gd name="connsiteX5" fmla="*/ 399401 w 1597602"/>
              <a:gd name="connsiteY5" fmla="*/ 1543498 h 1543498"/>
              <a:gd name="connsiteX6" fmla="*/ 399401 w 1597602"/>
              <a:gd name="connsiteY6" fmla="*/ 540224 h 1543498"/>
              <a:gd name="connsiteX7" fmla="*/ 0 w 1597602"/>
              <a:gd name="connsiteY7" fmla="*/ 540224 h 15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97602" h="1543498">
                <a:moveTo>
                  <a:pt x="0" y="540224"/>
                </a:moveTo>
                <a:lnTo>
                  <a:pt x="798801" y="0"/>
                </a:lnTo>
                <a:lnTo>
                  <a:pt x="1597602" y="540224"/>
                </a:lnTo>
                <a:lnTo>
                  <a:pt x="1198202" y="540224"/>
                </a:lnTo>
                <a:lnTo>
                  <a:pt x="1198202" y="1543498"/>
                </a:lnTo>
                <a:lnTo>
                  <a:pt x="399401" y="1543498"/>
                </a:lnTo>
                <a:lnTo>
                  <a:pt x="399401" y="540224"/>
                </a:lnTo>
                <a:lnTo>
                  <a:pt x="0" y="54022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1857" tIns="362568" rIns="491856" bIns="92456" numCol="1" spcCol="1270" anchor="t" anchorCtr="0">
            <a:noAutofit/>
          </a:bodyPr>
          <a:lstStyle/>
          <a:p>
            <a:pPr lvl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 smtClean="0"/>
              <a:t>View point flexibility</a:t>
            </a:r>
            <a:endParaRPr lang="en-US" sz="1300" kern="1200" dirty="0"/>
          </a:p>
          <a:p>
            <a:pPr marL="57150" lvl="1" indent="-57150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000" kern="1200" dirty="0" smtClean="0"/>
              <a:t>Angular</a:t>
            </a:r>
            <a:endParaRPr lang="en-US" sz="1000" kern="1200" dirty="0"/>
          </a:p>
          <a:p>
            <a:pPr marL="57150" lvl="1" indent="-57150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000" kern="1200" dirty="0" smtClean="0"/>
              <a:t>Positional</a:t>
            </a:r>
          </a:p>
        </p:txBody>
      </p:sp>
      <p:sp>
        <p:nvSpPr>
          <p:cNvPr id="12" name="Freeform 11"/>
          <p:cNvSpPr/>
          <p:nvPr/>
        </p:nvSpPr>
        <p:spPr>
          <a:xfrm rot="1800000">
            <a:off x="4717281" y="2849859"/>
            <a:ext cx="1729441" cy="1502219"/>
          </a:xfrm>
          <a:custGeom>
            <a:avLst/>
            <a:gdLst>
              <a:gd name="connsiteX0" fmla="*/ 0 w 1502219"/>
              <a:gd name="connsiteY0" fmla="*/ 525777 h 1729441"/>
              <a:gd name="connsiteX1" fmla="*/ 751110 w 1502219"/>
              <a:gd name="connsiteY1" fmla="*/ 0 h 1729441"/>
              <a:gd name="connsiteX2" fmla="*/ 1502219 w 1502219"/>
              <a:gd name="connsiteY2" fmla="*/ 525777 h 1729441"/>
              <a:gd name="connsiteX3" fmla="*/ 1126664 w 1502219"/>
              <a:gd name="connsiteY3" fmla="*/ 525777 h 1729441"/>
              <a:gd name="connsiteX4" fmla="*/ 1126664 w 1502219"/>
              <a:gd name="connsiteY4" fmla="*/ 1729441 h 1729441"/>
              <a:gd name="connsiteX5" fmla="*/ 375555 w 1502219"/>
              <a:gd name="connsiteY5" fmla="*/ 1729441 h 1729441"/>
              <a:gd name="connsiteX6" fmla="*/ 375555 w 1502219"/>
              <a:gd name="connsiteY6" fmla="*/ 525777 h 1729441"/>
              <a:gd name="connsiteX7" fmla="*/ 0 w 1502219"/>
              <a:gd name="connsiteY7" fmla="*/ 525777 h 172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2219" h="1729441">
                <a:moveTo>
                  <a:pt x="1045521" y="0"/>
                </a:moveTo>
                <a:lnTo>
                  <a:pt x="1502219" y="864721"/>
                </a:lnTo>
                <a:lnTo>
                  <a:pt x="1045521" y="1729441"/>
                </a:lnTo>
                <a:lnTo>
                  <a:pt x="1045521" y="1297080"/>
                </a:lnTo>
                <a:lnTo>
                  <a:pt x="0" y="1297080"/>
                </a:lnTo>
                <a:lnTo>
                  <a:pt x="0" y="432361"/>
                </a:lnTo>
                <a:lnTo>
                  <a:pt x="1045521" y="432361"/>
                </a:lnTo>
                <a:lnTo>
                  <a:pt x="1045521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468010" rIns="355343" bIns="468011" numCol="1" spcCol="1270" anchor="t" anchorCtr="0">
            <a:noAutofit/>
          </a:bodyPr>
          <a:lstStyle/>
          <a:p>
            <a:pPr lvl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 smtClean="0"/>
              <a:t>Image quality</a:t>
            </a:r>
            <a:endParaRPr lang="en-US" sz="1300" kern="1200" dirty="0"/>
          </a:p>
          <a:p>
            <a:pPr marL="57150" lvl="1" indent="-57150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000" kern="1200" dirty="0" smtClean="0"/>
              <a:t>Dense light field sampling</a:t>
            </a:r>
            <a:endParaRPr lang="en-US" sz="1000" kern="1200" dirty="0"/>
          </a:p>
        </p:txBody>
      </p:sp>
      <p:sp>
        <p:nvSpPr>
          <p:cNvPr id="13" name="Freeform 12"/>
          <p:cNvSpPr/>
          <p:nvPr/>
        </p:nvSpPr>
        <p:spPr>
          <a:xfrm rot="19800000">
            <a:off x="2521896" y="2826057"/>
            <a:ext cx="1712073" cy="1508781"/>
          </a:xfrm>
          <a:custGeom>
            <a:avLst/>
            <a:gdLst>
              <a:gd name="connsiteX0" fmla="*/ 0 w 1508781"/>
              <a:gd name="connsiteY0" fmla="*/ 528073 h 1712073"/>
              <a:gd name="connsiteX1" fmla="*/ 754391 w 1508781"/>
              <a:gd name="connsiteY1" fmla="*/ 0 h 1712073"/>
              <a:gd name="connsiteX2" fmla="*/ 1508781 w 1508781"/>
              <a:gd name="connsiteY2" fmla="*/ 528073 h 1712073"/>
              <a:gd name="connsiteX3" fmla="*/ 1131586 w 1508781"/>
              <a:gd name="connsiteY3" fmla="*/ 528073 h 1712073"/>
              <a:gd name="connsiteX4" fmla="*/ 1131586 w 1508781"/>
              <a:gd name="connsiteY4" fmla="*/ 1712073 h 1712073"/>
              <a:gd name="connsiteX5" fmla="*/ 377195 w 1508781"/>
              <a:gd name="connsiteY5" fmla="*/ 1712073 h 1712073"/>
              <a:gd name="connsiteX6" fmla="*/ 377195 w 1508781"/>
              <a:gd name="connsiteY6" fmla="*/ 528073 h 1712073"/>
              <a:gd name="connsiteX7" fmla="*/ 0 w 1508781"/>
              <a:gd name="connsiteY7" fmla="*/ 528073 h 171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781" h="1712073">
                <a:moveTo>
                  <a:pt x="465369" y="1712073"/>
                </a:moveTo>
                <a:lnTo>
                  <a:pt x="0" y="856036"/>
                </a:lnTo>
                <a:lnTo>
                  <a:pt x="465369" y="0"/>
                </a:lnTo>
                <a:lnTo>
                  <a:pt x="465369" y="428018"/>
                </a:lnTo>
                <a:lnTo>
                  <a:pt x="1508781" y="428018"/>
                </a:lnTo>
                <a:lnTo>
                  <a:pt x="1508781" y="1284055"/>
                </a:lnTo>
                <a:lnTo>
                  <a:pt x="465369" y="1284055"/>
                </a:lnTo>
                <a:lnTo>
                  <a:pt x="465369" y="171207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6493" tIns="469650" rIns="92455" bIns="469651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sz="1300" dirty="0"/>
              <a:t>S</a:t>
            </a:r>
            <a:r>
              <a:rPr lang="en-US" sz="1300" kern="1200" dirty="0" err="1" smtClean="0"/>
              <a:t>torage</a:t>
            </a:r>
            <a:r>
              <a:rPr lang="en-US" sz="1300" kern="1200" dirty="0" smtClean="0"/>
              <a:t> and hardware resources</a:t>
            </a:r>
            <a:endParaRPr lang="en-US" sz="1300" kern="1200" dirty="0"/>
          </a:p>
        </p:txBody>
      </p:sp>
      <p:grpSp>
        <p:nvGrpSpPr>
          <p:cNvPr id="8" name="Group 7"/>
          <p:cNvGrpSpPr/>
          <p:nvPr/>
        </p:nvGrpSpPr>
        <p:grpSpPr>
          <a:xfrm>
            <a:off x="64518" y="1131590"/>
            <a:ext cx="2707282" cy="1978332"/>
            <a:chOff x="64518" y="1131590"/>
            <a:chExt cx="2707282" cy="1978332"/>
          </a:xfrm>
        </p:grpSpPr>
        <p:sp>
          <p:nvSpPr>
            <p:cNvPr id="74" name="Textfeld 99"/>
            <p:cNvSpPr txBox="1"/>
            <p:nvPr/>
          </p:nvSpPr>
          <p:spPr>
            <a:xfrm>
              <a:off x="64518" y="2093314"/>
              <a:ext cx="2707282" cy="10166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600" b="1" dirty="0" err="1" smtClean="0"/>
                <a:t>Sparse</a:t>
              </a:r>
              <a:r>
                <a:rPr lang="de-DE" sz="1600" b="1" dirty="0" smtClean="0"/>
                <a:t> Array:</a:t>
              </a:r>
            </a:p>
            <a:p>
              <a:r>
                <a:rPr lang="de-DE" sz="1600" b="1" dirty="0" smtClean="0">
                  <a:solidFill>
                    <a:srgbClr val="00CC00"/>
                  </a:solidFill>
                </a:rPr>
                <a:t>+ </a:t>
              </a:r>
              <a:r>
                <a:rPr lang="de-DE" sz="1600" b="1" dirty="0" err="1">
                  <a:solidFill>
                    <a:srgbClr val="00CC00"/>
                  </a:solidFill>
                </a:rPr>
                <a:t>Viewpoint</a:t>
              </a:r>
              <a:r>
                <a:rPr lang="de-DE" sz="1600" b="1" dirty="0">
                  <a:solidFill>
                    <a:srgbClr val="00CC00"/>
                  </a:solidFill>
                </a:rPr>
                <a:t> </a:t>
              </a:r>
              <a:r>
                <a:rPr lang="de-DE" sz="1600" b="1" dirty="0" err="1">
                  <a:solidFill>
                    <a:srgbClr val="00CC00"/>
                  </a:solidFill>
                </a:rPr>
                <a:t>Flexibility</a:t>
              </a:r>
              <a:endParaRPr lang="de-DE" sz="1600" b="1" dirty="0">
                <a:solidFill>
                  <a:srgbClr val="00CC00"/>
                </a:solidFill>
              </a:endParaRPr>
            </a:p>
            <a:p>
              <a:r>
                <a:rPr lang="de-DE" sz="1600" b="1" dirty="0">
                  <a:solidFill>
                    <a:srgbClr val="00CC00"/>
                  </a:solidFill>
                </a:rPr>
                <a:t>+ Storage &amp; Resources</a:t>
              </a:r>
            </a:p>
            <a:p>
              <a:r>
                <a:rPr lang="de-DE" sz="1600" b="1" dirty="0">
                  <a:solidFill>
                    <a:srgbClr val="FF0000"/>
                  </a:solidFill>
                </a:rPr>
                <a:t>-  Image </a:t>
              </a:r>
              <a:r>
                <a:rPr lang="de-DE" sz="1600" b="1" dirty="0" smtClean="0">
                  <a:solidFill>
                    <a:srgbClr val="FF0000"/>
                  </a:solidFill>
                </a:rPr>
                <a:t>Quality</a:t>
              </a:r>
              <a:endParaRPr lang="de-DE" sz="16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64518" y="1131590"/>
              <a:ext cx="1048983" cy="917548"/>
              <a:chOff x="64518" y="1131590"/>
              <a:chExt cx="1048983" cy="917548"/>
            </a:xfrm>
          </p:grpSpPr>
          <p:sp>
            <p:nvSpPr>
              <p:cNvPr id="79" name="Rechteck 70"/>
              <p:cNvSpPr/>
              <p:nvPr/>
            </p:nvSpPr>
            <p:spPr bwMode="auto">
              <a:xfrm>
                <a:off x="64518" y="1131590"/>
                <a:ext cx="1048983" cy="91754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40000"/>
                  </a:spcAft>
                  <a:buClrTx/>
                  <a:buSzTx/>
                  <a:buFont typeface="Wingdings" pitchFamily="2" charset="2"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Frutiger LT Com 55 Roman" pitchFamily="34" charset="0"/>
                </a:endParaRPr>
              </a:p>
            </p:txBody>
          </p:sp>
          <p:grpSp>
            <p:nvGrpSpPr>
              <p:cNvPr id="80" name="Gruppieren 71"/>
              <p:cNvGrpSpPr/>
              <p:nvPr/>
            </p:nvGrpSpPr>
            <p:grpSpPr>
              <a:xfrm>
                <a:off x="106426" y="1161783"/>
                <a:ext cx="205505" cy="181075"/>
                <a:chOff x="2573808" y="2798960"/>
                <a:chExt cx="540000" cy="540000"/>
              </a:xfrm>
            </p:grpSpPr>
            <p:sp>
              <p:nvSpPr>
                <p:cNvPr id="90" name="Ellipse 81"/>
                <p:cNvSpPr/>
                <p:nvPr/>
              </p:nvSpPr>
              <p:spPr bwMode="auto">
                <a:xfrm>
                  <a:off x="2573808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91" name="Ellipse 82"/>
                <p:cNvSpPr/>
                <p:nvPr/>
              </p:nvSpPr>
              <p:spPr bwMode="auto">
                <a:xfrm>
                  <a:off x="2627784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81" name="Gruppieren 72"/>
              <p:cNvGrpSpPr/>
              <p:nvPr/>
            </p:nvGrpSpPr>
            <p:grpSpPr>
              <a:xfrm>
                <a:off x="873853" y="1161783"/>
                <a:ext cx="205505" cy="181075"/>
                <a:chOff x="3149872" y="2798960"/>
                <a:chExt cx="540000" cy="540000"/>
              </a:xfrm>
            </p:grpSpPr>
            <p:sp>
              <p:nvSpPr>
                <p:cNvPr id="88" name="Ellipse 79"/>
                <p:cNvSpPr/>
                <p:nvPr/>
              </p:nvSpPr>
              <p:spPr bwMode="auto">
                <a:xfrm>
                  <a:off x="3149872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89" name="Ellipse 80"/>
                <p:cNvSpPr/>
                <p:nvPr/>
              </p:nvSpPr>
              <p:spPr bwMode="auto">
                <a:xfrm>
                  <a:off x="3203848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82" name="Gruppieren 73"/>
              <p:cNvGrpSpPr/>
              <p:nvPr/>
            </p:nvGrpSpPr>
            <p:grpSpPr>
              <a:xfrm>
                <a:off x="107786" y="1836342"/>
                <a:ext cx="205505" cy="181075"/>
                <a:chOff x="2573808" y="3375024"/>
                <a:chExt cx="540000" cy="540000"/>
              </a:xfrm>
            </p:grpSpPr>
            <p:sp>
              <p:nvSpPr>
                <p:cNvPr id="86" name="Ellipse 77"/>
                <p:cNvSpPr/>
                <p:nvPr/>
              </p:nvSpPr>
              <p:spPr bwMode="auto">
                <a:xfrm>
                  <a:off x="2573808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87" name="Ellipse 78"/>
                <p:cNvSpPr/>
                <p:nvPr/>
              </p:nvSpPr>
              <p:spPr bwMode="auto">
                <a:xfrm>
                  <a:off x="2627784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83" name="Gruppieren 74"/>
              <p:cNvGrpSpPr/>
              <p:nvPr/>
            </p:nvGrpSpPr>
            <p:grpSpPr>
              <a:xfrm>
                <a:off x="875213" y="1836342"/>
                <a:ext cx="205505" cy="181075"/>
                <a:chOff x="3149872" y="3375024"/>
                <a:chExt cx="540000" cy="540000"/>
              </a:xfrm>
            </p:grpSpPr>
            <p:sp>
              <p:nvSpPr>
                <p:cNvPr id="84" name="Ellipse 75"/>
                <p:cNvSpPr/>
                <p:nvPr/>
              </p:nvSpPr>
              <p:spPr bwMode="auto">
                <a:xfrm>
                  <a:off x="3149872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85" name="Ellipse 76"/>
                <p:cNvSpPr/>
                <p:nvPr/>
              </p:nvSpPr>
              <p:spPr bwMode="auto">
                <a:xfrm>
                  <a:off x="3203848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</p:grpSp>
      </p:grpSp>
      <p:grpSp>
        <p:nvGrpSpPr>
          <p:cNvPr id="10" name="Group 9"/>
          <p:cNvGrpSpPr/>
          <p:nvPr/>
        </p:nvGrpSpPr>
        <p:grpSpPr>
          <a:xfrm>
            <a:off x="5364088" y="1051755"/>
            <a:ext cx="3698152" cy="1077218"/>
            <a:chOff x="5364088" y="1051755"/>
            <a:chExt cx="3698152" cy="1077218"/>
          </a:xfrm>
        </p:grpSpPr>
        <p:grpSp>
          <p:nvGrpSpPr>
            <p:cNvPr id="9" name="Group 8"/>
            <p:cNvGrpSpPr/>
            <p:nvPr/>
          </p:nvGrpSpPr>
          <p:grpSpPr>
            <a:xfrm>
              <a:off x="8009943" y="1051755"/>
              <a:ext cx="1052297" cy="1077218"/>
              <a:chOff x="8009943" y="1051755"/>
              <a:chExt cx="1052297" cy="1077218"/>
            </a:xfrm>
          </p:grpSpPr>
          <p:sp>
            <p:nvSpPr>
              <p:cNvPr id="95" name="Rechteck 20"/>
              <p:cNvSpPr/>
              <p:nvPr/>
            </p:nvSpPr>
            <p:spPr bwMode="auto">
              <a:xfrm>
                <a:off x="8009943" y="1051755"/>
                <a:ext cx="1052297" cy="10772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40000"/>
                  </a:spcAft>
                  <a:buClrTx/>
                  <a:buSzTx/>
                  <a:buFont typeface="Wingdings" pitchFamily="2" charset="2"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Frutiger LT Com 55 Roman" pitchFamily="34" charset="0"/>
                </a:endParaRPr>
              </a:p>
            </p:txBody>
          </p:sp>
          <p:grpSp>
            <p:nvGrpSpPr>
              <p:cNvPr id="96" name="Gruppieren 21"/>
              <p:cNvGrpSpPr/>
              <p:nvPr/>
            </p:nvGrpSpPr>
            <p:grpSpPr>
              <a:xfrm>
                <a:off x="8051982" y="1349431"/>
                <a:ext cx="206154" cy="212585"/>
                <a:chOff x="2573808" y="3375024"/>
                <a:chExt cx="540000" cy="540000"/>
              </a:xfrm>
            </p:grpSpPr>
            <p:sp>
              <p:nvSpPr>
                <p:cNvPr id="142" name="Ellipse 67"/>
                <p:cNvSpPr/>
                <p:nvPr/>
              </p:nvSpPr>
              <p:spPr bwMode="auto">
                <a:xfrm>
                  <a:off x="2573808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43" name="Ellipse 68"/>
                <p:cNvSpPr/>
                <p:nvPr/>
              </p:nvSpPr>
              <p:spPr bwMode="auto">
                <a:xfrm>
                  <a:off x="2627784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97" name="Gruppieren 22"/>
              <p:cNvGrpSpPr/>
              <p:nvPr/>
            </p:nvGrpSpPr>
            <p:grpSpPr>
              <a:xfrm>
                <a:off x="8051982" y="1087202"/>
                <a:ext cx="206154" cy="212585"/>
                <a:chOff x="2573808" y="2798960"/>
                <a:chExt cx="540000" cy="540000"/>
              </a:xfrm>
            </p:grpSpPr>
            <p:sp>
              <p:nvSpPr>
                <p:cNvPr id="140" name="Ellipse 65"/>
                <p:cNvSpPr/>
                <p:nvPr/>
              </p:nvSpPr>
              <p:spPr bwMode="auto">
                <a:xfrm>
                  <a:off x="2573808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41" name="Ellipse 66"/>
                <p:cNvSpPr/>
                <p:nvPr/>
              </p:nvSpPr>
              <p:spPr bwMode="auto">
                <a:xfrm>
                  <a:off x="2627784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98" name="Gruppieren 23"/>
              <p:cNvGrpSpPr/>
              <p:nvPr/>
            </p:nvGrpSpPr>
            <p:grpSpPr>
              <a:xfrm>
                <a:off x="8306279" y="1349431"/>
                <a:ext cx="206154" cy="212585"/>
                <a:chOff x="3149872" y="3375024"/>
                <a:chExt cx="540000" cy="540000"/>
              </a:xfrm>
            </p:grpSpPr>
            <p:sp>
              <p:nvSpPr>
                <p:cNvPr id="138" name="Ellipse 63"/>
                <p:cNvSpPr/>
                <p:nvPr/>
              </p:nvSpPr>
              <p:spPr bwMode="auto">
                <a:xfrm>
                  <a:off x="3149872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39" name="Ellipse 64"/>
                <p:cNvSpPr/>
                <p:nvPr/>
              </p:nvSpPr>
              <p:spPr bwMode="auto">
                <a:xfrm>
                  <a:off x="3203848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99" name="Gruppieren 24"/>
              <p:cNvGrpSpPr/>
              <p:nvPr/>
            </p:nvGrpSpPr>
            <p:grpSpPr>
              <a:xfrm>
                <a:off x="8306279" y="1087202"/>
                <a:ext cx="206154" cy="212585"/>
                <a:chOff x="3149872" y="2798960"/>
                <a:chExt cx="540000" cy="540000"/>
              </a:xfrm>
            </p:grpSpPr>
            <p:sp>
              <p:nvSpPr>
                <p:cNvPr id="136" name="Ellipse 61"/>
                <p:cNvSpPr/>
                <p:nvPr/>
              </p:nvSpPr>
              <p:spPr bwMode="auto">
                <a:xfrm>
                  <a:off x="3149872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37" name="Ellipse 62"/>
                <p:cNvSpPr/>
                <p:nvPr/>
              </p:nvSpPr>
              <p:spPr bwMode="auto">
                <a:xfrm>
                  <a:off x="3203848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00" name="Gruppieren 25"/>
              <p:cNvGrpSpPr/>
              <p:nvPr/>
            </p:nvGrpSpPr>
            <p:grpSpPr>
              <a:xfrm>
                <a:off x="8567536" y="1349431"/>
                <a:ext cx="206154" cy="212585"/>
                <a:chOff x="2573808" y="3375024"/>
                <a:chExt cx="540000" cy="540000"/>
              </a:xfrm>
            </p:grpSpPr>
            <p:sp>
              <p:nvSpPr>
                <p:cNvPr id="134" name="Ellipse 59"/>
                <p:cNvSpPr/>
                <p:nvPr/>
              </p:nvSpPr>
              <p:spPr bwMode="auto">
                <a:xfrm>
                  <a:off x="2573808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35" name="Ellipse 60"/>
                <p:cNvSpPr/>
                <p:nvPr/>
              </p:nvSpPr>
              <p:spPr bwMode="auto">
                <a:xfrm>
                  <a:off x="2627784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01" name="Gruppieren 26"/>
              <p:cNvGrpSpPr/>
              <p:nvPr/>
            </p:nvGrpSpPr>
            <p:grpSpPr>
              <a:xfrm>
                <a:off x="8567536" y="1087202"/>
                <a:ext cx="206154" cy="212585"/>
                <a:chOff x="2573808" y="2798960"/>
                <a:chExt cx="540000" cy="540000"/>
              </a:xfrm>
            </p:grpSpPr>
            <p:sp>
              <p:nvSpPr>
                <p:cNvPr id="132" name="Ellipse 57"/>
                <p:cNvSpPr/>
                <p:nvPr/>
              </p:nvSpPr>
              <p:spPr bwMode="auto">
                <a:xfrm>
                  <a:off x="2573808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33" name="Ellipse 58"/>
                <p:cNvSpPr/>
                <p:nvPr/>
              </p:nvSpPr>
              <p:spPr bwMode="auto">
                <a:xfrm>
                  <a:off x="2627784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02" name="Gruppieren 27"/>
              <p:cNvGrpSpPr/>
              <p:nvPr/>
            </p:nvGrpSpPr>
            <p:grpSpPr>
              <a:xfrm>
                <a:off x="8821833" y="1349431"/>
                <a:ext cx="206154" cy="212585"/>
                <a:chOff x="3149872" y="3375024"/>
                <a:chExt cx="540000" cy="540000"/>
              </a:xfrm>
            </p:grpSpPr>
            <p:sp>
              <p:nvSpPr>
                <p:cNvPr id="130" name="Ellipse 55"/>
                <p:cNvSpPr/>
                <p:nvPr/>
              </p:nvSpPr>
              <p:spPr bwMode="auto">
                <a:xfrm>
                  <a:off x="3149872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31" name="Ellipse 56"/>
                <p:cNvSpPr/>
                <p:nvPr/>
              </p:nvSpPr>
              <p:spPr bwMode="auto">
                <a:xfrm>
                  <a:off x="3203848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03" name="Gruppieren 28"/>
              <p:cNvGrpSpPr/>
              <p:nvPr/>
            </p:nvGrpSpPr>
            <p:grpSpPr>
              <a:xfrm>
                <a:off x="8821833" y="1087202"/>
                <a:ext cx="206154" cy="212585"/>
                <a:chOff x="3149872" y="2798960"/>
                <a:chExt cx="540000" cy="540000"/>
              </a:xfrm>
            </p:grpSpPr>
            <p:sp>
              <p:nvSpPr>
                <p:cNvPr id="128" name="Ellipse 53"/>
                <p:cNvSpPr/>
                <p:nvPr/>
              </p:nvSpPr>
              <p:spPr bwMode="auto">
                <a:xfrm>
                  <a:off x="3149872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29" name="Ellipse 54"/>
                <p:cNvSpPr/>
                <p:nvPr/>
              </p:nvSpPr>
              <p:spPr bwMode="auto">
                <a:xfrm>
                  <a:off x="3203848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04" name="Gruppieren 29"/>
              <p:cNvGrpSpPr/>
              <p:nvPr/>
            </p:nvGrpSpPr>
            <p:grpSpPr>
              <a:xfrm>
                <a:off x="8053347" y="1879148"/>
                <a:ext cx="206154" cy="212585"/>
                <a:chOff x="2573808" y="3375024"/>
                <a:chExt cx="540000" cy="540000"/>
              </a:xfrm>
            </p:grpSpPr>
            <p:sp>
              <p:nvSpPr>
                <p:cNvPr id="126" name="Ellipse 51"/>
                <p:cNvSpPr/>
                <p:nvPr/>
              </p:nvSpPr>
              <p:spPr bwMode="auto">
                <a:xfrm>
                  <a:off x="2573808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27" name="Ellipse 52"/>
                <p:cNvSpPr/>
                <p:nvPr/>
              </p:nvSpPr>
              <p:spPr bwMode="auto">
                <a:xfrm>
                  <a:off x="2627784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05" name="Gruppieren 30"/>
              <p:cNvGrpSpPr/>
              <p:nvPr/>
            </p:nvGrpSpPr>
            <p:grpSpPr>
              <a:xfrm>
                <a:off x="8053347" y="1616918"/>
                <a:ext cx="206154" cy="212585"/>
                <a:chOff x="2573808" y="2798960"/>
                <a:chExt cx="540000" cy="540000"/>
              </a:xfrm>
            </p:grpSpPr>
            <p:sp>
              <p:nvSpPr>
                <p:cNvPr id="124" name="Ellipse 49"/>
                <p:cNvSpPr/>
                <p:nvPr/>
              </p:nvSpPr>
              <p:spPr bwMode="auto">
                <a:xfrm>
                  <a:off x="2573808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25" name="Ellipse 50"/>
                <p:cNvSpPr/>
                <p:nvPr/>
              </p:nvSpPr>
              <p:spPr bwMode="auto">
                <a:xfrm>
                  <a:off x="2627784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06" name="Gruppieren 31"/>
              <p:cNvGrpSpPr/>
              <p:nvPr/>
            </p:nvGrpSpPr>
            <p:grpSpPr>
              <a:xfrm>
                <a:off x="8307644" y="1879148"/>
                <a:ext cx="206154" cy="212585"/>
                <a:chOff x="3149872" y="3375024"/>
                <a:chExt cx="540000" cy="540000"/>
              </a:xfrm>
            </p:grpSpPr>
            <p:sp>
              <p:nvSpPr>
                <p:cNvPr id="122" name="Ellipse 47"/>
                <p:cNvSpPr/>
                <p:nvPr/>
              </p:nvSpPr>
              <p:spPr bwMode="auto">
                <a:xfrm>
                  <a:off x="3149872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23" name="Ellipse 48"/>
                <p:cNvSpPr/>
                <p:nvPr/>
              </p:nvSpPr>
              <p:spPr bwMode="auto">
                <a:xfrm>
                  <a:off x="3203848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07" name="Gruppieren 32"/>
              <p:cNvGrpSpPr/>
              <p:nvPr/>
            </p:nvGrpSpPr>
            <p:grpSpPr>
              <a:xfrm>
                <a:off x="8307644" y="1616918"/>
                <a:ext cx="206154" cy="212585"/>
                <a:chOff x="3149872" y="2798960"/>
                <a:chExt cx="540000" cy="540000"/>
              </a:xfrm>
            </p:grpSpPr>
            <p:sp>
              <p:nvSpPr>
                <p:cNvPr id="120" name="Ellipse 45"/>
                <p:cNvSpPr/>
                <p:nvPr/>
              </p:nvSpPr>
              <p:spPr bwMode="auto">
                <a:xfrm>
                  <a:off x="3149872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21" name="Ellipse 46"/>
                <p:cNvSpPr/>
                <p:nvPr/>
              </p:nvSpPr>
              <p:spPr bwMode="auto">
                <a:xfrm>
                  <a:off x="3203848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08" name="Gruppieren 33"/>
              <p:cNvGrpSpPr/>
              <p:nvPr/>
            </p:nvGrpSpPr>
            <p:grpSpPr>
              <a:xfrm>
                <a:off x="8568901" y="1879148"/>
                <a:ext cx="206154" cy="212585"/>
                <a:chOff x="2573808" y="3375024"/>
                <a:chExt cx="540000" cy="540000"/>
              </a:xfrm>
            </p:grpSpPr>
            <p:sp>
              <p:nvSpPr>
                <p:cNvPr id="118" name="Ellipse 43"/>
                <p:cNvSpPr/>
                <p:nvPr/>
              </p:nvSpPr>
              <p:spPr bwMode="auto">
                <a:xfrm>
                  <a:off x="2573808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19" name="Ellipse 44"/>
                <p:cNvSpPr/>
                <p:nvPr/>
              </p:nvSpPr>
              <p:spPr bwMode="auto">
                <a:xfrm>
                  <a:off x="2627784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09" name="Gruppieren 34"/>
              <p:cNvGrpSpPr/>
              <p:nvPr/>
            </p:nvGrpSpPr>
            <p:grpSpPr>
              <a:xfrm>
                <a:off x="8568901" y="1616918"/>
                <a:ext cx="206154" cy="212585"/>
                <a:chOff x="2573808" y="2798960"/>
                <a:chExt cx="540000" cy="540000"/>
              </a:xfrm>
            </p:grpSpPr>
            <p:sp>
              <p:nvSpPr>
                <p:cNvPr id="116" name="Ellipse 41"/>
                <p:cNvSpPr/>
                <p:nvPr/>
              </p:nvSpPr>
              <p:spPr bwMode="auto">
                <a:xfrm>
                  <a:off x="2573808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17" name="Ellipse 42"/>
                <p:cNvSpPr/>
                <p:nvPr/>
              </p:nvSpPr>
              <p:spPr bwMode="auto">
                <a:xfrm>
                  <a:off x="2627784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10" name="Gruppieren 35"/>
              <p:cNvGrpSpPr/>
              <p:nvPr/>
            </p:nvGrpSpPr>
            <p:grpSpPr>
              <a:xfrm>
                <a:off x="8823197" y="1879148"/>
                <a:ext cx="206154" cy="212585"/>
                <a:chOff x="3149872" y="3375024"/>
                <a:chExt cx="540000" cy="540000"/>
              </a:xfrm>
            </p:grpSpPr>
            <p:sp>
              <p:nvSpPr>
                <p:cNvPr id="114" name="Ellipse 39"/>
                <p:cNvSpPr/>
                <p:nvPr/>
              </p:nvSpPr>
              <p:spPr bwMode="auto">
                <a:xfrm>
                  <a:off x="3149872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15" name="Ellipse 40"/>
                <p:cNvSpPr/>
                <p:nvPr/>
              </p:nvSpPr>
              <p:spPr bwMode="auto">
                <a:xfrm>
                  <a:off x="3203848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11" name="Gruppieren 36"/>
              <p:cNvGrpSpPr/>
              <p:nvPr/>
            </p:nvGrpSpPr>
            <p:grpSpPr>
              <a:xfrm>
                <a:off x="8823197" y="1616918"/>
                <a:ext cx="206154" cy="212585"/>
                <a:chOff x="3149872" y="2798960"/>
                <a:chExt cx="540000" cy="540000"/>
              </a:xfrm>
            </p:grpSpPr>
            <p:sp>
              <p:nvSpPr>
                <p:cNvPr id="112" name="Ellipse 37"/>
                <p:cNvSpPr/>
                <p:nvPr/>
              </p:nvSpPr>
              <p:spPr bwMode="auto">
                <a:xfrm>
                  <a:off x="3149872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13" name="Ellipse 38"/>
                <p:cNvSpPr/>
                <p:nvPr/>
              </p:nvSpPr>
              <p:spPr bwMode="auto">
                <a:xfrm>
                  <a:off x="3203848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</p:grpSp>
        <p:sp>
          <p:nvSpPr>
            <p:cNvPr id="94" name="Textfeld 97"/>
            <p:cNvSpPr txBox="1"/>
            <p:nvPr/>
          </p:nvSpPr>
          <p:spPr>
            <a:xfrm>
              <a:off x="5364088" y="1051755"/>
              <a:ext cx="2599879" cy="107721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600" b="1" dirty="0" smtClean="0"/>
                <a:t>Large Array:</a:t>
              </a:r>
            </a:p>
            <a:p>
              <a:r>
                <a:rPr lang="de-DE" sz="1600" b="1" dirty="0">
                  <a:solidFill>
                    <a:srgbClr val="00CC00"/>
                  </a:solidFill>
                </a:rPr>
                <a:t>+ </a:t>
              </a:r>
              <a:r>
                <a:rPr lang="de-DE" sz="1600" b="1" dirty="0" err="1">
                  <a:solidFill>
                    <a:srgbClr val="00CC00"/>
                  </a:solidFill>
                </a:rPr>
                <a:t>Viewpoint</a:t>
              </a:r>
              <a:r>
                <a:rPr lang="de-DE" sz="1600" b="1" dirty="0">
                  <a:solidFill>
                    <a:srgbClr val="00CC00"/>
                  </a:solidFill>
                </a:rPr>
                <a:t> </a:t>
              </a:r>
              <a:r>
                <a:rPr lang="de-DE" sz="1600" b="1" dirty="0" err="1">
                  <a:solidFill>
                    <a:srgbClr val="00CC00"/>
                  </a:solidFill>
                </a:rPr>
                <a:t>Flexibility</a:t>
              </a:r>
              <a:endParaRPr lang="de-DE" sz="1600" b="1" dirty="0">
                <a:solidFill>
                  <a:srgbClr val="00CC00"/>
                </a:solidFill>
              </a:endParaRPr>
            </a:p>
            <a:p>
              <a:r>
                <a:rPr lang="de-DE" sz="1600" b="1" dirty="0" smtClean="0">
                  <a:solidFill>
                    <a:srgbClr val="00CC00"/>
                  </a:solidFill>
                </a:rPr>
                <a:t>+ </a:t>
              </a:r>
              <a:r>
                <a:rPr lang="de-DE" sz="1600" b="1" dirty="0">
                  <a:solidFill>
                    <a:srgbClr val="00CC00"/>
                  </a:solidFill>
                </a:rPr>
                <a:t>Image Quality</a:t>
              </a:r>
            </a:p>
            <a:p>
              <a:r>
                <a:rPr lang="de-DE" sz="1600" b="1" dirty="0" smtClean="0">
                  <a:solidFill>
                    <a:srgbClr val="FF0000"/>
                  </a:solidFill>
                </a:rPr>
                <a:t>-  </a:t>
              </a:r>
              <a:r>
                <a:rPr lang="de-DE" sz="1600" b="1" dirty="0">
                  <a:solidFill>
                    <a:srgbClr val="FF0000"/>
                  </a:solidFill>
                </a:rPr>
                <a:t>Storage &amp; Resources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292778" y="2425324"/>
            <a:ext cx="2545377" cy="2054833"/>
            <a:chOff x="6292778" y="2425324"/>
            <a:chExt cx="2545377" cy="2054833"/>
          </a:xfrm>
        </p:grpSpPr>
        <p:grpSp>
          <p:nvGrpSpPr>
            <p:cNvPr id="14" name="Group 13"/>
            <p:cNvGrpSpPr/>
            <p:nvPr/>
          </p:nvGrpSpPr>
          <p:grpSpPr>
            <a:xfrm>
              <a:off x="7785293" y="3562609"/>
              <a:ext cx="1048984" cy="917548"/>
              <a:chOff x="7785293" y="3562609"/>
              <a:chExt cx="1048984" cy="917548"/>
            </a:xfrm>
          </p:grpSpPr>
          <p:sp>
            <p:nvSpPr>
              <p:cNvPr id="147" name="Rechteck 84"/>
              <p:cNvSpPr/>
              <p:nvPr/>
            </p:nvSpPr>
            <p:spPr bwMode="auto">
              <a:xfrm>
                <a:off x="7785293" y="3562609"/>
                <a:ext cx="1048984" cy="91754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40000"/>
                  </a:spcAft>
                  <a:buClrTx/>
                  <a:buSzTx/>
                  <a:buFont typeface="Wingdings" pitchFamily="2" charset="2"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Frutiger LT Com 55 Roman" pitchFamily="34" charset="0"/>
                </a:endParaRPr>
              </a:p>
            </p:txBody>
          </p:sp>
          <p:grpSp>
            <p:nvGrpSpPr>
              <p:cNvPr id="148" name="Gruppieren 85"/>
              <p:cNvGrpSpPr/>
              <p:nvPr/>
            </p:nvGrpSpPr>
            <p:grpSpPr>
              <a:xfrm>
                <a:off x="7890242" y="4056729"/>
                <a:ext cx="374596" cy="345134"/>
                <a:chOff x="2573808" y="3375024"/>
                <a:chExt cx="540000" cy="540000"/>
              </a:xfrm>
            </p:grpSpPr>
            <p:sp>
              <p:nvSpPr>
                <p:cNvPr id="158" name="Ellipse 95"/>
                <p:cNvSpPr/>
                <p:nvPr/>
              </p:nvSpPr>
              <p:spPr bwMode="auto">
                <a:xfrm>
                  <a:off x="2573808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59" name="Ellipse 96"/>
                <p:cNvSpPr/>
                <p:nvPr/>
              </p:nvSpPr>
              <p:spPr bwMode="auto">
                <a:xfrm>
                  <a:off x="2627784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49" name="Gruppieren 86"/>
              <p:cNvGrpSpPr/>
              <p:nvPr/>
            </p:nvGrpSpPr>
            <p:grpSpPr>
              <a:xfrm>
                <a:off x="7890242" y="3630997"/>
                <a:ext cx="374596" cy="345134"/>
                <a:chOff x="2573808" y="2798960"/>
                <a:chExt cx="540000" cy="540000"/>
              </a:xfrm>
            </p:grpSpPr>
            <p:sp>
              <p:nvSpPr>
                <p:cNvPr id="156" name="Ellipse 93"/>
                <p:cNvSpPr/>
                <p:nvPr/>
              </p:nvSpPr>
              <p:spPr bwMode="auto">
                <a:xfrm>
                  <a:off x="2573808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57" name="Ellipse 94"/>
                <p:cNvSpPr/>
                <p:nvPr/>
              </p:nvSpPr>
              <p:spPr bwMode="auto">
                <a:xfrm>
                  <a:off x="2627784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50" name="Gruppieren 87"/>
              <p:cNvGrpSpPr/>
              <p:nvPr/>
            </p:nvGrpSpPr>
            <p:grpSpPr>
              <a:xfrm>
                <a:off x="8352315" y="4056729"/>
                <a:ext cx="374596" cy="345134"/>
                <a:chOff x="3149872" y="3375024"/>
                <a:chExt cx="540000" cy="540000"/>
              </a:xfrm>
            </p:grpSpPr>
            <p:sp>
              <p:nvSpPr>
                <p:cNvPr id="154" name="Ellipse 91"/>
                <p:cNvSpPr/>
                <p:nvPr/>
              </p:nvSpPr>
              <p:spPr bwMode="auto">
                <a:xfrm>
                  <a:off x="3149872" y="3375024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55" name="Ellipse 92"/>
                <p:cNvSpPr/>
                <p:nvPr/>
              </p:nvSpPr>
              <p:spPr bwMode="auto">
                <a:xfrm>
                  <a:off x="3203848" y="3429000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151" name="Gruppieren 88"/>
              <p:cNvGrpSpPr/>
              <p:nvPr/>
            </p:nvGrpSpPr>
            <p:grpSpPr>
              <a:xfrm>
                <a:off x="8352315" y="3630997"/>
                <a:ext cx="374596" cy="345134"/>
                <a:chOff x="3149872" y="2798960"/>
                <a:chExt cx="540000" cy="540000"/>
              </a:xfrm>
            </p:grpSpPr>
            <p:sp>
              <p:nvSpPr>
                <p:cNvPr id="152" name="Ellipse 89"/>
                <p:cNvSpPr/>
                <p:nvPr/>
              </p:nvSpPr>
              <p:spPr bwMode="auto">
                <a:xfrm>
                  <a:off x="3149872" y="2798960"/>
                  <a:ext cx="540000" cy="540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153" name="Ellipse 90"/>
                <p:cNvSpPr/>
                <p:nvPr/>
              </p:nvSpPr>
              <p:spPr bwMode="auto">
                <a:xfrm>
                  <a:off x="3203848" y="2852936"/>
                  <a:ext cx="432048" cy="4320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spcAft>
                      <a:spcPct val="40000"/>
                    </a:spcAft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</p:grpSp>
        <p:sp>
          <p:nvSpPr>
            <p:cNvPr id="146" name="Textfeld 98"/>
            <p:cNvSpPr txBox="1"/>
            <p:nvPr/>
          </p:nvSpPr>
          <p:spPr>
            <a:xfrm>
              <a:off x="6292778" y="2425324"/>
              <a:ext cx="2545377" cy="107721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de-DE" sz="1600" b="1" dirty="0" smtClean="0"/>
                <a:t>Small Array:</a:t>
              </a:r>
            </a:p>
            <a:p>
              <a:r>
                <a:rPr lang="de-DE" sz="1600" b="1" dirty="0" smtClean="0">
                  <a:solidFill>
                    <a:srgbClr val="00CC00"/>
                  </a:solidFill>
                </a:rPr>
                <a:t>+ </a:t>
              </a:r>
              <a:r>
                <a:rPr lang="de-DE" sz="1600" b="1" dirty="0">
                  <a:solidFill>
                    <a:srgbClr val="00CC00"/>
                  </a:solidFill>
                </a:rPr>
                <a:t>Image </a:t>
              </a:r>
              <a:r>
                <a:rPr lang="de-DE" sz="1600" b="1" dirty="0" smtClean="0">
                  <a:solidFill>
                    <a:srgbClr val="00CC00"/>
                  </a:solidFill>
                </a:rPr>
                <a:t>Quality</a:t>
              </a:r>
            </a:p>
            <a:p>
              <a:r>
                <a:rPr lang="de-DE" sz="1600" b="1" dirty="0">
                  <a:solidFill>
                    <a:srgbClr val="00CC00"/>
                  </a:solidFill>
                </a:rPr>
                <a:t>+ </a:t>
              </a:r>
              <a:r>
                <a:rPr lang="de-DE" sz="1600" b="1" dirty="0" smtClean="0">
                  <a:solidFill>
                    <a:srgbClr val="00CC00"/>
                  </a:solidFill>
                </a:rPr>
                <a:t>Storage </a:t>
              </a:r>
              <a:r>
                <a:rPr lang="de-DE" sz="1600" b="1" dirty="0">
                  <a:solidFill>
                    <a:srgbClr val="00CC00"/>
                  </a:solidFill>
                </a:rPr>
                <a:t>&amp; Resources</a:t>
              </a:r>
              <a:endParaRPr lang="en-US" sz="1600" b="1" dirty="0">
                <a:solidFill>
                  <a:srgbClr val="00CC00"/>
                </a:solidFill>
              </a:endParaRPr>
            </a:p>
            <a:p>
              <a:r>
                <a:rPr lang="de-DE" sz="1600" b="1" dirty="0">
                  <a:solidFill>
                    <a:srgbClr val="FF0000"/>
                  </a:solidFill>
                </a:rPr>
                <a:t>- </a:t>
              </a:r>
              <a:r>
                <a:rPr lang="de-DE" sz="1600" b="1" dirty="0" err="1">
                  <a:solidFill>
                    <a:srgbClr val="FF0000"/>
                  </a:solidFill>
                </a:rPr>
                <a:t>Viewpoint</a:t>
              </a:r>
              <a:r>
                <a:rPr lang="de-DE" sz="1600" b="1" dirty="0">
                  <a:solidFill>
                    <a:srgbClr val="FF0000"/>
                  </a:solidFill>
                </a:rPr>
                <a:t> </a:t>
              </a:r>
              <a:r>
                <a:rPr lang="de-DE" sz="1600" b="1" dirty="0" err="1">
                  <a:solidFill>
                    <a:srgbClr val="FF0000"/>
                  </a:solidFill>
                </a:rPr>
                <a:t>Flexibility</a:t>
              </a:r>
              <a:endParaRPr lang="de-DE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2522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Our capture</a:t>
            </a:r>
            <a:endParaRPr lang="pl-P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3831876"/>
          </a:xfrm>
        </p:spPr>
        <p:txBody>
          <a:bodyPr>
            <a:normAutofit/>
          </a:bodyPr>
          <a:lstStyle/>
          <a:p>
            <a:r>
              <a:rPr lang="pl-PL" dirty="0" smtClean="0"/>
              <a:t>9 industrial cameras (</a:t>
            </a:r>
            <a:r>
              <a:rPr lang="pl-PL" dirty="0"/>
              <a:t>Basler </a:t>
            </a:r>
            <a:r>
              <a:rPr lang="pl-PL" dirty="0" smtClean="0"/>
              <a:t>acA2000-50gc)</a:t>
            </a:r>
          </a:p>
          <a:p>
            <a:pPr lvl="1"/>
            <a:r>
              <a:rPr lang="pl-PL" dirty="0" smtClean="0"/>
              <a:t>3x3 arrangement</a:t>
            </a:r>
          </a:p>
          <a:p>
            <a:endParaRPr lang="pl-PL" dirty="0" smtClean="0"/>
          </a:p>
          <a:p>
            <a:r>
              <a:rPr lang="pl-PL" dirty="0" smtClean="0"/>
              <a:t>Up to 16 video cameras (</a:t>
            </a:r>
            <a:r>
              <a:rPr lang="pl-PL" dirty="0"/>
              <a:t>GoPro </a:t>
            </a:r>
            <a:r>
              <a:rPr lang="pl-PL" dirty="0" smtClean="0"/>
              <a:t>Hero3+ Black Edition)</a:t>
            </a:r>
          </a:p>
          <a:p>
            <a:pPr lvl="1"/>
            <a:r>
              <a:rPr lang="pl-PL" dirty="0" smtClean="0"/>
              <a:t>3x5 or 4x4 arrangement</a:t>
            </a:r>
          </a:p>
          <a:p>
            <a:endParaRPr lang="pl-PL" dirty="0" smtClean="0"/>
          </a:p>
          <a:p>
            <a:pPr lvl="1"/>
            <a:endParaRPr lang="pl-PL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15566"/>
            <a:ext cx="1743223" cy="188766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6</a:t>
            </a:fld>
            <a:endParaRPr lang="pl-PL"/>
          </a:p>
        </p:txBody>
      </p:sp>
      <p:pic>
        <p:nvPicPr>
          <p:cNvPr id="13" name="Picture 3" descr="C:\FrederikPacificGraphics\ppt_images\cameraarra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30345"/>
            <a:ext cx="3960000" cy="190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963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7</a:t>
            </a:fld>
            <a:endParaRPr lang="pl-PL" dirty="0"/>
          </a:p>
        </p:txBody>
      </p:sp>
      <p:sp>
        <p:nvSpPr>
          <p:cNvPr id="144" name="Titel 1"/>
          <p:cNvSpPr txBox="1">
            <a:spLocks/>
          </p:cNvSpPr>
          <p:nvPr/>
        </p:nvSpPr>
        <p:spPr>
          <a:xfrm>
            <a:off x="61615" y="330791"/>
            <a:ext cx="890318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 smtClean="0"/>
              <a:t>Upsampling a Sparse Light Field</a:t>
            </a:r>
            <a:endParaRPr lang="de-DE" dirty="0"/>
          </a:p>
        </p:txBody>
      </p:sp>
      <p:sp>
        <p:nvSpPr>
          <p:cNvPr id="160" name="Inhaltsplatzhalter 2"/>
          <p:cNvSpPr>
            <a:spLocks noGrp="1"/>
          </p:cNvSpPr>
          <p:nvPr>
            <p:ph idx="1"/>
          </p:nvPr>
        </p:nvSpPr>
        <p:spPr>
          <a:xfrm>
            <a:off x="466725" y="987574"/>
            <a:ext cx="8208000" cy="1152128"/>
          </a:xfrm>
        </p:spPr>
        <p:txBody>
          <a:bodyPr>
            <a:normAutofit fontScale="77500" lnSpcReduction="20000"/>
          </a:bodyPr>
          <a:lstStyle/>
          <a:p>
            <a:pPr marL="440100" indent="-457200"/>
            <a:r>
              <a:rPr lang="pl-PL" dirty="0" smtClean="0"/>
              <a:t>Camera array captures sparse light field </a:t>
            </a:r>
          </a:p>
          <a:p>
            <a:pPr marL="840150" lvl="1" indent="-457200"/>
            <a:r>
              <a:rPr lang="pl-PL" dirty="0"/>
              <a:t>N</a:t>
            </a:r>
            <a:r>
              <a:rPr lang="pl-PL" dirty="0" smtClean="0"/>
              <a:t>ot suitable for image based rendering</a:t>
            </a:r>
          </a:p>
          <a:p>
            <a:pPr marL="840150" lvl="1" indent="-457200"/>
            <a:r>
              <a:rPr lang="pl-PL" dirty="0" smtClean="0"/>
              <a:t>Efficient way for upsampling lightfield data is required</a:t>
            </a:r>
          </a:p>
          <a:p>
            <a:endParaRPr lang="de-DE" dirty="0"/>
          </a:p>
        </p:txBody>
      </p:sp>
      <p:sp>
        <p:nvSpPr>
          <p:cNvPr id="161" name="Textfeld 5"/>
          <p:cNvSpPr txBox="1"/>
          <p:nvPr/>
        </p:nvSpPr>
        <p:spPr>
          <a:xfrm>
            <a:off x="61615" y="2552804"/>
            <a:ext cx="1414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More Images</a:t>
            </a:r>
            <a:endParaRPr lang="de-DE" dirty="0"/>
          </a:p>
        </p:txBody>
      </p:sp>
      <p:sp>
        <p:nvSpPr>
          <p:cNvPr id="162" name="Pfeil nach rechts 9"/>
          <p:cNvSpPr/>
          <p:nvPr/>
        </p:nvSpPr>
        <p:spPr>
          <a:xfrm rot="10800000">
            <a:off x="1619673" y="2592288"/>
            <a:ext cx="5940152" cy="37107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3" name="Textfeld 10"/>
          <p:cNvSpPr txBox="1"/>
          <p:nvPr/>
        </p:nvSpPr>
        <p:spPr>
          <a:xfrm>
            <a:off x="7669577" y="2596637"/>
            <a:ext cx="1295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Less</a:t>
            </a:r>
            <a:r>
              <a:rPr lang="de-DE" dirty="0" smtClean="0"/>
              <a:t> Images</a:t>
            </a:r>
            <a:endParaRPr lang="de-DE" dirty="0"/>
          </a:p>
        </p:txBody>
      </p:sp>
      <p:sp>
        <p:nvSpPr>
          <p:cNvPr id="164" name="Textfeld 11"/>
          <p:cNvSpPr txBox="1"/>
          <p:nvPr/>
        </p:nvSpPr>
        <p:spPr>
          <a:xfrm>
            <a:off x="0" y="3383867"/>
            <a:ext cx="1574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Less</a:t>
            </a:r>
            <a:r>
              <a:rPr lang="de-DE" dirty="0" smtClean="0"/>
              <a:t> </a:t>
            </a:r>
            <a:r>
              <a:rPr lang="de-DE" dirty="0" err="1" smtClean="0"/>
              <a:t>Geometry</a:t>
            </a:r>
            <a:endParaRPr lang="de-DE" dirty="0"/>
          </a:p>
        </p:txBody>
      </p:sp>
      <p:sp>
        <p:nvSpPr>
          <p:cNvPr id="165" name="Textfeld 12"/>
          <p:cNvSpPr txBox="1"/>
          <p:nvPr/>
        </p:nvSpPr>
        <p:spPr>
          <a:xfrm>
            <a:off x="7524328" y="3383867"/>
            <a:ext cx="1693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More </a:t>
            </a:r>
            <a:r>
              <a:rPr lang="de-DE" dirty="0" err="1" smtClean="0"/>
              <a:t>Geometry</a:t>
            </a:r>
            <a:endParaRPr lang="de-DE" dirty="0"/>
          </a:p>
        </p:txBody>
      </p:sp>
      <p:sp>
        <p:nvSpPr>
          <p:cNvPr id="166" name="Pfeil nach rechts 14"/>
          <p:cNvSpPr/>
          <p:nvPr/>
        </p:nvSpPr>
        <p:spPr>
          <a:xfrm>
            <a:off x="1619673" y="3348372"/>
            <a:ext cx="5940152" cy="432049"/>
          </a:xfrm>
          <a:prstGeom prst="rightArrow">
            <a:avLst/>
          </a:prstGeom>
          <a:noFill/>
          <a:ln w="317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7" name="Rechteck 15"/>
          <p:cNvSpPr/>
          <p:nvPr/>
        </p:nvSpPr>
        <p:spPr>
          <a:xfrm>
            <a:off x="1619672" y="3780421"/>
            <a:ext cx="1656184" cy="3780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Rendering </a:t>
            </a:r>
            <a:r>
              <a:rPr lang="de-DE" sz="1400" dirty="0" err="1" smtClean="0"/>
              <a:t>with</a:t>
            </a:r>
            <a:r>
              <a:rPr lang="de-DE" sz="1400" dirty="0" smtClean="0"/>
              <a:t> </a:t>
            </a:r>
            <a:r>
              <a:rPr lang="de-DE" sz="1400" dirty="0" err="1" smtClean="0"/>
              <a:t>no</a:t>
            </a:r>
            <a:r>
              <a:rPr lang="de-DE" sz="1400" dirty="0" smtClean="0"/>
              <a:t> </a:t>
            </a:r>
            <a:r>
              <a:rPr lang="de-DE" sz="1400" dirty="0" err="1" smtClean="0"/>
              <a:t>geometry</a:t>
            </a:r>
            <a:endParaRPr lang="de-DE" sz="1400" dirty="0"/>
          </a:p>
        </p:txBody>
      </p:sp>
      <p:sp>
        <p:nvSpPr>
          <p:cNvPr id="168" name="Rechteck 16"/>
          <p:cNvSpPr/>
          <p:nvPr/>
        </p:nvSpPr>
        <p:spPr>
          <a:xfrm>
            <a:off x="5508104" y="3780421"/>
            <a:ext cx="1656184" cy="3780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Rendering </a:t>
            </a:r>
            <a:r>
              <a:rPr lang="de-DE" sz="1400" dirty="0" err="1" smtClean="0"/>
              <a:t>with</a:t>
            </a:r>
            <a:r>
              <a:rPr lang="de-DE" sz="1400" dirty="0" smtClean="0"/>
              <a:t> Explicit </a:t>
            </a:r>
            <a:r>
              <a:rPr lang="de-DE" sz="1400" dirty="0" err="1" smtClean="0"/>
              <a:t>geometry</a:t>
            </a:r>
            <a:endParaRPr lang="de-DE" sz="1400" dirty="0"/>
          </a:p>
        </p:txBody>
      </p:sp>
      <p:sp>
        <p:nvSpPr>
          <p:cNvPr id="169" name="Rechteck 17"/>
          <p:cNvSpPr/>
          <p:nvPr/>
        </p:nvSpPr>
        <p:spPr>
          <a:xfrm>
            <a:off x="3563888" y="3780421"/>
            <a:ext cx="1692188" cy="3780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Rendering </a:t>
            </a:r>
            <a:r>
              <a:rPr lang="de-DE" sz="1400" dirty="0" err="1" smtClean="0"/>
              <a:t>with</a:t>
            </a:r>
            <a:r>
              <a:rPr lang="de-DE" sz="1400" dirty="0" smtClean="0"/>
              <a:t> </a:t>
            </a:r>
            <a:r>
              <a:rPr lang="de-DE" sz="1400" dirty="0" err="1" smtClean="0"/>
              <a:t>Implicit</a:t>
            </a:r>
            <a:r>
              <a:rPr lang="de-DE" sz="1400" dirty="0" smtClean="0"/>
              <a:t> </a:t>
            </a:r>
            <a:r>
              <a:rPr lang="de-DE" sz="1400" dirty="0" err="1" smtClean="0"/>
              <a:t>geometry</a:t>
            </a:r>
            <a:endParaRPr lang="de-DE" sz="1400" dirty="0"/>
          </a:p>
        </p:txBody>
      </p:sp>
      <p:sp>
        <p:nvSpPr>
          <p:cNvPr id="175" name="Rechteck 3"/>
          <p:cNvSpPr/>
          <p:nvPr/>
        </p:nvSpPr>
        <p:spPr>
          <a:xfrm>
            <a:off x="1114383" y="4310975"/>
            <a:ext cx="72020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Picture </a:t>
            </a:r>
            <a:r>
              <a:rPr lang="en-US" sz="1200" dirty="0" smtClean="0"/>
              <a:t>inspired by </a:t>
            </a:r>
            <a:r>
              <a:rPr lang="en-US" sz="1200" dirty="0"/>
              <a:t>Chan, Shum, Ng, Image-Based Rendering and Synthesis, IEEE SIGNAL PROC. MAG., Nov. 2007</a:t>
            </a:r>
            <a:endParaRPr lang="de-DE" sz="1200" dirty="0"/>
          </a:p>
        </p:txBody>
      </p:sp>
      <p:sp>
        <p:nvSpPr>
          <p:cNvPr id="180" name="Ellipse 29"/>
          <p:cNvSpPr/>
          <p:nvPr/>
        </p:nvSpPr>
        <p:spPr>
          <a:xfrm>
            <a:off x="1913508" y="3421986"/>
            <a:ext cx="361732" cy="2663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81" name="Gruppieren 36"/>
          <p:cNvGrpSpPr/>
          <p:nvPr/>
        </p:nvGrpSpPr>
        <p:grpSpPr>
          <a:xfrm>
            <a:off x="2015716" y="2862318"/>
            <a:ext cx="2232873" cy="1195536"/>
            <a:chOff x="2015715" y="3068960"/>
            <a:chExt cx="2232873" cy="1594048"/>
          </a:xfrm>
        </p:grpSpPr>
        <p:sp>
          <p:nvSpPr>
            <p:cNvPr id="182" name="Gebogener Pfeil 25"/>
            <p:cNvSpPr/>
            <p:nvPr/>
          </p:nvSpPr>
          <p:spPr>
            <a:xfrm>
              <a:off x="2015715" y="3068960"/>
              <a:ext cx="2150979" cy="1594048"/>
            </a:xfrm>
            <a:prstGeom prst="circularArrow">
              <a:avLst/>
            </a:pr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</a:gra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  <p:sp>
          <p:nvSpPr>
            <p:cNvPr id="183" name="Textfeld 27"/>
            <p:cNvSpPr txBox="1"/>
            <p:nvPr/>
          </p:nvSpPr>
          <p:spPr>
            <a:xfrm>
              <a:off x="2418770" y="3872081"/>
              <a:ext cx="1289134" cy="276999"/>
            </a:xfrm>
            <a:prstGeom prst="rect">
              <a:avLst/>
            </a:pr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</a:gra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algn="ctr">
                <a:defRPr sz="1200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dirty="0" err="1"/>
                <a:t>Self</a:t>
              </a:r>
              <a:r>
                <a:rPr lang="de-DE" dirty="0"/>
                <a:t> </a:t>
              </a:r>
              <a:r>
                <a:rPr lang="de-DE" dirty="0" err="1"/>
                <a:t>Calibration</a:t>
              </a:r>
              <a:endParaRPr lang="de-DE" dirty="0"/>
            </a:p>
          </p:txBody>
        </p:sp>
        <p:sp>
          <p:nvSpPr>
            <p:cNvPr id="184" name="Ellipse 30"/>
            <p:cNvSpPr/>
            <p:nvPr/>
          </p:nvSpPr>
          <p:spPr>
            <a:xfrm>
              <a:off x="3886856" y="3825344"/>
              <a:ext cx="361732" cy="35510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5" name="Gruppieren 37"/>
          <p:cNvGrpSpPr/>
          <p:nvPr/>
        </p:nvGrpSpPr>
        <p:grpSpPr>
          <a:xfrm>
            <a:off x="3991192" y="2862318"/>
            <a:ext cx="2166677" cy="1195536"/>
            <a:chOff x="3991191" y="3068960"/>
            <a:chExt cx="2166677" cy="1594048"/>
          </a:xfrm>
        </p:grpSpPr>
        <p:sp>
          <p:nvSpPr>
            <p:cNvPr id="186" name="Gebogener Pfeil 26"/>
            <p:cNvSpPr/>
            <p:nvPr/>
          </p:nvSpPr>
          <p:spPr>
            <a:xfrm>
              <a:off x="3991191" y="3068960"/>
              <a:ext cx="2020969" cy="1594048"/>
            </a:xfrm>
            <a:prstGeom prst="circularArrow">
              <a:avLst/>
            </a:pr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</a:gra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  <p:sp>
          <p:nvSpPr>
            <p:cNvPr id="187" name="Textfeld 28"/>
            <p:cNvSpPr txBox="1"/>
            <p:nvPr/>
          </p:nvSpPr>
          <p:spPr>
            <a:xfrm>
              <a:off x="4263648" y="3872081"/>
              <a:ext cx="1619353" cy="276999"/>
            </a:xfrm>
            <a:prstGeom prst="rect">
              <a:avLst/>
            </a:pr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</a:gra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algn="ctr">
                <a:defRPr sz="1200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dirty="0" err="1"/>
                <a:t>Disparity</a:t>
              </a:r>
              <a:r>
                <a:rPr lang="de-DE" dirty="0"/>
                <a:t> </a:t>
              </a:r>
              <a:r>
                <a:rPr lang="de-DE" dirty="0" err="1"/>
                <a:t>Estimation</a:t>
              </a:r>
              <a:endParaRPr lang="de-DE" dirty="0"/>
            </a:p>
          </p:txBody>
        </p:sp>
        <p:sp>
          <p:nvSpPr>
            <p:cNvPr id="188" name="Ellipse 31"/>
            <p:cNvSpPr/>
            <p:nvPr/>
          </p:nvSpPr>
          <p:spPr>
            <a:xfrm>
              <a:off x="5796136" y="3830568"/>
              <a:ext cx="361732" cy="35510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89" name="Ellipse 32"/>
          <p:cNvSpPr/>
          <p:nvPr/>
        </p:nvSpPr>
        <p:spPr>
          <a:xfrm>
            <a:off x="5796136" y="2646412"/>
            <a:ext cx="361732" cy="2663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90" name="Gruppieren 38"/>
          <p:cNvGrpSpPr/>
          <p:nvPr/>
        </p:nvGrpSpPr>
        <p:grpSpPr>
          <a:xfrm>
            <a:off x="2195736" y="2139702"/>
            <a:ext cx="3846990" cy="1195536"/>
            <a:chOff x="2195736" y="2105472"/>
            <a:chExt cx="3846990" cy="1594048"/>
          </a:xfrm>
        </p:grpSpPr>
        <p:sp>
          <p:nvSpPr>
            <p:cNvPr id="191" name="Ellipse 33"/>
            <p:cNvSpPr/>
            <p:nvPr/>
          </p:nvSpPr>
          <p:spPr>
            <a:xfrm>
              <a:off x="2195736" y="2777547"/>
              <a:ext cx="361732" cy="35510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2" name="Gebogener Pfeil 34"/>
            <p:cNvSpPr/>
            <p:nvPr/>
          </p:nvSpPr>
          <p:spPr>
            <a:xfrm flipH="1">
              <a:off x="2290662" y="2105472"/>
              <a:ext cx="3752064" cy="1594048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800000"/>
                <a:gd name="adj5" fmla="val 14084"/>
              </a:avLst>
            </a:pr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</a:gra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 dirty="0">
                <a:solidFill>
                  <a:schemeClr val="tx1"/>
                </a:solidFill>
              </a:endParaRPr>
            </a:p>
          </p:txBody>
        </p:sp>
        <p:sp>
          <p:nvSpPr>
            <p:cNvPr id="193" name="Textfeld 35"/>
            <p:cNvSpPr txBox="1"/>
            <p:nvPr/>
          </p:nvSpPr>
          <p:spPr>
            <a:xfrm>
              <a:off x="2843808" y="2822441"/>
              <a:ext cx="2485122" cy="276999"/>
            </a:xfrm>
            <a:prstGeom prst="rect">
              <a:avLst/>
            </a:pr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</a:gra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de-DE"/>
              </a:defPPr>
              <a:lvl1pPr algn="ctr">
                <a:defRPr sz="1200"/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de-DE" dirty="0" err="1" smtClean="0"/>
                <a:t>Depth</a:t>
              </a:r>
              <a:r>
                <a:rPr lang="de-DE" dirty="0" smtClean="0"/>
                <a:t> Image </a:t>
              </a:r>
              <a:r>
                <a:rPr lang="de-DE" dirty="0" err="1" smtClean="0"/>
                <a:t>Based</a:t>
              </a:r>
              <a:r>
                <a:rPr lang="de-DE" dirty="0" smtClean="0"/>
                <a:t> Rendering</a:t>
              </a:r>
              <a:endParaRPr lang="de-DE" dirty="0"/>
            </a:p>
          </p:txBody>
        </p:sp>
      </p:grpSp>
      <p:sp>
        <p:nvSpPr>
          <p:cNvPr id="3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587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  <p:bldP spid="162" grpId="0" animBg="1"/>
      <p:bldP spid="163" grpId="0"/>
      <p:bldP spid="164" grpId="0"/>
      <p:bldP spid="165" grpId="0"/>
      <p:bldP spid="166" grpId="0" animBg="1"/>
      <p:bldP spid="167" grpId="0" animBg="1"/>
      <p:bldP spid="168" grpId="0" animBg="1"/>
      <p:bldP spid="169" grpId="0" animBg="1"/>
      <p:bldP spid="175" grpId="0"/>
      <p:bldP spid="180" grpId="0" animBg="1"/>
      <p:bldP spid="1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Light Field depth estimation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8</a:t>
            </a:fld>
            <a:endParaRPr lang="pl-P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53648"/>
            <a:ext cx="8640960" cy="17720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3421038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/>
              <a:t>Wanner et al. </a:t>
            </a:r>
            <a:r>
              <a:rPr lang="en-US" sz="1400" dirty="0" err="1"/>
              <a:t>Variational</a:t>
            </a:r>
            <a:r>
              <a:rPr lang="en-US" sz="1400" dirty="0"/>
              <a:t> Light Field Analysis </a:t>
            </a:r>
            <a:r>
              <a:rPr lang="en-US" sz="1400" dirty="0" smtClean="0"/>
              <a:t>for</a:t>
            </a:r>
            <a:r>
              <a:rPr lang="pl-PL" sz="1400" dirty="0" smtClean="0"/>
              <a:t> Disparity </a:t>
            </a:r>
            <a:r>
              <a:rPr lang="pl-PL" sz="1400" dirty="0"/>
              <a:t>Estimation and Super-Resolution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429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Light Field depth estimation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9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599435" y="2989425"/>
            <a:ext cx="3756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/>
              <a:t>Wang et al. </a:t>
            </a:r>
            <a:r>
              <a:rPr lang="en-US" sz="1400" dirty="0"/>
              <a:t>Depth Estimation with Occlusion Modeling </a:t>
            </a:r>
            <a:r>
              <a:rPr lang="en-US" sz="1400" dirty="0" smtClean="0"/>
              <a:t>Using</a:t>
            </a:r>
            <a:r>
              <a:rPr lang="pl-PL" sz="1400" dirty="0" smtClean="0"/>
              <a:t> Light-field </a:t>
            </a:r>
            <a:r>
              <a:rPr lang="pl-PL" sz="1400" dirty="0"/>
              <a:t>Cameras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5" y="2265392"/>
            <a:ext cx="3756542" cy="18933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35" y="1294797"/>
            <a:ext cx="3756542" cy="16946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88025" y="4136762"/>
            <a:ext cx="3785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/>
              <a:t>Tao et al. </a:t>
            </a:r>
            <a:r>
              <a:rPr lang="en-US" sz="1400" dirty="0"/>
              <a:t>Depth from Combining Defocus and Correspondence Using Light-Field Cameras</a:t>
            </a:r>
            <a:endParaRPr lang="pl-PL" sz="1400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889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Large Baseline Correspondences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10</a:t>
            </a:fld>
            <a:endParaRPr lang="pl-PL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9582"/>
            <a:ext cx="3672408" cy="17821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841780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/>
              <a:t>Yang et al. </a:t>
            </a:r>
            <a:r>
              <a:rPr lang="en-US" sz="1400" dirty="0" smtClean="0"/>
              <a:t>Real-Time </a:t>
            </a:r>
            <a:r>
              <a:rPr lang="en-US" sz="1400" dirty="0"/>
              <a:t>Consensus-Based Scene Reconstruction </a:t>
            </a:r>
            <a:r>
              <a:rPr lang="en-US" sz="1400" dirty="0" smtClean="0"/>
              <a:t>using </a:t>
            </a:r>
            <a:r>
              <a:rPr lang="en-US" sz="1400" dirty="0"/>
              <a:t>Commodity Graphics Hardware</a:t>
            </a:r>
            <a:endParaRPr lang="pl-PL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51425"/>
            <a:ext cx="8535591" cy="9645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521" y="4424213"/>
            <a:ext cx="8535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/>
              <a:t>Hirschmueller et al. </a:t>
            </a:r>
            <a:r>
              <a:rPr lang="en-US" sz="1400" dirty="0"/>
              <a:t>Stereo Processing by Semi-Global </a:t>
            </a:r>
            <a:r>
              <a:rPr lang="en-US" sz="1400" dirty="0" smtClean="0"/>
              <a:t>Matching</a:t>
            </a:r>
            <a:r>
              <a:rPr lang="pl-PL" sz="1400" dirty="0" smtClean="0"/>
              <a:t> and </a:t>
            </a:r>
            <a:r>
              <a:rPr lang="pl-PL" sz="1400" dirty="0"/>
              <a:t>Mutual Information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526" y="1059582"/>
            <a:ext cx="3351014" cy="178219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75829" y="2820888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/>
              <a:t>Rhemann et al. </a:t>
            </a:r>
            <a:r>
              <a:rPr lang="en-US" sz="1400" dirty="0"/>
              <a:t>Fast Cost-Volume Filtering for Visual Correspondence and Beyond</a:t>
            </a:r>
            <a:endParaRPr lang="pl-PL" sz="1400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6073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Pipeline Overview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11</a:t>
            </a:fld>
            <a:endParaRPr lang="pl-PL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05226"/>
            <a:ext cx="1667108" cy="135393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170045" y="1707654"/>
            <a:ext cx="1629628" cy="1991553"/>
            <a:chOff x="2170045" y="1707654"/>
            <a:chExt cx="1629628" cy="1991553"/>
          </a:xfrm>
        </p:grpSpPr>
        <p:pic>
          <p:nvPicPr>
            <p:cNvPr id="1026" name="Picture 2" descr="F:\Studia\Doktorat\PacificGraphics2016\Presentation\color\image_00000001 (00)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045" y="3011707"/>
              <a:ext cx="1629628" cy="6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F:\Studia\Doktorat\PacificGraphics2016\Presentation\color\image_00000001 (03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045" y="2359681"/>
              <a:ext cx="1629628" cy="6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F:\Studia\Doktorat\PacificGraphics2016\Presentation\color\image_00000001 (06)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045" y="1707654"/>
              <a:ext cx="1629628" cy="6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5187536" y="1707654"/>
            <a:ext cx="1629628" cy="1991553"/>
            <a:chOff x="5187536" y="1707654"/>
            <a:chExt cx="1629628" cy="1991553"/>
          </a:xfrm>
        </p:grpSpPr>
        <p:pic>
          <p:nvPicPr>
            <p:cNvPr id="1028" name="Picture 4" descr="F:\Studia\Doktorat\PacificGraphics2016\Presentation\color\image_00000001 (02)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7536" y="3011707"/>
              <a:ext cx="1629628" cy="6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F:\Studia\Doktorat\PacificGraphics2016\Presentation\color\image_00000001 (05)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7536" y="2359680"/>
              <a:ext cx="1629628" cy="6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F:\Studia\Doktorat\PacificGraphics2016\Presentation\color\image_00000001 (08)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7536" y="1707654"/>
              <a:ext cx="1629628" cy="6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3678790" y="1707654"/>
            <a:ext cx="1629628" cy="1991553"/>
            <a:chOff x="3707788" y="1707654"/>
            <a:chExt cx="1629628" cy="1991553"/>
          </a:xfrm>
        </p:grpSpPr>
        <p:pic>
          <p:nvPicPr>
            <p:cNvPr id="1027" name="Picture 3" descr="F:\Studia\Doktorat\PacificGraphics2016\Presentation\color\image_00000001 (01)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788" y="3011707"/>
              <a:ext cx="1629628" cy="6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9" descr="F:\Studia\Doktorat\PacificGraphics2016\Presentation\color\image_00000001 (07)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788" y="1707654"/>
              <a:ext cx="1629628" cy="68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F:\Studia\Doktorat\PacificGraphics2016\Presentation\color\image_00000001 (04)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3202" y="2374620"/>
              <a:ext cx="1558800" cy="657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" name="Straight Arrow Connector 6"/>
          <p:cNvCxnSpPr/>
          <p:nvPr/>
        </p:nvCxnSpPr>
        <p:spPr>
          <a:xfrm>
            <a:off x="4493604" y="1849668"/>
            <a:ext cx="0" cy="40895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4466845" y="3270454"/>
            <a:ext cx="0" cy="40895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V="1">
            <a:off x="3143246" y="2486547"/>
            <a:ext cx="0" cy="54527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H="1" flipV="1">
            <a:off x="5920774" y="2455730"/>
            <a:ext cx="0" cy="54527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3" idx="3"/>
          </p:cNvCxnSpPr>
          <p:nvPr/>
        </p:nvCxnSpPr>
        <p:spPr>
          <a:xfrm>
            <a:off x="1774613" y="2682191"/>
            <a:ext cx="395433" cy="0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5" name="Picture 11" descr="F:\Studia\Doktorat\PacificGraphics2016\Presentation\Upsampling\level1\slice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707654"/>
            <a:ext cx="1950414" cy="82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:\Studia\Doktorat\PacificGraphics2016\Presentation\Upsampling\confidence1\4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9" y="2728369"/>
            <a:ext cx="1950414" cy="822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/>
          <p:cNvCxnSpPr/>
          <p:nvPr/>
        </p:nvCxnSpPr>
        <p:spPr>
          <a:xfrm>
            <a:off x="6840863" y="2659282"/>
            <a:ext cx="395433" cy="0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297020"/>
              </p:ext>
            </p:extLst>
          </p:nvPr>
        </p:nvGraphicFramePr>
        <p:xfrm>
          <a:off x="2657928" y="1933725"/>
          <a:ext cx="2952328" cy="1368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6164"/>
                <a:gridCol w="1476164"/>
              </a:tblGrid>
              <a:tr h="684077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077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0978" y="382724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Capture</a:t>
            </a:r>
            <a:endParaRPr lang="pl-PL" dirty="0"/>
          </a:p>
        </p:txBody>
      </p:sp>
      <p:sp>
        <p:nvSpPr>
          <p:cNvPr id="28" name="TextBox 27"/>
          <p:cNvSpPr txBox="1"/>
          <p:nvPr/>
        </p:nvSpPr>
        <p:spPr>
          <a:xfrm>
            <a:off x="3773524" y="382724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Matching</a:t>
            </a:r>
            <a:endParaRPr lang="pl-PL" dirty="0"/>
          </a:p>
        </p:txBody>
      </p:sp>
      <p:sp>
        <p:nvSpPr>
          <p:cNvPr id="29" name="TextBox 28"/>
          <p:cNvSpPr txBox="1"/>
          <p:nvPr/>
        </p:nvSpPr>
        <p:spPr>
          <a:xfrm>
            <a:off x="7419415" y="382724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Matching result</a:t>
            </a:r>
            <a:endParaRPr lang="pl-PL" dirty="0"/>
          </a:p>
        </p:txBody>
      </p:sp>
      <p:sp>
        <p:nvSpPr>
          <p:cNvPr id="3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24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24" y="205979"/>
            <a:ext cx="8229600" cy="857250"/>
          </a:xfrm>
        </p:spPr>
        <p:txBody>
          <a:bodyPr/>
          <a:lstStyle/>
          <a:p>
            <a:pPr algn="l"/>
            <a:r>
              <a:rPr lang="pl-PL" dirty="0" smtClean="0"/>
              <a:t>Pipeline Overview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12</a:t>
            </a:fld>
            <a:endParaRPr lang="pl-PL"/>
          </a:p>
        </p:txBody>
      </p:sp>
      <p:grpSp>
        <p:nvGrpSpPr>
          <p:cNvPr id="8" name="Group 7"/>
          <p:cNvGrpSpPr/>
          <p:nvPr/>
        </p:nvGrpSpPr>
        <p:grpSpPr>
          <a:xfrm>
            <a:off x="107505" y="1707654"/>
            <a:ext cx="9007199" cy="1994348"/>
            <a:chOff x="107504" y="2276872"/>
            <a:chExt cx="9007199" cy="265913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2673635"/>
              <a:ext cx="1667108" cy="1805240"/>
            </a:xfrm>
            <a:prstGeom prst="rect">
              <a:avLst/>
            </a:prstGeom>
          </p:spPr>
        </p:pic>
        <p:pic>
          <p:nvPicPr>
            <p:cNvPr id="1026" name="Picture 2" descr="F:\Studia\Doktorat\PacificGraphics2016\Presentation\color\image_00000001 (00)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044" y="4015610"/>
              <a:ext cx="1629628" cy="916666"/>
            </a:xfrm>
            <a:prstGeom prst="rect">
              <a:avLst/>
            </a:prstGeom>
            <a:noFill/>
            <a:scene3d>
              <a:camera prst="isometricOffAxis1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F:\Studia\Doktorat\PacificGraphics2016\Presentation\color\image_00000001 (01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680" y="4019336"/>
              <a:ext cx="1629628" cy="916666"/>
            </a:xfrm>
            <a:prstGeom prst="rect">
              <a:avLst/>
            </a:prstGeom>
            <a:noFill/>
            <a:scene3d>
              <a:camera prst="isometricOffAxis1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F:\Studia\Doktorat\PacificGraphics2016\Presentation\color\image_00000001 (02)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4620" y="4019336"/>
              <a:ext cx="1629628" cy="916666"/>
            </a:xfrm>
            <a:prstGeom prst="rect">
              <a:avLst/>
            </a:prstGeom>
            <a:noFill/>
            <a:scene3d>
              <a:camera prst="isometricOffAxis1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F:\Studia\Doktorat\PacificGraphics2016\Presentation\color\image_00000001 (03)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6100" y="3220582"/>
              <a:ext cx="1629628" cy="916666"/>
            </a:xfrm>
            <a:prstGeom prst="rect">
              <a:avLst/>
            </a:prstGeom>
            <a:noFill/>
            <a:scene3d>
              <a:camera prst="isometricOffAxis1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F:\Studia\Doktorat\PacificGraphics2016\Presentation\color\image_00000001 (05)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4620" y="3179492"/>
              <a:ext cx="1629628" cy="916666"/>
            </a:xfrm>
            <a:prstGeom prst="rect">
              <a:avLst/>
            </a:prstGeom>
            <a:noFill/>
            <a:scene3d>
              <a:camera prst="isometricOffAxis1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F:\Studia\Doktorat\PacificGraphics2016\Presentation\color\image_00000001 (06)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045" y="2276872"/>
              <a:ext cx="1629628" cy="916666"/>
            </a:xfrm>
            <a:prstGeom prst="rect">
              <a:avLst/>
            </a:prstGeom>
            <a:noFill/>
            <a:scene3d>
              <a:camera prst="isometricOffAxis1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9" descr="F:\Studia\Doktorat\PacificGraphics2016\Presentation\color\image_00000001 (07)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680" y="2276872"/>
              <a:ext cx="1629628" cy="916666"/>
            </a:xfrm>
            <a:prstGeom prst="rect">
              <a:avLst/>
            </a:prstGeom>
            <a:noFill/>
            <a:scene3d>
              <a:camera prst="isometricOffAxis1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F:\Studia\Doktorat\PacificGraphics2016\Presentation\color\image_00000001 (08)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4620" y="2276872"/>
              <a:ext cx="1629628" cy="916666"/>
            </a:xfrm>
            <a:prstGeom prst="rect">
              <a:avLst/>
            </a:prstGeom>
            <a:noFill/>
            <a:scene3d>
              <a:camera prst="isometricOffAxis1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F:\Studia\Doktorat\PacificGraphics2016\Presentation\color\image_00000001 (04)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0094" y="3199412"/>
              <a:ext cx="1558800" cy="876826"/>
            </a:xfrm>
            <a:prstGeom prst="rect">
              <a:avLst/>
            </a:prstGeom>
            <a:noFill/>
            <a:scene3d>
              <a:camera prst="isometricOffAxis1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Arrow Connector 12"/>
            <p:cNvCxnSpPr>
              <a:stCxn id="3" idx="3"/>
            </p:cNvCxnSpPr>
            <p:nvPr/>
          </p:nvCxnSpPr>
          <p:spPr>
            <a:xfrm>
              <a:off x="1774612" y="3576255"/>
              <a:ext cx="395433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35" name="Picture 11" descr="F:\Studia\Doktorat\PacificGraphics2016\Presentation\Upsampling\level1\slice4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2276872"/>
              <a:ext cx="1950414" cy="1097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F:\Studia\Doktorat\PacificGraphics2016\Presentation\Upsampling\confidence1\4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9" y="3637825"/>
              <a:ext cx="1950414" cy="1097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Straight Arrow Connector 29"/>
            <p:cNvCxnSpPr/>
            <p:nvPr/>
          </p:nvCxnSpPr>
          <p:spPr>
            <a:xfrm>
              <a:off x="6768856" y="3545710"/>
              <a:ext cx="395433" cy="0"/>
            </a:xfrm>
            <a:prstGeom prst="straightConnector1">
              <a:avLst/>
            </a:prstGeom>
            <a:ln w="762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496" y="3011708"/>
            <a:ext cx="1361162" cy="57424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2890" y="3023625"/>
            <a:ext cx="1361162" cy="57424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9034" y="3023625"/>
            <a:ext cx="1361162" cy="57424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2415437"/>
            <a:ext cx="1361162" cy="57424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9034" y="2393742"/>
            <a:ext cx="1361162" cy="57424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497" y="1707654"/>
            <a:ext cx="1361162" cy="57424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2890" y="1716777"/>
            <a:ext cx="1361162" cy="57424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9034" y="1716777"/>
            <a:ext cx="1361162" cy="57424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304" y="2403759"/>
            <a:ext cx="1302002" cy="549282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Straight Arrow Connector 34"/>
          <p:cNvCxnSpPr/>
          <p:nvPr/>
        </p:nvCxnSpPr>
        <p:spPr>
          <a:xfrm>
            <a:off x="2452731" y="1856206"/>
            <a:ext cx="0" cy="40895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2397673" y="3120933"/>
            <a:ext cx="0" cy="40895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 flipV="1">
            <a:off x="1309316" y="2490421"/>
            <a:ext cx="0" cy="54527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H="1" flipV="1">
            <a:off x="3647806" y="2468727"/>
            <a:ext cx="0" cy="54527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07505" y="2686066"/>
            <a:ext cx="395433" cy="0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11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5424" y="1847083"/>
            <a:ext cx="1629102" cy="68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2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5425" y="2867797"/>
            <a:ext cx="1629102" cy="68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Straight Arrow Connector 41"/>
          <p:cNvCxnSpPr/>
          <p:nvPr/>
        </p:nvCxnSpPr>
        <p:spPr>
          <a:xfrm>
            <a:off x="4499993" y="2663157"/>
            <a:ext cx="395433" cy="0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11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6573" y="1853749"/>
            <a:ext cx="1619276" cy="68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2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6749" y="2867797"/>
            <a:ext cx="1629100" cy="68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Straight Arrow Connector 49"/>
          <p:cNvCxnSpPr/>
          <p:nvPr/>
        </p:nvCxnSpPr>
        <p:spPr>
          <a:xfrm>
            <a:off x="6606532" y="2657991"/>
            <a:ext cx="395433" cy="0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7771299" y="2119070"/>
            <a:ext cx="4912" cy="1092365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581956" y="3827244"/>
            <a:ext cx="1637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Consolidation</a:t>
            </a:r>
            <a:endParaRPr lang="pl-PL" dirty="0"/>
          </a:p>
        </p:txBody>
      </p:sp>
      <p:sp>
        <p:nvSpPr>
          <p:cNvPr id="47" name="TextBox 46"/>
          <p:cNvSpPr txBox="1"/>
          <p:nvPr/>
        </p:nvSpPr>
        <p:spPr>
          <a:xfrm>
            <a:off x="4887097" y="3844488"/>
            <a:ext cx="1637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Consolidation result</a:t>
            </a:r>
            <a:endParaRPr lang="pl-PL" dirty="0"/>
          </a:p>
        </p:txBody>
      </p:sp>
      <p:sp>
        <p:nvSpPr>
          <p:cNvPr id="48" name="TextBox 47"/>
          <p:cNvSpPr txBox="1"/>
          <p:nvPr/>
        </p:nvSpPr>
        <p:spPr>
          <a:xfrm>
            <a:off x="6929444" y="3844488"/>
            <a:ext cx="1637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Upsampling</a:t>
            </a:r>
            <a:endParaRPr lang="pl-PL" dirty="0"/>
          </a:p>
        </p:txBody>
      </p:sp>
      <p:sp>
        <p:nvSpPr>
          <p:cNvPr id="4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7996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2948E-6 L 0.23194 -0.36116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7" y="-180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Preprocessing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13</a:t>
            </a:fld>
            <a:endParaRPr lang="pl-PL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068743"/>
              </p:ext>
            </p:extLst>
          </p:nvPr>
        </p:nvGraphicFramePr>
        <p:xfrm>
          <a:off x="5004048" y="1589573"/>
          <a:ext cx="3432456" cy="101055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44152"/>
                <a:gridCol w="1144152"/>
                <a:gridCol w="1144152"/>
              </a:tblGrid>
              <a:tr h="336852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127</a:t>
                      </a:r>
                      <a:endParaRPr lang="pl-PL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127</a:t>
                      </a:r>
                      <a:endParaRPr lang="pl-PL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129</a:t>
                      </a:r>
                      <a:endParaRPr lang="pl-PL" sz="1400" dirty="0"/>
                    </a:p>
                  </a:txBody>
                  <a:tcPr marT="34290" marB="34290"/>
                </a:tc>
              </a:tr>
              <a:tr h="336852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126</a:t>
                      </a:r>
                      <a:endParaRPr lang="pl-PL" sz="14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X</a:t>
                      </a:r>
                      <a:endParaRPr lang="pl-PL" sz="14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129</a:t>
                      </a:r>
                      <a:endParaRPr lang="pl-PL" sz="1400" b="1" dirty="0"/>
                    </a:p>
                  </a:txBody>
                  <a:tcPr marT="34290" marB="34290"/>
                </a:tc>
              </a:tr>
              <a:tr h="336852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127</a:t>
                      </a:r>
                      <a:endParaRPr lang="pl-PL" sz="14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131</a:t>
                      </a:r>
                      <a:endParaRPr lang="pl-PL" sz="1400" b="1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131</a:t>
                      </a:r>
                      <a:endParaRPr lang="pl-PL" sz="1400" b="1" dirty="0"/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9" name="Down Arrow 8"/>
          <p:cNvSpPr/>
          <p:nvPr/>
        </p:nvSpPr>
        <p:spPr>
          <a:xfrm>
            <a:off x="6588224" y="2755768"/>
            <a:ext cx="263950" cy="75361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229454"/>
              </p:ext>
            </p:extLst>
          </p:nvPr>
        </p:nvGraphicFramePr>
        <p:xfrm>
          <a:off x="4485670" y="3749812"/>
          <a:ext cx="4469058" cy="38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562"/>
                <a:gridCol w="496562"/>
                <a:gridCol w="496562"/>
                <a:gridCol w="496562"/>
                <a:gridCol w="496562"/>
                <a:gridCol w="496562"/>
                <a:gridCol w="496562"/>
                <a:gridCol w="496562"/>
                <a:gridCol w="496562"/>
              </a:tblGrid>
              <a:tr h="388112"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1</a:t>
                      </a:r>
                      <a:endParaRPr lang="pl-PL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1</a:t>
                      </a:r>
                      <a:endParaRPr lang="pl-PL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0</a:t>
                      </a:r>
                      <a:endParaRPr lang="pl-PL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1</a:t>
                      </a:r>
                      <a:endParaRPr lang="pl-PL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1</a:t>
                      </a:r>
                      <a:endParaRPr lang="pl-PL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0</a:t>
                      </a:r>
                      <a:endParaRPr lang="pl-PL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1</a:t>
                      </a:r>
                      <a:endParaRPr lang="pl-PL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0</a:t>
                      </a:r>
                      <a:endParaRPr lang="pl-PL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0</a:t>
                      </a:r>
                      <a:endParaRPr lang="pl-PL" sz="1400" dirty="0"/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42994" y="2947911"/>
            <a:ext cx="897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X = 128</a:t>
            </a:r>
            <a:endParaRPr lang="pl-PL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93" y="2969175"/>
            <a:ext cx="3710686" cy="1565447"/>
          </a:xfrm>
          <a:prstGeom prst="rect">
            <a:avLst/>
          </a:prstGeom>
          <a:scene3d>
            <a:camera prst="isometricOffAxis2Top"/>
            <a:lightRig rig="threePt" dir="t"/>
          </a:scene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393939"/>
            <a:ext cx="2837042" cy="1196878"/>
          </a:xfrm>
          <a:prstGeom prst="rect">
            <a:avLst/>
          </a:prstGeom>
          <a:scene3d>
            <a:camera prst="isometricOffAxis2Top"/>
            <a:lightRig rig="threePt" dir="t"/>
          </a:scene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408" y="1761660"/>
            <a:ext cx="2239242" cy="944681"/>
          </a:xfrm>
          <a:prstGeom prst="rect">
            <a:avLst/>
          </a:prstGeom>
          <a:scene3d>
            <a:camera prst="isometricOffAxis2Top"/>
            <a:lightRig rig="threePt" dir="t"/>
          </a:scene3d>
        </p:spPr>
      </p:pic>
      <p:cxnSp>
        <p:nvCxnSpPr>
          <p:cNvPr id="15" name="Straight Arrow Connector 14"/>
          <p:cNvCxnSpPr/>
          <p:nvPr/>
        </p:nvCxnSpPr>
        <p:spPr>
          <a:xfrm flipV="1">
            <a:off x="2195736" y="2969176"/>
            <a:ext cx="72008" cy="752747"/>
          </a:xfrm>
          <a:prstGeom prst="straightConnector1">
            <a:avLst/>
          </a:prstGeom>
          <a:ln w="508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817440" y="3540301"/>
            <a:ext cx="756592" cy="378042"/>
          </a:xfrm>
          <a:prstGeom prst="rect">
            <a:avLst/>
          </a:prstGeom>
          <a:noFill/>
          <a:ln>
            <a:solidFill>
              <a:srgbClr val="FF0000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795715" y="2280031"/>
            <a:ext cx="0" cy="742349"/>
          </a:xfrm>
          <a:prstGeom prst="straightConnector1">
            <a:avLst/>
          </a:prstGeom>
          <a:ln w="508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441420" y="2840696"/>
            <a:ext cx="756592" cy="378042"/>
          </a:xfrm>
          <a:prstGeom prst="rect">
            <a:avLst/>
          </a:prstGeom>
          <a:noFill/>
          <a:ln>
            <a:solidFill>
              <a:srgbClr val="FF0000"/>
            </a:solidFill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extBox 3"/>
          <p:cNvSpPr txBox="1"/>
          <p:nvPr/>
        </p:nvSpPr>
        <p:spPr>
          <a:xfrm>
            <a:off x="611560" y="1144076"/>
            <a:ext cx="370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Gaussian kernel</a:t>
            </a:r>
            <a:endParaRPr lang="pl-PL" dirty="0"/>
          </a:p>
        </p:txBody>
      </p:sp>
      <p:sp>
        <p:nvSpPr>
          <p:cNvPr id="19" name="TextBox 18"/>
          <p:cNvSpPr txBox="1"/>
          <p:nvPr/>
        </p:nvSpPr>
        <p:spPr>
          <a:xfrm>
            <a:off x="4869630" y="1144076"/>
            <a:ext cx="370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Census transform</a:t>
            </a:r>
            <a:endParaRPr lang="pl-PL" dirty="0"/>
          </a:p>
        </p:txBody>
      </p:sp>
      <p:sp>
        <p:nvSpPr>
          <p:cNvPr id="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27998" y="2947911"/>
                <a:ext cx="8387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/>
                        </a:rPr>
                        <m:t>𝑋</m:t>
                      </m:r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pl-PL" b="0" i="1" smtClean="0">
                          <a:latin typeface="Cambria Math"/>
                          <a:ea typeface="Cambria Math"/>
                        </a:rPr>
                        <m:t>𝑌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998" y="2947911"/>
                <a:ext cx="838756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967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6" grpId="0" animBg="1"/>
      <p:bldP spid="18" grpId="0" animBg="1"/>
      <p:bldP spid="4" grpId="0"/>
      <p:bldP spid="19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Matching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14</a:t>
            </a:fld>
            <a:endParaRPr lang="pl-PL"/>
          </a:p>
        </p:txBody>
      </p:sp>
      <p:pic>
        <p:nvPicPr>
          <p:cNvPr id="2052" name="Picture 4" descr="G:\Lightfields\Fraunhofer\ChessPlayers_1_MPI\0529\color\img_0529 (03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9" y="3188222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G:\Lightfields\Fraunhofer\ChessPlayers_1_MPI\0529\color\img_0529 (06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197" y="2331232"/>
            <a:ext cx="1920004" cy="81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:\Lightfields\Fraunhofer\ChessPlayers_1_MPI\0529\color\img_0529 (0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320" y="2331232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G:\Lightfields\Fraunhofer\ChessPlayers_1_MPI\0529\color\img_0529 (08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9" y="2331232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:\Lightfields\Fraunhofer\ChessPlayers_1_MPI\0529\color\img_0529 (11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320" y="1468274"/>
            <a:ext cx="1920004" cy="81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G:\Lightfields\Fraunhofer\ChessPlayers_1_MPI\0529\color\img_0529 (12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197" y="1470388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G:\Lightfields\Fraunhofer\ChessPlayers_1_MPI\0529\color\img_0529 (13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9" y="1468274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G:\Lightfields\Fraunhofer\ChessPlayers_1_MPI\0529\color\img_0529 (01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320" y="3188222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G:\Lightfields\Fraunhofer\ChessPlayers_1_MPI\0529\color\img_0529 (02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197" y="3188222"/>
            <a:ext cx="1920004" cy="81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Straight Arrow Connector 28"/>
          <p:cNvCxnSpPr/>
          <p:nvPr/>
        </p:nvCxnSpPr>
        <p:spPr>
          <a:xfrm>
            <a:off x="3015069" y="1793950"/>
            <a:ext cx="0" cy="40895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3015069" y="3267521"/>
            <a:ext cx="0" cy="40895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 flipV="1">
            <a:off x="1739070" y="2533137"/>
            <a:ext cx="0" cy="54527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 flipV="1">
            <a:off x="4436575" y="2496251"/>
            <a:ext cx="0" cy="545279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293939" y="1815666"/>
            <a:ext cx="360040" cy="270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Rectangle 36"/>
          <p:cNvSpPr/>
          <p:nvPr/>
        </p:nvSpPr>
        <p:spPr>
          <a:xfrm>
            <a:off x="6653979" y="1815666"/>
            <a:ext cx="360040" cy="27003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Rectangle 37"/>
          <p:cNvSpPr/>
          <p:nvPr/>
        </p:nvSpPr>
        <p:spPr>
          <a:xfrm>
            <a:off x="7018043" y="1815666"/>
            <a:ext cx="360040" cy="27003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Rectangle 38"/>
          <p:cNvSpPr/>
          <p:nvPr/>
        </p:nvSpPr>
        <p:spPr>
          <a:xfrm>
            <a:off x="7378083" y="1815666"/>
            <a:ext cx="360040" cy="27003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Rectangle 39"/>
          <p:cNvSpPr/>
          <p:nvPr/>
        </p:nvSpPr>
        <p:spPr>
          <a:xfrm>
            <a:off x="7741945" y="1815666"/>
            <a:ext cx="360040" cy="27003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Rectangle 40"/>
          <p:cNvSpPr/>
          <p:nvPr/>
        </p:nvSpPr>
        <p:spPr>
          <a:xfrm>
            <a:off x="8106009" y="1815666"/>
            <a:ext cx="360040" cy="27003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2" name="Rectangle 41"/>
          <p:cNvSpPr/>
          <p:nvPr/>
        </p:nvSpPr>
        <p:spPr>
          <a:xfrm>
            <a:off x="8466049" y="1815666"/>
            <a:ext cx="360040" cy="2700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Rectangle 19"/>
          <p:cNvSpPr/>
          <p:nvPr/>
        </p:nvSpPr>
        <p:spPr>
          <a:xfrm>
            <a:off x="7286162" y="3399991"/>
            <a:ext cx="543882" cy="390971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Rectangle 20"/>
          <p:cNvSpPr/>
          <p:nvPr/>
        </p:nvSpPr>
        <p:spPr>
          <a:xfrm>
            <a:off x="2915816" y="2589752"/>
            <a:ext cx="288032" cy="216025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3" name="Straight Arrow Connector 22"/>
          <p:cNvCxnSpPr>
            <a:stCxn id="20" idx="0"/>
            <a:endCxn id="7" idx="2"/>
          </p:cNvCxnSpPr>
          <p:nvPr/>
        </p:nvCxnSpPr>
        <p:spPr>
          <a:xfrm flipH="1" flipV="1">
            <a:off x="6473959" y="2085696"/>
            <a:ext cx="1084144" cy="131429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20" idx="0"/>
            <a:endCxn id="37" idx="2"/>
          </p:cNvCxnSpPr>
          <p:nvPr/>
        </p:nvCxnSpPr>
        <p:spPr>
          <a:xfrm flipH="1" flipV="1">
            <a:off x="6833999" y="2085696"/>
            <a:ext cx="724104" cy="131429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0" idx="0"/>
            <a:endCxn id="38" idx="2"/>
          </p:cNvCxnSpPr>
          <p:nvPr/>
        </p:nvCxnSpPr>
        <p:spPr>
          <a:xfrm flipH="1" flipV="1">
            <a:off x="7198063" y="2085696"/>
            <a:ext cx="360040" cy="131429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20" idx="0"/>
            <a:endCxn id="39" idx="2"/>
          </p:cNvCxnSpPr>
          <p:nvPr/>
        </p:nvCxnSpPr>
        <p:spPr>
          <a:xfrm flipV="1">
            <a:off x="7558103" y="2085696"/>
            <a:ext cx="0" cy="131429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20" idx="0"/>
            <a:endCxn id="40" idx="2"/>
          </p:cNvCxnSpPr>
          <p:nvPr/>
        </p:nvCxnSpPr>
        <p:spPr>
          <a:xfrm flipV="1">
            <a:off x="7558103" y="2085696"/>
            <a:ext cx="363862" cy="131429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20" idx="0"/>
            <a:endCxn id="41" idx="2"/>
          </p:cNvCxnSpPr>
          <p:nvPr/>
        </p:nvCxnSpPr>
        <p:spPr>
          <a:xfrm flipV="1">
            <a:off x="7558103" y="2085696"/>
            <a:ext cx="727926" cy="131429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20" idx="0"/>
            <a:endCxn id="42" idx="2"/>
          </p:cNvCxnSpPr>
          <p:nvPr/>
        </p:nvCxnSpPr>
        <p:spPr>
          <a:xfrm flipV="1">
            <a:off x="7558103" y="2085696"/>
            <a:ext cx="1087966" cy="131429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9" name="Group 2068"/>
          <p:cNvGrpSpPr/>
          <p:nvPr/>
        </p:nvGrpSpPr>
        <p:grpSpPr>
          <a:xfrm>
            <a:off x="3382047" y="789552"/>
            <a:ext cx="2654337" cy="1620180"/>
            <a:chOff x="3382046" y="1052736"/>
            <a:chExt cx="2654337" cy="2160240"/>
          </a:xfrm>
        </p:grpSpPr>
        <p:sp>
          <p:nvSpPr>
            <p:cNvPr id="2067" name="Cloud Callout 2066"/>
            <p:cNvSpPr/>
            <p:nvPr/>
          </p:nvSpPr>
          <p:spPr>
            <a:xfrm>
              <a:off x="3382046" y="1052736"/>
              <a:ext cx="2654337" cy="2160240"/>
            </a:xfrm>
            <a:prstGeom prst="cloud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68" name="TextBox 2067"/>
            <p:cNvSpPr txBox="1"/>
            <p:nvPr/>
          </p:nvSpPr>
          <p:spPr>
            <a:xfrm>
              <a:off x="3881122" y="1625024"/>
              <a:ext cx="1656184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6000" dirty="0" smtClean="0"/>
                <a:t>?</a:t>
              </a:r>
              <a:endParaRPr lang="pl-PL" sz="6000" dirty="0"/>
            </a:p>
          </p:txBody>
        </p:sp>
      </p:grpSp>
      <p:sp>
        <p:nvSpPr>
          <p:cNvPr id="4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  <p:grpSp>
        <p:nvGrpSpPr>
          <p:cNvPr id="3" name="Group 2"/>
          <p:cNvGrpSpPr/>
          <p:nvPr/>
        </p:nvGrpSpPr>
        <p:grpSpPr>
          <a:xfrm>
            <a:off x="553073" y="2562749"/>
            <a:ext cx="1174290" cy="135015"/>
            <a:chOff x="-2712678" y="4371950"/>
            <a:chExt cx="2532150" cy="270030"/>
          </a:xfrm>
        </p:grpSpPr>
        <p:sp>
          <p:nvSpPr>
            <p:cNvPr id="46" name="Rectangle 45"/>
            <p:cNvSpPr/>
            <p:nvPr/>
          </p:nvSpPr>
          <p:spPr>
            <a:xfrm>
              <a:off x="-2712678" y="4371950"/>
              <a:ext cx="360040" cy="27003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-2352638" y="4371950"/>
              <a:ext cx="360040" cy="27003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-1988574" y="4371950"/>
              <a:ext cx="360040" cy="27003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-1628534" y="4371950"/>
              <a:ext cx="360040" cy="27003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-1264672" y="4371950"/>
              <a:ext cx="360040" cy="27003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-900608" y="4371950"/>
              <a:ext cx="360040" cy="27003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-540568" y="4371950"/>
              <a:ext cx="360040" cy="27003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6" name="Group 55"/>
          <p:cNvGrpSpPr/>
          <p:nvPr/>
        </p:nvGrpSpPr>
        <p:grpSpPr>
          <a:xfrm flipH="1" flipV="1">
            <a:off x="4452177" y="2562749"/>
            <a:ext cx="1174290" cy="135015"/>
            <a:chOff x="-2712678" y="4371950"/>
            <a:chExt cx="2532150" cy="270030"/>
          </a:xfrm>
        </p:grpSpPr>
        <p:sp>
          <p:nvSpPr>
            <p:cNvPr id="58" name="Rectangle 57"/>
            <p:cNvSpPr/>
            <p:nvPr/>
          </p:nvSpPr>
          <p:spPr>
            <a:xfrm>
              <a:off x="-2712678" y="4371950"/>
              <a:ext cx="360040" cy="27003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-2352638" y="4371950"/>
              <a:ext cx="360040" cy="27003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-1988574" y="4371950"/>
              <a:ext cx="360040" cy="27003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-1628534" y="4371950"/>
              <a:ext cx="360040" cy="27003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-1264672" y="4371950"/>
              <a:ext cx="360040" cy="27003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-900608" y="4371950"/>
              <a:ext cx="360040" cy="27003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-540568" y="4371950"/>
              <a:ext cx="360040" cy="27003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67" name="Group 66"/>
          <p:cNvGrpSpPr/>
          <p:nvPr/>
        </p:nvGrpSpPr>
        <p:grpSpPr>
          <a:xfrm rot="5400000" flipH="1" flipV="1">
            <a:off x="2543598" y="3606868"/>
            <a:ext cx="683802" cy="83382"/>
            <a:chOff x="-2712678" y="4371950"/>
            <a:chExt cx="2532150" cy="270030"/>
          </a:xfrm>
        </p:grpSpPr>
        <p:sp>
          <p:nvSpPr>
            <p:cNvPr id="68" name="Rectangle 67"/>
            <p:cNvSpPr/>
            <p:nvPr/>
          </p:nvSpPr>
          <p:spPr>
            <a:xfrm>
              <a:off x="-2712678" y="4371950"/>
              <a:ext cx="360040" cy="27003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-2352638" y="4371950"/>
              <a:ext cx="360040" cy="27003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-1988574" y="4371950"/>
              <a:ext cx="360040" cy="27003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-1628534" y="4371950"/>
              <a:ext cx="360040" cy="27003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-1264672" y="4371950"/>
              <a:ext cx="360040" cy="27003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-900608" y="4371950"/>
              <a:ext cx="360040" cy="27003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-540568" y="4371950"/>
              <a:ext cx="360040" cy="27003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5" name="Group 74"/>
          <p:cNvGrpSpPr/>
          <p:nvPr/>
        </p:nvGrpSpPr>
        <p:grpSpPr>
          <a:xfrm rot="16200000" flipH="1">
            <a:off x="2543598" y="1850839"/>
            <a:ext cx="683802" cy="83382"/>
            <a:chOff x="-2712678" y="4371950"/>
            <a:chExt cx="2532150" cy="270030"/>
          </a:xfrm>
        </p:grpSpPr>
        <p:sp>
          <p:nvSpPr>
            <p:cNvPr id="76" name="Rectangle 75"/>
            <p:cNvSpPr/>
            <p:nvPr/>
          </p:nvSpPr>
          <p:spPr>
            <a:xfrm>
              <a:off x="-2712678" y="4371950"/>
              <a:ext cx="360040" cy="27003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-2352638" y="4371950"/>
              <a:ext cx="360040" cy="27003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-1988574" y="4371950"/>
              <a:ext cx="360040" cy="27003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-1628534" y="4371950"/>
              <a:ext cx="360040" cy="27003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-1264672" y="4371950"/>
              <a:ext cx="360040" cy="27003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-900608" y="4371950"/>
              <a:ext cx="360040" cy="27003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-540568" y="4371950"/>
              <a:ext cx="360040" cy="27003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8126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125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"/>
                            </p:stCondLst>
                            <p:childTnLst>
                              <p:par>
                                <p:cTn id="9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125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50"/>
                            </p:stCondLst>
                            <p:childTnLst>
                              <p:par>
                                <p:cTn id="10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125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5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125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750"/>
                            </p:stCondLst>
                            <p:childTnLst>
                              <p:par>
                                <p:cTn id="1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5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125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250"/>
                            </p:stCondLst>
                            <p:childTnLst>
                              <p:par>
                                <p:cTn id="1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5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125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Matching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15</a:t>
            </a:fld>
            <a:endParaRPr lang="pl-PL"/>
          </a:p>
        </p:txBody>
      </p:sp>
      <p:pic>
        <p:nvPicPr>
          <p:cNvPr id="34" name="Picture 5" descr="G:\Lightfields\Fraunhofer\ChessPlayers_1_MPI\0529\color\img_0529 (06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168" y="1732355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G:\Lightfields\Fraunhofer\ChessPlayers_1_MPI\0529\color\img_0529 (0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924" y="1732355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7" descr="G:\Lightfields\Fraunhofer\ChessPlayers_1_MPI\0529\color\img_0529 (08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067" y="1732355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9" descr="G:\Lightfields\Fraunhofer\ChessPlayers_1_MPI\0529\color\img_0529 (12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168" y="951570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2" descr="G:\Lightfields\Fraunhofer\ChessPlayers_1_MPI\0529\color\img_0529 (02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168" y="2546954"/>
            <a:ext cx="1920004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Curved Connector 16"/>
          <p:cNvCxnSpPr/>
          <p:nvPr/>
        </p:nvCxnSpPr>
        <p:spPr>
          <a:xfrm rot="10800000" flipV="1">
            <a:off x="2398036" y="2195770"/>
            <a:ext cx="2140050" cy="2"/>
          </a:xfrm>
          <a:prstGeom prst="curved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urved Connector 57"/>
          <p:cNvCxnSpPr/>
          <p:nvPr/>
        </p:nvCxnSpPr>
        <p:spPr>
          <a:xfrm flipV="1">
            <a:off x="4538085" y="2108143"/>
            <a:ext cx="1892399" cy="87630"/>
          </a:xfrm>
          <a:prstGeom prst="curved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urved Connector 60"/>
          <p:cNvCxnSpPr/>
          <p:nvPr/>
        </p:nvCxnSpPr>
        <p:spPr>
          <a:xfrm rot="16200000" flipV="1">
            <a:off x="4056570" y="1714260"/>
            <a:ext cx="839204" cy="123824"/>
          </a:xfrm>
          <a:prstGeom prst="curved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urved Connector 64"/>
          <p:cNvCxnSpPr/>
          <p:nvPr/>
        </p:nvCxnSpPr>
        <p:spPr>
          <a:xfrm rot="5400000">
            <a:off x="4052016" y="2558020"/>
            <a:ext cx="848317" cy="123825"/>
          </a:xfrm>
          <a:prstGeom prst="curved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66" name="TextBox 2065"/>
              <p:cNvSpPr txBox="1"/>
              <p:nvPr/>
            </p:nvSpPr>
            <p:spPr>
              <a:xfrm>
                <a:off x="5676943" y="2048353"/>
                <a:ext cx="579133" cy="3931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pl-PL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66" name="TextBox 20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6943" y="2048353"/>
                <a:ext cx="579133" cy="39312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897041" y="2605632"/>
                <a:ext cx="579133" cy="3931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pl-PL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041" y="2605632"/>
                <a:ext cx="579133" cy="39312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398037" y="1870184"/>
                <a:ext cx="579133" cy="3931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pl-PL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037" y="1870184"/>
                <a:ext cx="579133" cy="39312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891541" y="1331721"/>
                <a:ext cx="579133" cy="3931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pl-PL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pl-PL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pl-PL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541" y="1331721"/>
                <a:ext cx="579133" cy="393121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/>
          <p:cNvSpPr/>
          <p:nvPr/>
        </p:nvSpPr>
        <p:spPr>
          <a:xfrm>
            <a:off x="4660020" y="3948903"/>
            <a:ext cx="360040" cy="270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Rectangle 75"/>
          <p:cNvSpPr/>
          <p:nvPr/>
        </p:nvSpPr>
        <p:spPr>
          <a:xfrm>
            <a:off x="5020060" y="3948903"/>
            <a:ext cx="360040" cy="27003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Rectangle 76"/>
          <p:cNvSpPr/>
          <p:nvPr/>
        </p:nvSpPr>
        <p:spPr>
          <a:xfrm>
            <a:off x="5384124" y="3948903"/>
            <a:ext cx="360040" cy="27003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Rectangle 77"/>
          <p:cNvSpPr/>
          <p:nvPr/>
        </p:nvSpPr>
        <p:spPr>
          <a:xfrm>
            <a:off x="5744164" y="3948903"/>
            <a:ext cx="360040" cy="27003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Rectangle 78"/>
          <p:cNvSpPr/>
          <p:nvPr/>
        </p:nvSpPr>
        <p:spPr>
          <a:xfrm>
            <a:off x="6108026" y="3948903"/>
            <a:ext cx="360040" cy="27003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Rectangle 79"/>
          <p:cNvSpPr/>
          <p:nvPr/>
        </p:nvSpPr>
        <p:spPr>
          <a:xfrm>
            <a:off x="6472090" y="3948903"/>
            <a:ext cx="360040" cy="27003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1" name="Rectangle 80"/>
          <p:cNvSpPr/>
          <p:nvPr/>
        </p:nvSpPr>
        <p:spPr>
          <a:xfrm>
            <a:off x="6832130" y="3948903"/>
            <a:ext cx="360040" cy="2700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9" name="Rectangle 88"/>
          <p:cNvSpPr/>
          <p:nvPr/>
        </p:nvSpPr>
        <p:spPr>
          <a:xfrm>
            <a:off x="2114735" y="3948903"/>
            <a:ext cx="360040" cy="2700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0" name="Rectangle 89"/>
          <p:cNvSpPr/>
          <p:nvPr/>
        </p:nvSpPr>
        <p:spPr>
          <a:xfrm>
            <a:off x="2474775" y="3948903"/>
            <a:ext cx="360040" cy="27003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1" name="Rectangle 90"/>
          <p:cNvSpPr/>
          <p:nvPr/>
        </p:nvSpPr>
        <p:spPr>
          <a:xfrm>
            <a:off x="2838839" y="3948903"/>
            <a:ext cx="360040" cy="27003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2" name="Rectangle 91"/>
          <p:cNvSpPr/>
          <p:nvPr/>
        </p:nvSpPr>
        <p:spPr>
          <a:xfrm>
            <a:off x="3198879" y="3948903"/>
            <a:ext cx="360040" cy="27003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3" name="Rectangle 92"/>
          <p:cNvSpPr/>
          <p:nvPr/>
        </p:nvSpPr>
        <p:spPr>
          <a:xfrm>
            <a:off x="3562741" y="3948903"/>
            <a:ext cx="360040" cy="27003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4" name="Rectangle 93"/>
          <p:cNvSpPr/>
          <p:nvPr/>
        </p:nvSpPr>
        <p:spPr>
          <a:xfrm>
            <a:off x="3926805" y="3948903"/>
            <a:ext cx="360040" cy="27003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5" name="Rectangle 94"/>
          <p:cNvSpPr/>
          <p:nvPr/>
        </p:nvSpPr>
        <p:spPr>
          <a:xfrm>
            <a:off x="4286845" y="3948903"/>
            <a:ext cx="360040" cy="2700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70" name="Curved Connector 2069"/>
          <p:cNvCxnSpPr>
            <a:endCxn id="95" idx="0"/>
          </p:cNvCxnSpPr>
          <p:nvPr/>
        </p:nvCxnSpPr>
        <p:spPr>
          <a:xfrm rot="10800000" flipV="1">
            <a:off x="4466867" y="3273828"/>
            <a:ext cx="3057463" cy="675075"/>
          </a:xfrm>
          <a:prstGeom prst="curvedConnector2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5" name="TextBox 2074"/>
              <p:cNvSpPr txBox="1"/>
              <p:nvPr/>
            </p:nvSpPr>
            <p:spPr>
              <a:xfrm>
                <a:off x="5823114" y="3369654"/>
                <a:ext cx="1009016" cy="429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i="1" smtClean="0">
                          <a:latin typeface="Cambria Math"/>
                          <a:ea typeface="Cambria Math"/>
                        </a:rPr>
                        <m:t>↑</m:t>
                      </m:r>
                      <m:sSubSup>
                        <m:sSubSupPr>
                          <m:ctrlPr>
                            <a:rPr lang="pl-PL" i="1" smtClean="0"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pl-PL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b/>
                        <m:sup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075" name="TextBox 20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114" y="4492872"/>
                <a:ext cx="1009016" cy="42922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663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6" grpId="0"/>
      <p:bldP spid="72" grpId="0"/>
      <p:bldP spid="73" grpId="0"/>
      <p:bldP spid="74" grpId="0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20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Matching Confidence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16</a:t>
            </a:fld>
            <a:endParaRPr lang="pl-P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55859" y="1491917"/>
                <a:ext cx="3643112" cy="7747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sz="2000" i="1" smtClean="0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pl-PL" sz="2000" i="1">
                                  <a:latin typeface="Cambria Math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pl-PL" sz="20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pl-PL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l-PL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</m:sSubSup>
                            </m:e>
                          </m:acc>
                        </m:e>
                        <m:sup>
                          <m:d>
                            <m:dPr>
                              <m:ctrlPr>
                                <a:rPr lang="pl-PL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pl-PL" sz="2000" b="0" i="1" smtClean="0">
                                  <a:latin typeface="Cambria Math"/>
                                </a:rPr>
                                <m:t>𝑗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pl-PL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l-PL" sz="2000" b="0" i="1" smtClean="0">
                          <a:latin typeface="Cambria Math"/>
                        </a:rPr>
                        <m:t>=1 − </m:t>
                      </m:r>
                      <m:f>
                        <m:fPr>
                          <m:ctrlPr>
                            <a:rPr lang="pl-PL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l-PL" sz="2000" b="0" i="1" smtClean="0">
                              <a:latin typeface="Cambria Math"/>
                            </a:rPr>
                            <m:t>1+ </m:t>
                          </m:r>
                          <m:sSub>
                            <m:sSubPr>
                              <m:ctrlPr>
                                <a:rPr lang="pl-PL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sz="2000" b="0" i="1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pl-PL" sz="20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sSup>
                            <m:sSupPr>
                              <m:ctrlPr>
                                <a:rPr lang="pl-PL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pl-PL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2000" i="1"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pl-PL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pl-PL" sz="20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pl-PL" sz="2000" b="0" i="1" smtClean="0">
                                  <a:latin typeface="Cambria Math"/>
                                </a:rPr>
                                <m:t>𝑗</m:t>
                              </m:r>
                              <m:r>
                                <a:rPr lang="pl-PL" sz="2000" b="0" i="1" smtClean="0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pl-PL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pl-PL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pl-PL" sz="20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pl-PL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858" y="1989223"/>
                <a:ext cx="3643113" cy="77476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53859" y="3057804"/>
                <a:ext cx="4427879" cy="440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sz="200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pl-PL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sz="2000" i="1"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l-PL" sz="20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pl-PL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pl-PL" sz="2000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l-PL" sz="20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  <m:r>
                        <a:rPr lang="pl-PL" sz="2000" b="0" i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l-PL" sz="20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pl-PL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pl-PL" sz="2000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𝑣𝑒𝑟𝑎𝑔𝑒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𝑐𝑜𝑠𝑡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 −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𝑏𝑒𝑠𝑡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𝑐𝑜𝑠𝑡</m:t>
                              </m:r>
                            </m:e>
                          </m:d>
                        </m:e>
                        <m:sup>
                          <m:r>
                            <a:rPr lang="pl-PL" sz="2000" b="0" i="1" smtClean="0">
                              <a:latin typeface="Cambria Math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pl-PL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858" y="4077072"/>
                <a:ext cx="4447115" cy="440505"/>
              </a:xfrm>
              <a:prstGeom prst="rect">
                <a:avLst/>
              </a:prstGeom>
              <a:blipFill rotWithShape="1"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3597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Consolidation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17</a:t>
            </a:fld>
            <a:endParaRPr lang="pl-PL"/>
          </a:p>
        </p:txBody>
      </p:sp>
      <p:pic>
        <p:nvPicPr>
          <p:cNvPr id="1026" name="Picture 2" descr="F:\Studia\Doktorat\PacificGraphics2016\Presentation\depth\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481" y="276108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Studia\Doktorat\PacificGraphics2016\Presentation\depth\0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76108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Studia\Doktorat\PacificGraphics2016\Presentation\depth\0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665" y="276108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Studia\Doktorat\PacificGraphics2016\Presentation\depth\0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56" y="276108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Studia\Doktorat\PacificGraphics2016\Presentation\depth\0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866" y="276108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Studia\Doktorat\PacificGraphics2016\Presentation\depth\08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60" y="141227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Studia\Doktorat\PacificGraphics2016\Presentation\depth\0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23" y="141156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F:\Studia\Doktorat\PacificGraphics2016\Presentation\depth\1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349" y="141156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:\Studia\Doktorat\PacificGraphics2016\Presentation\depth\1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035" y="141156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F:\Studia\Doktorat\PacificGraphics2016\Presentation\depth\1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279" y="141156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F:\Studia\Doktorat\PacificGraphics2016\Presentation\depth\1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70" y="208632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:\Studia\Doktorat\PacificGraphics2016\Presentation\depth\0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990" y="208632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F:\Studia\Doktorat\PacificGraphics2016\Presentation\depth\0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326" y="208632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:\Studia\Doktorat\PacificGraphics2016\Presentation\depth\1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806" y="208632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F:\Studia\Doktorat\PacificGraphics2016\Presentation\depth\0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676" y="208632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67545" y="3752913"/>
            <a:ext cx="805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Problem: consistency!</a:t>
            </a:r>
            <a:endParaRPr lang="pl-PL" dirty="0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03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500" fill="hold"/>
                                        <p:tgtEl>
                                          <p:spTgt spid="10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0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0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500" fill="hold"/>
                                        <p:tgtEl>
                                          <p:spTgt spid="1040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10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10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0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0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1" dur="500" fill="hold"/>
                                        <p:tgtEl>
                                          <p:spTgt spid="10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500" fill="hold"/>
                                        <p:tgtEl>
                                          <p:spTgt spid="1036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10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0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10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9" dur="500" fill="hold"/>
                                        <p:tgtEl>
                                          <p:spTgt spid="1039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Consolidation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18</a:t>
            </a:fld>
            <a:endParaRPr lang="pl-PL"/>
          </a:p>
        </p:txBody>
      </p:sp>
      <p:pic>
        <p:nvPicPr>
          <p:cNvPr id="1026" name="Picture 2" descr="F:\Studia\Doktorat\PacificGraphics2016\Presentation\depth\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481" y="276108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Studia\Doktorat\PacificGraphics2016\Presentation\depth\0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76108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Studia\Doktorat\PacificGraphics2016\Presentation\depth\0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665" y="276108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Studia\Doktorat\PacificGraphics2016\Presentation\depth\0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56" y="276108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Studia\Doktorat\PacificGraphics2016\Presentation\depth\0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866" y="276108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Studia\Doktorat\PacificGraphics2016\Presentation\depth\08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60" y="141227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Studia\Doktorat\PacificGraphics2016\Presentation\depth\0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23" y="141156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F:\Studia\Doktorat\PacificGraphics2016\Presentation\depth\1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349" y="141156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:\Studia\Doktorat\PacificGraphics2016\Presentation\depth\1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035" y="141156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F:\Studia\Doktorat\PacificGraphics2016\Presentation\depth\1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279" y="141156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F:\Studia\Doktorat\PacificGraphics2016\Presentation\depth\1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70" y="208632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:\Studia\Doktorat\PacificGraphics2016\Presentation\depth\0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990" y="208632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F:\Studia\Doktorat\PacificGraphics2016\Presentation\depth\0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326" y="208632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:\Studia\Doktorat\PacificGraphics2016\Presentation\depth\1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806" y="208632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F:\Studia\Doktorat\PacificGraphics2016\Presentation\depth\0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676" y="2086326"/>
            <a:ext cx="1599431" cy="674760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1305538" y="1749655"/>
            <a:ext cx="3207042" cy="674051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1282584" y="2423706"/>
            <a:ext cx="3229996" cy="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1282584" y="2423706"/>
            <a:ext cx="3229996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2890196" y="2423706"/>
            <a:ext cx="1629844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2928474" y="2423706"/>
            <a:ext cx="1584106" cy="11430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2890196" y="1749655"/>
            <a:ext cx="1622384" cy="674051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4520041" y="1748946"/>
            <a:ext cx="22953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4512580" y="2423706"/>
            <a:ext cx="0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4474460" y="1748946"/>
            <a:ext cx="3207042" cy="674051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451506" y="2422997"/>
            <a:ext cx="3229996" cy="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451506" y="2422997"/>
            <a:ext cx="3229996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464290" y="2424061"/>
            <a:ext cx="1629844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4502568" y="2424061"/>
            <a:ext cx="1584106" cy="11430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4464290" y="1750010"/>
            <a:ext cx="1622384" cy="674051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1302840" y="1748591"/>
            <a:ext cx="3207042" cy="674051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1279886" y="2422642"/>
            <a:ext cx="3229996" cy="0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1279886" y="2422642"/>
            <a:ext cx="3229996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2887498" y="2422642"/>
            <a:ext cx="1629844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2925776" y="2422642"/>
            <a:ext cx="1584106" cy="114300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2887498" y="1748591"/>
            <a:ext cx="1622384" cy="674051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4517343" y="1747882"/>
            <a:ext cx="22953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4509882" y="2422642"/>
            <a:ext cx="0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4471762" y="1747882"/>
            <a:ext cx="3207042" cy="674051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448808" y="2421932"/>
            <a:ext cx="3229996" cy="0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4448808" y="2421932"/>
            <a:ext cx="3229996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4461592" y="2422997"/>
            <a:ext cx="1629844" cy="674760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499870" y="2422997"/>
            <a:ext cx="1584106" cy="114300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4461592" y="1748946"/>
            <a:ext cx="1622384" cy="674051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67545" y="3752913"/>
            <a:ext cx="805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Reproject</a:t>
            </a:r>
            <a:endParaRPr lang="pl-PL" dirty="0"/>
          </a:p>
        </p:txBody>
      </p:sp>
      <p:sp>
        <p:nvSpPr>
          <p:cNvPr id="6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5091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Upsampling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19</a:t>
            </a:fld>
            <a:endParaRPr lang="pl-PL"/>
          </a:p>
        </p:txBody>
      </p:sp>
      <p:pic>
        <p:nvPicPr>
          <p:cNvPr id="6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496" y="1167594"/>
            <a:ext cx="3243441" cy="136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918" y="2649046"/>
            <a:ext cx="3243441" cy="136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1702412"/>
                <a:ext cx="693908" cy="3982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pl-PL" b="0" i="1" smtClean="0">
                              <a:latin typeface="Cambria Math"/>
                            </a:rPr>
                            <m:t>(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269882"/>
                <a:ext cx="693908" cy="398251"/>
              </a:xfrm>
              <a:prstGeom prst="rect">
                <a:avLst/>
              </a:prstGeom>
              <a:blipFill rotWithShape="1">
                <a:blip r:embed="rId6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0" y="3183864"/>
                <a:ext cx="7083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l-PL" b="0" i="1" smtClean="0">
                                  <a:latin typeface="Cambria Math"/>
                                </a:rPr>
                                <m:t> </m:t>
                              </m:r>
                            </m:sub>
                          </m:sSub>
                        </m:e>
                        <m:sup>
                          <m:r>
                            <a:rPr lang="pl-PL" b="0" i="1" smtClean="0">
                              <a:latin typeface="Cambria Math"/>
                            </a:rPr>
                            <m:t>(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45152"/>
                <a:ext cx="708334" cy="400110"/>
              </a:xfrm>
              <a:prstGeom prst="rect">
                <a:avLst/>
              </a:prstGeom>
              <a:blipFill rotWithShape="1">
                <a:blip r:embed="rId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9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0048" y="1147563"/>
            <a:ext cx="3243438" cy="136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0049" y="2653085"/>
            <a:ext cx="3233863" cy="136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Arrow Connector 70"/>
          <p:cNvCxnSpPr/>
          <p:nvPr/>
        </p:nvCxnSpPr>
        <p:spPr>
          <a:xfrm flipH="1">
            <a:off x="6467087" y="1698013"/>
            <a:ext cx="17903" cy="1281026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8143486" y="3180979"/>
                <a:ext cx="865430" cy="411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↑</m:t>
                          </m:r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pl-PL" b="0" i="1" smtClean="0">
                              <a:latin typeface="Cambria Math"/>
                            </a:rPr>
                            <m:t>(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486" y="4241305"/>
                <a:ext cx="865430" cy="411331"/>
              </a:xfrm>
              <a:prstGeom prst="rect">
                <a:avLst/>
              </a:prstGeom>
              <a:blipFill rotWithShape="1">
                <a:blip r:embed="rId10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229247" y="1702413"/>
                <a:ext cx="693908" cy="3982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pl-PL" b="0" i="1" smtClean="0">
                              <a:latin typeface="Cambria Math"/>
                            </a:rPr>
                            <m:t>(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247" y="2269883"/>
                <a:ext cx="693908" cy="398251"/>
              </a:xfrm>
              <a:prstGeom prst="rect">
                <a:avLst/>
              </a:prstGeom>
              <a:blipFill rotWithShape="1">
                <a:blip r:embed="rId11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684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8" grpId="0"/>
      <p:bldP spid="68" grpId="1"/>
      <p:bldP spid="72" grpId="0"/>
      <p:bldP spid="7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Upsampling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20</a:t>
            </a:fld>
            <a:endParaRPr lang="pl-PL"/>
          </a:p>
        </p:txBody>
      </p:sp>
      <p:pic>
        <p:nvPicPr>
          <p:cNvPr id="69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0048" y="1147563"/>
            <a:ext cx="3243438" cy="136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0049" y="2653085"/>
            <a:ext cx="3233863" cy="136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Arrow Connector 70"/>
          <p:cNvCxnSpPr/>
          <p:nvPr/>
        </p:nvCxnSpPr>
        <p:spPr>
          <a:xfrm flipH="1">
            <a:off x="6467087" y="1698013"/>
            <a:ext cx="17903" cy="1281026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8143486" y="3180979"/>
                <a:ext cx="865430" cy="411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l-PL" b="0" i="1" smtClean="0">
                              <a:latin typeface="Cambria Math"/>
                              <a:ea typeface="Cambria Math"/>
                            </a:rPr>
                            <m:t>↑</m:t>
                          </m:r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pl-PL" b="0" i="1" smtClean="0">
                              <a:latin typeface="Cambria Math"/>
                            </a:rPr>
                            <m:t>(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486" y="4241305"/>
                <a:ext cx="865430" cy="411331"/>
              </a:xfrm>
              <a:prstGeom prst="rect">
                <a:avLst/>
              </a:prstGeom>
              <a:blipFill rotWithShape="1">
                <a:blip r:embed="rId5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229247" y="1702413"/>
                <a:ext cx="693908" cy="3982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pl-PL" b="0" i="1" smtClean="0">
                              <a:latin typeface="Cambria Math"/>
                            </a:rPr>
                            <m:t>(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247" y="2269883"/>
                <a:ext cx="693908" cy="398251"/>
              </a:xfrm>
              <a:prstGeom prst="rect">
                <a:avLst/>
              </a:prstGeom>
              <a:blipFill rotWithShape="1">
                <a:blip r:embed="rId6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79512" y="116786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What disparities should be taken to the next level?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79512" y="1795369"/>
                <a:ext cx="1872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/>
                        </a:rPr>
                        <m:t>𝑤</m:t>
                      </m:r>
                      <m:d>
                        <m:dPr>
                          <m:ctrlPr>
                            <a:rPr lang="pl-PL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,</m:t>
                          </m:r>
                          <m:r>
                            <a:rPr lang="pl-PL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pl-PL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795369"/>
                <a:ext cx="1872208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21" idx="0"/>
            <a:endCxn id="24" idx="2"/>
          </p:cNvCxnSpPr>
          <p:nvPr/>
        </p:nvCxnSpPr>
        <p:spPr>
          <a:xfrm flipV="1">
            <a:off x="2051720" y="2163501"/>
            <a:ext cx="0" cy="405384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32" idx="0"/>
            <a:endCxn id="25" idx="2"/>
          </p:cNvCxnSpPr>
          <p:nvPr/>
        </p:nvCxnSpPr>
        <p:spPr>
          <a:xfrm flipV="1">
            <a:off x="2833026" y="2164701"/>
            <a:ext cx="22093" cy="1081861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33" idx="0"/>
            <a:endCxn id="23" idx="2"/>
          </p:cNvCxnSpPr>
          <p:nvPr/>
        </p:nvCxnSpPr>
        <p:spPr>
          <a:xfrm flipV="1">
            <a:off x="3684251" y="2171732"/>
            <a:ext cx="2" cy="1830886"/>
          </a:xfrm>
          <a:prstGeom prst="straightConnector1">
            <a:avLst/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331640" y="256888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Confidence</a:t>
            </a:r>
            <a:endParaRPr lang="pl-PL" dirty="0"/>
          </a:p>
        </p:txBody>
      </p:sp>
      <p:sp>
        <p:nvSpPr>
          <p:cNvPr id="32" name="TextBox 31"/>
          <p:cNvSpPr txBox="1"/>
          <p:nvPr/>
        </p:nvSpPr>
        <p:spPr>
          <a:xfrm>
            <a:off x="2112946" y="324656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Proximity</a:t>
            </a:r>
            <a:endParaRPr lang="pl-PL" dirty="0"/>
          </a:p>
        </p:txBody>
      </p:sp>
      <p:sp>
        <p:nvSpPr>
          <p:cNvPr id="33" name="TextBox 32"/>
          <p:cNvSpPr txBox="1"/>
          <p:nvPr/>
        </p:nvSpPr>
        <p:spPr>
          <a:xfrm>
            <a:off x="2964171" y="400261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Appearance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156544" y="1802400"/>
                <a:ext cx="10554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pl-PL" i="1"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pl-PL" i="1">
                          <a:latin typeface="Cambria Math"/>
                        </a:rPr>
                        <m:t>(</m:t>
                      </m:r>
                      <m:r>
                        <a:rPr lang="pl-PL" i="1">
                          <a:latin typeface="Cambria Math"/>
                        </a:rPr>
                        <m:t>𝑥</m:t>
                      </m:r>
                      <m:r>
                        <a:rPr lang="pl-PL" i="1">
                          <a:latin typeface="Cambria Math"/>
                        </a:rPr>
                        <m:t>,</m:t>
                      </m:r>
                      <m:r>
                        <a:rPr lang="pl-PL" i="1">
                          <a:latin typeface="Cambria Math"/>
                        </a:rPr>
                        <m:t>𝑦</m:t>
                      </m:r>
                      <m:r>
                        <a:rPr lang="pl-PL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544" y="1802400"/>
                <a:ext cx="1055417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535040" y="1756274"/>
                <a:ext cx="1033360" cy="407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l-PL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l-PL" i="1">
                                  <a:latin typeface="Cambria Math"/>
                                </a:rPr>
                                <m:t> </m:t>
                              </m:r>
                            </m:sub>
                          </m:sSub>
                        </m:e>
                        <m:sup>
                          <m:d>
                            <m:dPr>
                              <m:ctrlPr>
                                <a:rPr lang="pl-PL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pl-PL" i="1">
                                  <a:latin typeface="Cambria Math"/>
                                </a:rPr>
                                <m:t>𝑗</m:t>
                              </m:r>
                            </m:e>
                          </m:d>
                        </m:sup>
                      </m:sSup>
                      <m:r>
                        <a:rPr lang="pl-PL" i="1">
                          <a:latin typeface="Cambria Math"/>
                        </a:rPr>
                        <m:t>(</m:t>
                      </m:r>
                      <m:r>
                        <a:rPr lang="pl-PL" i="1">
                          <a:latin typeface="Cambria Math"/>
                        </a:rPr>
                        <m:t>𝑦</m:t>
                      </m:r>
                      <m:r>
                        <a:rPr lang="pl-PL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040" y="1756274"/>
                <a:ext cx="1033360" cy="407227"/>
              </a:xfrm>
              <a:prstGeom prst="rect">
                <a:avLst/>
              </a:prstGeom>
              <a:blipFill rotWithShape="1">
                <a:blip r:embed="rId9"/>
                <a:stretch>
                  <a:fillRect b="-1194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39753" y="1795369"/>
                <a:ext cx="1030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pl-PL" i="1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pl-PL" i="1">
                          <a:latin typeface="Cambria Math"/>
                        </a:rPr>
                        <m:t>(</m:t>
                      </m:r>
                      <m:r>
                        <a:rPr lang="pl-PL" i="1">
                          <a:latin typeface="Cambria Math"/>
                        </a:rPr>
                        <m:t>𝑥</m:t>
                      </m:r>
                      <m:r>
                        <a:rPr lang="pl-PL" i="1">
                          <a:latin typeface="Cambria Math"/>
                        </a:rPr>
                        <m:t>,</m:t>
                      </m:r>
                      <m:r>
                        <a:rPr lang="pl-PL" i="1">
                          <a:latin typeface="Cambria Math"/>
                        </a:rPr>
                        <m:t>𝑦</m:t>
                      </m:r>
                      <m:r>
                        <a:rPr lang="pl-PL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3" y="1795369"/>
                <a:ext cx="1030731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487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1" grpId="0"/>
      <p:bldP spid="32" grpId="0"/>
      <p:bldP spid="33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Dense Light Field Results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21</a:t>
            </a:fld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83" y="1059582"/>
            <a:ext cx="8585569" cy="30439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2112" y="411883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SGM</a:t>
            </a:r>
            <a:endParaRPr lang="pl-PL" dirty="0"/>
          </a:p>
        </p:txBody>
      </p:sp>
      <p:sp>
        <p:nvSpPr>
          <p:cNvPr id="16" name="TextBox 15"/>
          <p:cNvSpPr txBox="1"/>
          <p:nvPr/>
        </p:nvSpPr>
        <p:spPr>
          <a:xfrm>
            <a:off x="4765328" y="411883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CVF</a:t>
            </a:r>
            <a:endParaRPr lang="pl-PL" dirty="0"/>
          </a:p>
        </p:txBody>
      </p:sp>
      <p:sp>
        <p:nvSpPr>
          <p:cNvPr id="17" name="TextBox 16"/>
          <p:cNvSpPr txBox="1"/>
          <p:nvPr/>
        </p:nvSpPr>
        <p:spPr>
          <a:xfrm>
            <a:off x="6133480" y="411883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Wang</a:t>
            </a:r>
            <a:endParaRPr lang="pl-PL" dirty="0"/>
          </a:p>
        </p:txBody>
      </p:sp>
      <p:sp>
        <p:nvSpPr>
          <p:cNvPr id="18" name="TextBox 17"/>
          <p:cNvSpPr txBox="1"/>
          <p:nvPr/>
        </p:nvSpPr>
        <p:spPr>
          <a:xfrm>
            <a:off x="7501632" y="411883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Our method</a:t>
            </a:r>
            <a:endParaRPr lang="pl-PL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195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Dense Light Field Results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22</a:t>
            </a:fld>
            <a:endParaRPr lang="pl-PL"/>
          </a:p>
        </p:txBody>
      </p:sp>
      <p:pic>
        <p:nvPicPr>
          <p:cNvPr id="3" name="Bracele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52336" y="987574"/>
            <a:ext cx="6144000" cy="3456000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634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23</a:t>
            </a:fld>
            <a:endParaRPr lang="pl-PL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Sparse Light Field Results</a:t>
            </a:r>
            <a:endParaRPr lang="pl-PL" dirty="0"/>
          </a:p>
        </p:txBody>
      </p:sp>
      <p:pic>
        <p:nvPicPr>
          <p:cNvPr id="4" name="Disparit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55407" y="1004827"/>
            <a:ext cx="6144000" cy="3456000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677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Sparse Light Field Results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24</a:t>
            </a:fld>
            <a:endParaRPr lang="pl-PL"/>
          </a:p>
        </p:txBody>
      </p:sp>
      <p:sp>
        <p:nvSpPr>
          <p:cNvPr id="7" name="TextBox 6"/>
          <p:cNvSpPr txBox="1"/>
          <p:nvPr/>
        </p:nvSpPr>
        <p:spPr>
          <a:xfrm>
            <a:off x="858523" y="213970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SGM</a:t>
            </a:r>
            <a:endParaRPr lang="pl-PL" dirty="0"/>
          </a:p>
        </p:txBody>
      </p:sp>
      <p:sp>
        <p:nvSpPr>
          <p:cNvPr id="16" name="TextBox 15"/>
          <p:cNvSpPr txBox="1"/>
          <p:nvPr/>
        </p:nvSpPr>
        <p:spPr>
          <a:xfrm>
            <a:off x="858523" y="315434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CVF</a:t>
            </a:r>
            <a:endParaRPr lang="pl-PL" dirty="0"/>
          </a:p>
        </p:txBody>
      </p:sp>
      <p:sp>
        <p:nvSpPr>
          <p:cNvPr id="18" name="TextBox 17"/>
          <p:cNvSpPr txBox="1"/>
          <p:nvPr/>
        </p:nvSpPr>
        <p:spPr>
          <a:xfrm>
            <a:off x="858523" y="413792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Our method</a:t>
            </a:r>
            <a:endParaRPr lang="pl-PL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765247"/>
            <a:ext cx="4752528" cy="30551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0" y="1038943"/>
            <a:ext cx="2294127" cy="88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027560"/>
            <a:ext cx="2250535" cy="910034"/>
          </a:xfrm>
          <a:prstGeom prst="rect">
            <a:avLst/>
          </a:prstGeom>
        </p:spPr>
      </p:pic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882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25</a:t>
            </a:fld>
            <a:endParaRPr lang="pl-PL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Result videos</a:t>
            </a:r>
            <a:endParaRPr lang="pl-PL" dirty="0"/>
          </a:p>
        </p:txBody>
      </p:sp>
      <p:pic>
        <p:nvPicPr>
          <p:cNvPr id="4" name="Biergarte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03648" y="1020889"/>
            <a:ext cx="6336704" cy="3564396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6244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26</a:t>
            </a:fld>
            <a:endParaRPr lang="pl-PL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Light Field Media Production</a:t>
            </a:r>
            <a:endParaRPr lang="pl-PL" dirty="0"/>
          </a:p>
        </p:txBody>
      </p:sp>
      <p:pic>
        <p:nvPicPr>
          <p:cNvPr id="2" name="Viewfind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0901" y="1004827"/>
            <a:ext cx="6336000" cy="3564000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419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Conclusion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59582"/>
            <a:ext cx="3962400" cy="3333448"/>
          </a:xfrm>
        </p:spPr>
        <p:txBody>
          <a:bodyPr>
            <a:normAutofit fontScale="92500" lnSpcReduction="10000"/>
          </a:bodyPr>
          <a:lstStyle/>
          <a:p>
            <a:r>
              <a:rPr lang="pl-PL" sz="2400" dirty="0" smtClean="0"/>
              <a:t>Multiple depth maps for sparse light fields</a:t>
            </a:r>
          </a:p>
          <a:p>
            <a:endParaRPr lang="pl-PL" sz="2400" dirty="0" smtClean="0"/>
          </a:p>
          <a:p>
            <a:r>
              <a:rPr lang="pl-PL" sz="2400" dirty="0" smtClean="0"/>
              <a:t>Light field video processing in non offline process</a:t>
            </a:r>
          </a:p>
          <a:p>
            <a:r>
              <a:rPr lang="pl-PL" sz="2400" dirty="0" smtClean="0"/>
              <a:t>Possible applications</a:t>
            </a:r>
          </a:p>
          <a:p>
            <a:endParaRPr lang="pl-PL" sz="2400" dirty="0"/>
          </a:p>
          <a:p>
            <a:r>
              <a:rPr lang="pl-PL" sz="2400" dirty="0" smtClean="0"/>
              <a:t>First dataset for sparse light field video</a:t>
            </a:r>
            <a:endParaRPr lang="pl-PL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27</a:t>
            </a:fld>
            <a:endParaRPr lang="pl-P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51569"/>
            <a:ext cx="4320480" cy="1542818"/>
          </a:xfrm>
          <a:prstGeom prst="rect">
            <a:avLst/>
          </a:prstGeom>
        </p:spPr>
      </p:pic>
      <p:pic>
        <p:nvPicPr>
          <p:cNvPr id="8" name="ba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0" y="2571750"/>
            <a:ext cx="4320480" cy="1821280"/>
          </a:xfrm>
          <a:prstGeom prst="rect">
            <a:avLst/>
          </a:prstGeom>
        </p:spPr>
      </p:pic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504" y="4767262"/>
            <a:ext cx="8352928" cy="376238"/>
          </a:xfrm>
        </p:spPr>
        <p:txBody>
          <a:bodyPr/>
          <a:lstStyle/>
          <a:p>
            <a:r>
              <a:rPr lang="en-US" dirty="0" err="1" smtClean="0"/>
              <a:t>Dąbała</a:t>
            </a:r>
            <a:r>
              <a:rPr lang="en-US" dirty="0" smtClean="0"/>
              <a:t> et al. Efficient Multi-image Correspondences for On-line Light Field Video Processing,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en-US" dirty="0" smtClean="0"/>
              <a:t>Pacific Graphics 2016, Okinawa / Japan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3021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3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512" y="2031690"/>
            <a:ext cx="8354888" cy="857250"/>
          </a:xfrm>
        </p:spPr>
        <p:txBody>
          <a:bodyPr/>
          <a:lstStyle/>
          <a:p>
            <a:r>
              <a:rPr lang="pl-PL" dirty="0" smtClean="0"/>
              <a:t>Thank You</a:t>
            </a:r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D0AB1-4405-4A9F-A345-15BC46617C74}" type="slidenum">
              <a:rPr lang="pl-PL" smtClean="0"/>
              <a:t>28</a:t>
            </a:fld>
            <a:endParaRPr lang="pl-PL"/>
          </a:p>
        </p:txBody>
      </p:sp>
      <p:sp>
        <p:nvSpPr>
          <p:cNvPr id="5" name="TextBox 4"/>
          <p:cNvSpPr txBox="1"/>
          <p:nvPr/>
        </p:nvSpPr>
        <p:spPr>
          <a:xfrm>
            <a:off x="179512" y="249492"/>
            <a:ext cx="87129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Efficient Multi-image </a:t>
            </a:r>
            <a:r>
              <a:rPr lang="pl-PL" dirty="0" smtClean="0"/>
              <a:t>Correspondences </a:t>
            </a:r>
            <a:r>
              <a:rPr lang="en-US" dirty="0" smtClean="0"/>
              <a:t>for </a:t>
            </a:r>
            <a:r>
              <a:rPr lang="en-US" dirty="0"/>
              <a:t>On-line Light Field Video </a:t>
            </a:r>
            <a:r>
              <a:rPr lang="en-US" dirty="0" smtClean="0"/>
              <a:t>Processing</a:t>
            </a:r>
            <a:endParaRPr lang="pl-PL" dirty="0" smtClean="0"/>
          </a:p>
          <a:p>
            <a:endParaRPr lang="pl-PL" dirty="0"/>
          </a:p>
          <a:p>
            <a:r>
              <a:rPr lang="pl-PL" dirty="0" smtClean="0"/>
              <a:t>Project </a:t>
            </a:r>
            <a:r>
              <a:rPr lang="pl-PL" dirty="0"/>
              <a:t>page: </a:t>
            </a:r>
            <a:r>
              <a:rPr lang="pl-PL" dirty="0">
                <a:hlinkClick r:id="rId3"/>
              </a:rPr>
              <a:t>http://</a:t>
            </a:r>
            <a:r>
              <a:rPr lang="pl-PL" dirty="0" smtClean="0">
                <a:hlinkClick r:id="rId3"/>
              </a:rPr>
              <a:t>resources.mpi-inf.mpg.de/LightFieldVideo/index.html</a:t>
            </a:r>
            <a:endParaRPr lang="pl-PL" dirty="0" smtClean="0"/>
          </a:p>
          <a:p>
            <a:r>
              <a:rPr lang="pl-PL" dirty="0"/>
              <a:t>	 </a:t>
            </a:r>
            <a:r>
              <a:rPr lang="pl-PL" dirty="0" smtClean="0"/>
              <a:t>      </a:t>
            </a:r>
            <a:r>
              <a:rPr lang="pl-PL" dirty="0" smtClean="0">
                <a:hlinkClick r:id="rId4"/>
              </a:rPr>
              <a:t>http://www.iis.fraunhofer.de/lightfield</a:t>
            </a:r>
            <a:endParaRPr lang="pl-PL" dirty="0" smtClean="0"/>
          </a:p>
          <a:p>
            <a:r>
              <a:rPr lang="pl-PL" dirty="0" smtClean="0"/>
              <a:t>Contact: lukasz.dabala(at)gmail.com</a:t>
            </a:r>
          </a:p>
          <a:p>
            <a:r>
              <a:rPr lang="pl-PL" dirty="0" smtClean="0"/>
              <a:t>                frederik.zilly(at)iis.fraunhofer.de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7393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1787</TotalTime>
  <Words>1181</Words>
  <Application>Microsoft Office PowerPoint</Application>
  <PresentationFormat>On-screen Show (16:9)</PresentationFormat>
  <Paragraphs>246</Paragraphs>
  <Slides>28</Slides>
  <Notes>28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Efficient Multi-image Correspondences for On-line Light Field Video Processing</vt:lpstr>
      <vt:lpstr>What is a Light Field?</vt:lpstr>
      <vt:lpstr>Concept of Light Fields</vt:lpstr>
      <vt:lpstr>Concept of Light Fields</vt:lpstr>
      <vt:lpstr>Light Field Acquisition Using Camera Arrays</vt:lpstr>
      <vt:lpstr>Our capture</vt:lpstr>
      <vt:lpstr>PowerPoint Presentation</vt:lpstr>
      <vt:lpstr>Light Field depth estimation</vt:lpstr>
      <vt:lpstr>Light Field depth estimation</vt:lpstr>
      <vt:lpstr>Large Baseline Correspondences</vt:lpstr>
      <vt:lpstr>Pipeline Overview</vt:lpstr>
      <vt:lpstr>Pipeline Overview</vt:lpstr>
      <vt:lpstr>Preprocessing</vt:lpstr>
      <vt:lpstr>Matching</vt:lpstr>
      <vt:lpstr>Matching</vt:lpstr>
      <vt:lpstr>Matching Confidence</vt:lpstr>
      <vt:lpstr>Consolidation</vt:lpstr>
      <vt:lpstr>Consolidation</vt:lpstr>
      <vt:lpstr>Upsampling</vt:lpstr>
      <vt:lpstr>Upsampling</vt:lpstr>
      <vt:lpstr>Dense Light Field Results</vt:lpstr>
      <vt:lpstr>Dense Light Field Results</vt:lpstr>
      <vt:lpstr>Sparse Light Field Results</vt:lpstr>
      <vt:lpstr>Sparse Light Field Results</vt:lpstr>
      <vt:lpstr>Result videos</vt:lpstr>
      <vt:lpstr>Light Field Media Production</vt:lpstr>
      <vt:lpstr>Conclusion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Avaralith-Lap</dc:creator>
  <cp:lastModifiedBy>Avaralith-Lap</cp:lastModifiedBy>
  <cp:revision>315</cp:revision>
  <dcterms:created xsi:type="dcterms:W3CDTF">2016-09-14T21:55:37Z</dcterms:created>
  <dcterms:modified xsi:type="dcterms:W3CDTF">2016-10-25T21:03:05Z</dcterms:modified>
</cp:coreProperties>
</file>