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52" r:id="rId2"/>
  </p:sldMasterIdLst>
  <p:notesMasterIdLst>
    <p:notesMasterId r:id="rId64"/>
  </p:notesMasterIdLst>
  <p:handoutMasterIdLst>
    <p:handoutMasterId r:id="rId65"/>
  </p:handoutMasterIdLst>
  <p:sldIdLst>
    <p:sldId id="256" r:id="rId3"/>
    <p:sldId id="257" r:id="rId4"/>
    <p:sldId id="259" r:id="rId5"/>
    <p:sldId id="345" r:id="rId6"/>
    <p:sldId id="346" r:id="rId7"/>
    <p:sldId id="258" r:id="rId8"/>
    <p:sldId id="337" r:id="rId9"/>
    <p:sldId id="271" r:id="rId10"/>
    <p:sldId id="272" r:id="rId11"/>
    <p:sldId id="273" r:id="rId12"/>
    <p:sldId id="274" r:id="rId13"/>
    <p:sldId id="263" r:id="rId14"/>
    <p:sldId id="275" r:id="rId15"/>
    <p:sldId id="323" r:id="rId16"/>
    <p:sldId id="334" r:id="rId17"/>
    <p:sldId id="264" r:id="rId18"/>
    <p:sldId id="288" r:id="rId19"/>
    <p:sldId id="322" r:id="rId20"/>
    <p:sldId id="287" r:id="rId21"/>
    <p:sldId id="265" r:id="rId22"/>
    <p:sldId id="289" r:id="rId23"/>
    <p:sldId id="278" r:id="rId24"/>
    <p:sldId id="341" r:id="rId25"/>
    <p:sldId id="276" r:id="rId26"/>
    <p:sldId id="320" r:id="rId27"/>
    <p:sldId id="277" r:id="rId28"/>
    <p:sldId id="324" r:id="rId29"/>
    <p:sldId id="267" r:id="rId30"/>
    <p:sldId id="338" r:id="rId31"/>
    <p:sldId id="326" r:id="rId32"/>
    <p:sldId id="291" r:id="rId33"/>
    <p:sldId id="292" r:id="rId34"/>
    <p:sldId id="295" r:id="rId35"/>
    <p:sldId id="303" r:id="rId36"/>
    <p:sldId id="296" r:id="rId37"/>
    <p:sldId id="327" r:id="rId38"/>
    <p:sldId id="328" r:id="rId39"/>
    <p:sldId id="305" r:id="rId40"/>
    <p:sldId id="307" r:id="rId41"/>
    <p:sldId id="297" r:id="rId42"/>
    <p:sldId id="313" r:id="rId43"/>
    <p:sldId id="280" r:id="rId44"/>
    <p:sldId id="314" r:id="rId45"/>
    <p:sldId id="299" r:id="rId46"/>
    <p:sldId id="308" r:id="rId47"/>
    <p:sldId id="310" r:id="rId48"/>
    <p:sldId id="342" r:id="rId49"/>
    <p:sldId id="268" r:id="rId50"/>
    <p:sldId id="282" r:id="rId51"/>
    <p:sldId id="283" r:id="rId52"/>
    <p:sldId id="315" r:id="rId53"/>
    <p:sldId id="316" r:id="rId54"/>
    <p:sldId id="332" r:id="rId55"/>
    <p:sldId id="347" r:id="rId56"/>
    <p:sldId id="349" r:id="rId57"/>
    <p:sldId id="284" r:id="rId58"/>
    <p:sldId id="343" r:id="rId59"/>
    <p:sldId id="344" r:id="rId60"/>
    <p:sldId id="286" r:id="rId61"/>
    <p:sldId id="290" r:id="rId62"/>
    <p:sldId id="348" r:id="rId63"/>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5C045"/>
    <a:srgbClr val="229ECA"/>
    <a:srgbClr val="1086B0"/>
    <a:srgbClr val="E20000"/>
    <a:srgbClr val="BE4A0A"/>
    <a:srgbClr val="139FD1"/>
    <a:srgbClr val="EE2C7B"/>
    <a:srgbClr val="26B7EB"/>
    <a:srgbClr val="F898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803" autoAdjust="0"/>
    <p:restoredTop sz="85029" autoAdjust="0"/>
  </p:normalViewPr>
  <p:slideViewPr>
    <p:cSldViewPr>
      <p:cViewPr varScale="1">
        <p:scale>
          <a:sx n="132" d="100"/>
          <a:sy n="132" d="100"/>
        </p:scale>
        <p:origin x="-1146" y="-90"/>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8" d="100"/>
          <a:sy n="88" d="100"/>
        </p:scale>
        <p:origin x="-3810"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E9CF2BF-E03F-4A36-9791-9EF0F7961DF4}" type="datetimeFigureOut">
              <a:rPr lang="en-US" smtClean="0"/>
              <a:t>8/23/2011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E601F80-8799-4665-9D7F-66322D3E6A46}" type="slidenum">
              <a:rPr lang="en-US" smtClean="0"/>
              <a:t>‹#›</a:t>
            </a:fld>
            <a:endParaRPr lang="en-US"/>
          </a:p>
        </p:txBody>
      </p:sp>
    </p:spTree>
    <p:extLst>
      <p:ext uri="{BB962C8B-B14F-4D97-AF65-F5344CB8AC3E}">
        <p14:creationId xmlns:p14="http://schemas.microsoft.com/office/powerpoint/2010/main" val="9358599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6A9202-2754-42C0-B219-ED410EA75FF0}" type="datetimeFigureOut">
              <a:rPr lang="en-US" smtClean="0"/>
              <a:t>8/23/2011</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B6FFBA-DFEA-4D41-A2CA-B45AD4A25306}" type="slidenum">
              <a:rPr lang="en-US" smtClean="0"/>
              <a:t>‹#›</a:t>
            </a:fld>
            <a:endParaRPr lang="en-US"/>
          </a:p>
        </p:txBody>
      </p:sp>
    </p:spTree>
    <p:extLst>
      <p:ext uri="{BB962C8B-B14F-4D97-AF65-F5344CB8AC3E}">
        <p14:creationId xmlns:p14="http://schemas.microsoft.com/office/powerpoint/2010/main" val="668303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a:t>
            </a:r>
            <a:r>
              <a:rPr lang="en-US" baseline="0" dirty="0" smtClean="0"/>
              <a:t> you for the introduction and let me start with my presentation. I will talk today about a perceptual model for disparity which was developed together with Tobias </a:t>
            </a:r>
            <a:r>
              <a:rPr lang="en-US" baseline="0" dirty="0" err="1" smtClean="0"/>
              <a:t>Ritschel</a:t>
            </a:r>
            <a:r>
              <a:rPr lang="en-US" baseline="0" dirty="0" smtClean="0"/>
              <a:t> and </a:t>
            </a:r>
            <a:r>
              <a:rPr lang="en-US" baseline="0" dirty="0" err="1" smtClean="0"/>
              <a:t>Elmar</a:t>
            </a:r>
            <a:r>
              <a:rPr lang="en-US" baseline="0" dirty="0" smtClean="0"/>
              <a:t> </a:t>
            </a:r>
            <a:r>
              <a:rPr lang="en-US" baseline="0" dirty="0" err="1" smtClean="0"/>
              <a:t>Eisemann</a:t>
            </a:r>
            <a:r>
              <a:rPr lang="en-US" baseline="0" dirty="0" smtClean="0"/>
              <a:t> from Telecom </a:t>
            </a:r>
            <a:r>
              <a:rPr lang="en-US" baseline="0" dirty="0" err="1" smtClean="0"/>
              <a:t>PariTech</a:t>
            </a:r>
            <a:r>
              <a:rPr lang="en-US" baseline="0" dirty="0" smtClean="0"/>
              <a:t> as well as Karol </a:t>
            </a:r>
            <a:r>
              <a:rPr lang="en-US" baseline="0" dirty="0" err="1" smtClean="0"/>
              <a:t>Myszkowski</a:t>
            </a:r>
            <a:r>
              <a:rPr lang="en-US" baseline="0" dirty="0" smtClean="0"/>
              <a:t> and Hans-Peter Seidel from Max-Planck Institute.</a:t>
            </a:r>
            <a:endParaRPr lang="en-US" dirty="0"/>
          </a:p>
        </p:txBody>
      </p:sp>
      <p:sp>
        <p:nvSpPr>
          <p:cNvPr id="4" name="Slide Number Placeholder 3"/>
          <p:cNvSpPr>
            <a:spLocks noGrp="1"/>
          </p:cNvSpPr>
          <p:nvPr>
            <p:ph type="sldNum" sz="quarter" idx="10"/>
          </p:nvPr>
        </p:nvSpPr>
        <p:spPr/>
        <p:txBody>
          <a:bodyPr/>
          <a:lstStyle/>
          <a:p>
            <a:fld id="{6BB6FFBA-DFEA-4D41-A2CA-B45AD4A25306}" type="slidenum">
              <a:rPr lang="en-US" smtClean="0"/>
              <a:t>1</a:t>
            </a:fld>
            <a:endParaRPr lang="en-US"/>
          </a:p>
        </p:txBody>
      </p:sp>
    </p:spTree>
    <p:extLst>
      <p:ext uri="{BB962C8B-B14F-4D97-AF65-F5344CB8AC3E}">
        <p14:creationId xmlns:p14="http://schemas.microsoft.com/office/powerpoint/2010/main" val="3495861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Nowadays,</a:t>
            </a:r>
            <a:r>
              <a:rPr lang="en-US" baseline="0" dirty="0" smtClean="0"/>
              <a:t> many different stereo devices are available. They allow for enjoying variety of 3D content such as movies, games and even 3D TVs. </a:t>
            </a:r>
            <a:endParaRPr lang="en-US" dirty="0"/>
          </a:p>
        </p:txBody>
      </p:sp>
      <p:sp>
        <p:nvSpPr>
          <p:cNvPr id="4" name="Slide Number Placeholder 3"/>
          <p:cNvSpPr>
            <a:spLocks noGrp="1"/>
          </p:cNvSpPr>
          <p:nvPr>
            <p:ph type="sldNum" sz="quarter" idx="10"/>
          </p:nvPr>
        </p:nvSpPr>
        <p:spPr/>
        <p:txBody>
          <a:bodyPr/>
          <a:lstStyle/>
          <a:p>
            <a:fld id="{6BB6FFBA-DFEA-4D41-A2CA-B45AD4A25306}" type="slidenum">
              <a:rPr lang="en-US" smtClean="0"/>
              <a:t>2</a:t>
            </a:fld>
            <a:endParaRPr lang="en-US"/>
          </a:p>
        </p:txBody>
      </p:sp>
    </p:spTree>
    <p:extLst>
      <p:ext uri="{BB962C8B-B14F-4D97-AF65-F5344CB8AC3E}">
        <p14:creationId xmlns:p14="http://schemas.microsoft.com/office/powerpoint/2010/main" val="12411137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stereo impression is usually achieved by showing two different images to both eyes. This works</a:t>
            </a:r>
            <a:endParaRPr lang="en-US" dirty="0"/>
          </a:p>
        </p:txBody>
      </p:sp>
      <p:sp>
        <p:nvSpPr>
          <p:cNvPr id="4" name="Slide Number Placeholder 3"/>
          <p:cNvSpPr>
            <a:spLocks noGrp="1"/>
          </p:cNvSpPr>
          <p:nvPr>
            <p:ph type="sldNum" sz="quarter" idx="10"/>
          </p:nvPr>
        </p:nvSpPr>
        <p:spPr/>
        <p:txBody>
          <a:bodyPr/>
          <a:lstStyle/>
          <a:p>
            <a:fld id="{6BB6FFBA-DFEA-4D41-A2CA-B45AD4A25306}" type="slidenum">
              <a:rPr lang="en-US" smtClean="0"/>
              <a:t>3</a:t>
            </a:fld>
            <a:endParaRPr lang="en-US"/>
          </a:p>
        </p:txBody>
      </p:sp>
    </p:spTree>
    <p:extLst>
      <p:ext uri="{BB962C8B-B14F-4D97-AF65-F5344CB8AC3E}">
        <p14:creationId xmlns:p14="http://schemas.microsoft.com/office/powerpoint/2010/main" val="7444149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Due to binocular disparity </a:t>
            </a:r>
            <a:r>
              <a:rPr lang="en-US" dirty="0" smtClean="0"/>
              <a:t>cue, </a:t>
            </a:r>
            <a:r>
              <a:rPr lang="en-US" dirty="0" smtClean="0"/>
              <a:t>which</a:t>
            </a:r>
            <a:r>
              <a:rPr lang="en-US" baseline="0" dirty="0" smtClean="0"/>
              <a:t> accounts for the fact that the projection of two objects located at different depths is different in both eyes.</a:t>
            </a:r>
          </a:p>
          <a:p>
            <a:endParaRPr lang="en-US" baseline="0" dirty="0" smtClean="0"/>
          </a:p>
          <a:p>
            <a:r>
              <a:rPr lang="en-US" baseline="0" dirty="0" smtClean="0"/>
              <a:t>However this is not the only cue that is used by the human visual system for determining depth.</a:t>
            </a:r>
          </a:p>
        </p:txBody>
      </p:sp>
      <p:sp>
        <p:nvSpPr>
          <p:cNvPr id="4" name="Slide Number Placeholder 3"/>
          <p:cNvSpPr>
            <a:spLocks noGrp="1"/>
          </p:cNvSpPr>
          <p:nvPr>
            <p:ph type="sldNum" sz="quarter" idx="10"/>
          </p:nvPr>
        </p:nvSpPr>
        <p:spPr/>
        <p:txBody>
          <a:bodyPr/>
          <a:lstStyle/>
          <a:p>
            <a:fld id="{6BB6FFBA-DFEA-4D41-A2CA-B45AD4A25306}" type="slidenum">
              <a:rPr lang="en-US" smtClean="0"/>
              <a:t>4</a:t>
            </a:fld>
            <a:endParaRPr lang="en-US"/>
          </a:p>
        </p:txBody>
      </p:sp>
    </p:spTree>
    <p:extLst>
      <p:ext uri="{BB962C8B-B14F-4D97-AF65-F5344CB8AC3E}">
        <p14:creationId xmlns:p14="http://schemas.microsoft.com/office/powerpoint/2010/main" val="30699884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Other</a:t>
            </a:r>
            <a:r>
              <a:rPr lang="en-US" baseline="0" dirty="0" smtClean="0"/>
              <a:t> group of depth cues is related to the way our eyes are build. It consists of </a:t>
            </a:r>
            <a:r>
              <a:rPr lang="en-US" baseline="0" dirty="0" smtClean="0"/>
              <a:t>accommodation, </a:t>
            </a:r>
            <a:r>
              <a:rPr lang="en-US" dirty="0" smtClean="0"/>
              <a:t>which relies</a:t>
            </a:r>
            <a:r>
              <a:rPr lang="en-US" baseline="0" dirty="0" smtClean="0"/>
              <a:t> on the shape of lenses in our eyes which </a:t>
            </a:r>
            <a:r>
              <a:rPr lang="en-US" baseline="0" dirty="0" smtClean="0"/>
              <a:t>changes, </a:t>
            </a:r>
            <a:r>
              <a:rPr lang="en-US" baseline="0" dirty="0" smtClean="0"/>
              <a:t>while we adopt to different depth, and </a:t>
            </a:r>
            <a:r>
              <a:rPr lang="en-US" baseline="0" dirty="0" err="1" smtClean="0"/>
              <a:t>vergence</a:t>
            </a:r>
            <a:r>
              <a:rPr lang="en-US" baseline="0" dirty="0" smtClean="0"/>
              <a:t> – the </a:t>
            </a:r>
            <a:r>
              <a:rPr lang="en-US" baseline="0" dirty="0" smtClean="0"/>
              <a:t>angle between optical axes.</a:t>
            </a:r>
            <a:endParaRPr lang="en-US" dirty="0"/>
          </a:p>
        </p:txBody>
      </p:sp>
      <p:sp>
        <p:nvSpPr>
          <p:cNvPr id="4" name="Slide Number Placeholder 3"/>
          <p:cNvSpPr>
            <a:spLocks noGrp="1"/>
          </p:cNvSpPr>
          <p:nvPr>
            <p:ph type="sldNum" sz="quarter" idx="10"/>
          </p:nvPr>
        </p:nvSpPr>
        <p:spPr/>
        <p:txBody>
          <a:bodyPr/>
          <a:lstStyle/>
          <a:p>
            <a:fld id="{6BB6FFBA-DFEA-4D41-A2CA-B45AD4A25306}" type="slidenum">
              <a:rPr lang="en-US" smtClean="0"/>
              <a:t>5</a:t>
            </a:fld>
            <a:endParaRPr lang="en-US"/>
          </a:p>
        </p:txBody>
      </p:sp>
    </p:spTree>
    <p:extLst>
      <p:ext uri="{BB962C8B-B14F-4D97-AF65-F5344CB8AC3E}">
        <p14:creationId xmlns:p14="http://schemas.microsoft.com/office/powerpoint/2010/main" val="36031100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also have higher order depth cues</a:t>
            </a:r>
            <a:r>
              <a:rPr lang="en-US" baseline="0" dirty="0" smtClean="0"/>
              <a:t> called pictorial depth cues, such as occlusion, size of objects which makes big object appearing closer to the observer or </a:t>
            </a:r>
            <a:r>
              <a:rPr lang="en-US" baseline="0" dirty="0" smtClean="0"/>
              <a:t>shadows,</a:t>
            </a:r>
            <a:r>
              <a:rPr lang="en-US" dirty="0" smtClean="0"/>
              <a:t> </a:t>
            </a:r>
            <a:r>
              <a:rPr lang="en-US" dirty="0" smtClean="0"/>
              <a:t>which placed differently can</a:t>
            </a:r>
            <a:r>
              <a:rPr lang="en-US" baseline="0" dirty="0" smtClean="0"/>
              <a:t> modify depth impression significantly.</a:t>
            </a:r>
          </a:p>
        </p:txBody>
      </p:sp>
      <p:sp>
        <p:nvSpPr>
          <p:cNvPr id="4" name="Slide Number Placeholder 3"/>
          <p:cNvSpPr>
            <a:spLocks noGrp="1"/>
          </p:cNvSpPr>
          <p:nvPr>
            <p:ph type="sldNum" sz="quarter" idx="10"/>
          </p:nvPr>
        </p:nvSpPr>
        <p:spPr/>
        <p:txBody>
          <a:bodyPr/>
          <a:lstStyle/>
          <a:p>
            <a:fld id="{6BB6FFBA-DFEA-4D41-A2CA-B45AD4A25306}" type="slidenum">
              <a:rPr lang="en-US" smtClean="0"/>
              <a:t>6</a:t>
            </a:fld>
            <a:endParaRPr lang="en-US"/>
          </a:p>
        </p:txBody>
      </p:sp>
    </p:spTree>
    <p:extLst>
      <p:ext uri="{BB962C8B-B14F-4D97-AF65-F5344CB8AC3E}">
        <p14:creationId xmlns:p14="http://schemas.microsoft.com/office/powerpoint/2010/main" val="23806988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What is challenging </a:t>
            </a:r>
            <a:r>
              <a:rPr lang="en-US" baseline="0" dirty="0" smtClean="0"/>
              <a:t>here, </a:t>
            </a:r>
            <a:r>
              <a:rPr lang="en-US" baseline="0" dirty="0" smtClean="0"/>
              <a:t>is that during 3D content preparation a care has to be taken to make all those cues consistent.</a:t>
            </a:r>
            <a:endParaRPr lang="en-US" dirty="0" smtClean="0"/>
          </a:p>
          <a:p>
            <a:endParaRPr lang="en-US" baseline="0" dirty="0" smtClean="0"/>
          </a:p>
        </p:txBody>
      </p:sp>
      <p:sp>
        <p:nvSpPr>
          <p:cNvPr id="4" name="Slide Number Placeholder 3"/>
          <p:cNvSpPr>
            <a:spLocks noGrp="1"/>
          </p:cNvSpPr>
          <p:nvPr>
            <p:ph type="sldNum" sz="quarter" idx="10"/>
          </p:nvPr>
        </p:nvSpPr>
        <p:spPr/>
        <p:txBody>
          <a:bodyPr/>
          <a:lstStyle/>
          <a:p>
            <a:fld id="{6BB6FFBA-DFEA-4D41-A2CA-B45AD4A25306}" type="slidenum">
              <a:rPr lang="en-US" smtClean="0"/>
              <a:t>7</a:t>
            </a:fld>
            <a:endParaRPr lang="en-US"/>
          </a:p>
        </p:txBody>
      </p:sp>
    </p:spTree>
    <p:extLst>
      <p:ext uri="{BB962C8B-B14F-4D97-AF65-F5344CB8AC3E}">
        <p14:creationId xmlns:p14="http://schemas.microsoft.com/office/powerpoint/2010/main" val="3069988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however is not that easy. </a:t>
            </a:r>
          </a:p>
          <a:p>
            <a:r>
              <a:rPr lang="en-US" baseline="0" dirty="0" smtClean="0"/>
              <a:t>Whereas, </a:t>
            </a:r>
            <a:r>
              <a:rPr lang="en-US" baseline="0" dirty="0" smtClean="0"/>
              <a:t>reproducing pictorial depth cues is relatively easy as they are defined in the 2D image </a:t>
            </a:r>
            <a:r>
              <a:rPr lang="en-US" baseline="0" dirty="0" smtClean="0"/>
              <a:t>space, ocular </a:t>
            </a:r>
            <a:r>
              <a:rPr lang="en-US" baseline="0" dirty="0" smtClean="0"/>
              <a:t>cues as well as stereoscopic require 3D space. </a:t>
            </a:r>
            <a:endParaRPr lang="en-US" baseline="0" dirty="0" smtClean="0"/>
          </a:p>
          <a:p>
            <a:r>
              <a:rPr lang="en-US" baseline="0" dirty="0" smtClean="0"/>
              <a:t>Therefore</a:t>
            </a:r>
            <a:r>
              <a:rPr lang="en-US" baseline="0" dirty="0" smtClean="0"/>
              <a:t>, in order to reproduce them on the flat screen we need to cheat the Human Visual System.</a:t>
            </a:r>
            <a:endParaRPr lang="en-US" dirty="0"/>
          </a:p>
        </p:txBody>
      </p:sp>
      <p:sp>
        <p:nvSpPr>
          <p:cNvPr id="4" name="Slide Number Placeholder 3"/>
          <p:cNvSpPr>
            <a:spLocks noGrp="1"/>
          </p:cNvSpPr>
          <p:nvPr>
            <p:ph type="sldNum" sz="quarter" idx="10"/>
          </p:nvPr>
        </p:nvSpPr>
        <p:spPr/>
        <p:txBody>
          <a:bodyPr/>
          <a:lstStyle/>
          <a:p>
            <a:fld id="{6BB6FFBA-DFEA-4D41-A2CA-B45AD4A25306}" type="slidenum">
              <a:rPr lang="en-US" smtClean="0"/>
              <a:t>8</a:t>
            </a:fld>
            <a:endParaRPr lang="en-US"/>
          </a:p>
        </p:txBody>
      </p:sp>
    </p:spTree>
    <p:extLst>
      <p:ext uri="{BB962C8B-B14F-4D97-AF65-F5344CB8AC3E}">
        <p14:creationId xmlns:p14="http://schemas.microsoft.com/office/powerpoint/2010/main" val="42578697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a:t>
            </a:r>
            <a:r>
              <a:rPr lang="en-US" baseline="0" dirty="0" smtClean="0"/>
              <a:t> understand it please l</a:t>
            </a:r>
            <a:r>
              <a:rPr lang="en-US" dirty="0" smtClean="0"/>
              <a:t>et us consider two eyes looking</a:t>
            </a:r>
            <a:r>
              <a:rPr lang="en-US" baseline="0" dirty="0" smtClean="0"/>
              <a:t> at the screen. For </a:t>
            </a:r>
            <a:r>
              <a:rPr lang="en-US" baseline="0" dirty="0" smtClean="0"/>
              <a:t>one </a:t>
            </a:r>
            <a:r>
              <a:rPr lang="en-US" baseline="0" dirty="0" smtClean="0"/>
              <a:t>of </a:t>
            </a:r>
            <a:r>
              <a:rPr lang="en-US" baseline="0" dirty="0" smtClean="0"/>
              <a:t>them the object is displayed in one place, for the other the place is lightly shifted. We call the displacement on the screen a pixel disparity.  </a:t>
            </a:r>
          </a:p>
          <a:p>
            <a:r>
              <a:rPr lang="en-US" baseline="0" dirty="0" smtClean="0"/>
              <a:t>In this case the object will be perceived in front of the screen. However, although the </a:t>
            </a:r>
            <a:r>
              <a:rPr lang="en-US" baseline="0" dirty="0" err="1" smtClean="0"/>
              <a:t>vergence</a:t>
            </a:r>
            <a:r>
              <a:rPr lang="en-US" baseline="0" dirty="0" smtClean="0"/>
              <a:t> depth cue stays in agreement with our scene, the accommodation tells that the object is on the screen plane, as our eyes accommodate to the screen depth.</a:t>
            </a:r>
          </a:p>
          <a:p>
            <a:r>
              <a:rPr lang="en-US" baseline="0" dirty="0" smtClean="0"/>
              <a:t>This contradiction causes a viewing discomfort, which can be tolerated within a close distance to the screen, which is called comfort zone.</a:t>
            </a:r>
            <a:endParaRPr lang="en-US" dirty="0"/>
          </a:p>
        </p:txBody>
      </p:sp>
      <p:sp>
        <p:nvSpPr>
          <p:cNvPr id="4" name="Slide Number Placeholder 3"/>
          <p:cNvSpPr>
            <a:spLocks noGrp="1"/>
          </p:cNvSpPr>
          <p:nvPr>
            <p:ph type="sldNum" sz="quarter" idx="10"/>
          </p:nvPr>
        </p:nvSpPr>
        <p:spPr/>
        <p:txBody>
          <a:bodyPr/>
          <a:lstStyle/>
          <a:p>
            <a:fld id="{6BB6FFBA-DFEA-4D41-A2CA-B45AD4A25306}" type="slidenum">
              <a:rPr lang="en-US" smtClean="0"/>
              <a:t>9</a:t>
            </a:fld>
            <a:endParaRPr lang="en-US"/>
          </a:p>
        </p:txBody>
      </p:sp>
    </p:spTree>
    <p:extLst>
      <p:ext uri="{BB962C8B-B14F-4D97-AF65-F5344CB8AC3E}">
        <p14:creationId xmlns:p14="http://schemas.microsoft.com/office/powerpoint/2010/main" val="1193607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assure the comfort during 3D</a:t>
            </a:r>
            <a:r>
              <a:rPr lang="en-US" baseline="0" dirty="0" smtClean="0"/>
              <a:t> viewing, the scene needs to be adjusted in a way that all objects that are outside the comfort zone are brought into its interior.</a:t>
            </a:r>
          </a:p>
          <a:p>
            <a:endParaRPr lang="en-US" dirty="0"/>
          </a:p>
        </p:txBody>
      </p:sp>
      <p:sp>
        <p:nvSpPr>
          <p:cNvPr id="4" name="Slide Number Placeholder 3"/>
          <p:cNvSpPr>
            <a:spLocks noGrp="1"/>
          </p:cNvSpPr>
          <p:nvPr>
            <p:ph type="sldNum" sz="quarter" idx="10"/>
          </p:nvPr>
        </p:nvSpPr>
        <p:spPr/>
        <p:txBody>
          <a:bodyPr/>
          <a:lstStyle/>
          <a:p>
            <a:fld id="{6BB6FFBA-DFEA-4D41-A2CA-B45AD4A25306}" type="slidenum">
              <a:rPr lang="en-US" smtClean="0"/>
              <a:t>10</a:t>
            </a:fld>
            <a:endParaRPr lang="en-US"/>
          </a:p>
        </p:txBody>
      </p:sp>
    </p:spTree>
    <p:extLst>
      <p:ext uri="{BB962C8B-B14F-4D97-AF65-F5344CB8AC3E}">
        <p14:creationId xmlns:p14="http://schemas.microsoft.com/office/powerpoint/2010/main" val="19520742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a:t>
            </a:r>
            <a:r>
              <a:rPr lang="en-US" baseline="0" dirty="0" smtClean="0"/>
              <a:t> this is actually what people are trying to do. For example Graham et al. presented a method for controlling the camera parameters in order to assure that the depth in the scene does not excide the comfort limits.</a:t>
            </a:r>
          </a:p>
          <a:p>
            <a:r>
              <a:rPr lang="en-US" baseline="0" dirty="0" smtClean="0"/>
              <a:t>A bit different approach was presented at </a:t>
            </a:r>
            <a:r>
              <a:rPr lang="en-US" baseline="0" dirty="0" err="1" smtClean="0"/>
              <a:t>Siggraph</a:t>
            </a:r>
            <a:r>
              <a:rPr lang="en-US" baseline="0" dirty="0" smtClean="0"/>
              <a:t> last year, where Lang et al. presented a method for nonlinear mapping of pixel disparity into comfort range.</a:t>
            </a:r>
            <a:endParaRPr lang="en-US" dirty="0"/>
          </a:p>
        </p:txBody>
      </p:sp>
      <p:sp>
        <p:nvSpPr>
          <p:cNvPr id="4" name="Slide Number Placeholder 3"/>
          <p:cNvSpPr>
            <a:spLocks noGrp="1"/>
          </p:cNvSpPr>
          <p:nvPr>
            <p:ph type="sldNum" sz="quarter" idx="10"/>
          </p:nvPr>
        </p:nvSpPr>
        <p:spPr/>
        <p:txBody>
          <a:bodyPr/>
          <a:lstStyle/>
          <a:p>
            <a:fld id="{6BB6FFBA-DFEA-4D41-A2CA-B45AD4A25306}" type="slidenum">
              <a:rPr lang="en-US" smtClean="0"/>
              <a:t>11</a:t>
            </a:fld>
            <a:endParaRPr lang="en-US"/>
          </a:p>
        </p:txBody>
      </p:sp>
    </p:spTree>
    <p:extLst>
      <p:ext uri="{BB962C8B-B14F-4D97-AF65-F5344CB8AC3E}">
        <p14:creationId xmlns:p14="http://schemas.microsoft.com/office/powerpoint/2010/main" val="19947344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Although,</a:t>
            </a:r>
            <a:r>
              <a:rPr lang="en-US" baseline="0" dirty="0" smtClean="0"/>
              <a:t> such methods are powerful in removing discomfort, </a:t>
            </a:r>
            <a:r>
              <a:rPr lang="en-US" baseline="0" dirty="0" smtClean="0"/>
              <a:t>it is unknown what is the impact of such manipulation on perceived depth.</a:t>
            </a:r>
            <a:endParaRPr lang="en-US" dirty="0"/>
          </a:p>
        </p:txBody>
      </p:sp>
      <p:sp>
        <p:nvSpPr>
          <p:cNvPr id="4" name="Slide Number Placeholder 3"/>
          <p:cNvSpPr>
            <a:spLocks noGrp="1"/>
          </p:cNvSpPr>
          <p:nvPr>
            <p:ph type="sldNum" sz="quarter" idx="10"/>
          </p:nvPr>
        </p:nvSpPr>
        <p:spPr/>
        <p:txBody>
          <a:bodyPr/>
          <a:lstStyle/>
          <a:p>
            <a:fld id="{6BB6FFBA-DFEA-4D41-A2CA-B45AD4A25306}" type="slidenum">
              <a:rPr lang="en-US" smtClean="0"/>
              <a:t>12</a:t>
            </a:fld>
            <a:endParaRPr lang="en-US"/>
          </a:p>
        </p:txBody>
      </p:sp>
    </p:spTree>
    <p:extLst>
      <p:ext uri="{BB962C8B-B14F-4D97-AF65-F5344CB8AC3E}">
        <p14:creationId xmlns:p14="http://schemas.microsoft.com/office/powerpoint/2010/main" val="38122452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Therefore,</a:t>
            </a:r>
            <a:r>
              <a:rPr lang="en-US" baseline="0" dirty="0" smtClean="0"/>
              <a:t> it</a:t>
            </a:r>
            <a:r>
              <a:rPr lang="en-US" dirty="0" smtClean="0"/>
              <a:t> </a:t>
            </a:r>
            <a:r>
              <a:rPr lang="en-US" dirty="0" smtClean="0"/>
              <a:t>is crucial to understand </a:t>
            </a:r>
            <a:r>
              <a:rPr lang="en-US" dirty="0" smtClean="0"/>
              <a:t>and be able to predict </a:t>
            </a:r>
            <a:r>
              <a:rPr lang="en-US" baseline="0" dirty="0" smtClean="0"/>
              <a:t>the </a:t>
            </a:r>
            <a:r>
              <a:rPr lang="en-US" baseline="0" dirty="0" smtClean="0"/>
              <a:t>human visual system response to 3D images.</a:t>
            </a:r>
            <a:endParaRPr lang="en-US" dirty="0"/>
          </a:p>
        </p:txBody>
      </p:sp>
      <p:sp>
        <p:nvSpPr>
          <p:cNvPr id="4" name="Slide Number Placeholder 3"/>
          <p:cNvSpPr>
            <a:spLocks noGrp="1"/>
          </p:cNvSpPr>
          <p:nvPr>
            <p:ph type="sldNum" sz="quarter" idx="10"/>
          </p:nvPr>
        </p:nvSpPr>
        <p:spPr/>
        <p:txBody>
          <a:bodyPr/>
          <a:lstStyle/>
          <a:p>
            <a:fld id="{6BB6FFBA-DFEA-4D41-A2CA-B45AD4A25306}" type="slidenum">
              <a:rPr lang="en-US" smtClean="0"/>
              <a:t>13</a:t>
            </a:fld>
            <a:endParaRPr lang="en-US"/>
          </a:p>
        </p:txBody>
      </p:sp>
    </p:spTree>
    <p:extLst>
      <p:ext uri="{BB962C8B-B14F-4D97-AF65-F5344CB8AC3E}">
        <p14:creationId xmlns:p14="http://schemas.microsoft.com/office/powerpoint/2010/main" val="26976606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would </a:t>
            </a:r>
            <a:r>
              <a:rPr lang="en-US" baseline="0" dirty="0" smtClean="0"/>
              <a:t>allow </a:t>
            </a:r>
            <a:r>
              <a:rPr lang="en-US" baseline="0" dirty="0" smtClean="0"/>
              <a:t>comparing </a:t>
            </a:r>
            <a:r>
              <a:rPr lang="en-US" baseline="0" dirty="0" smtClean="0"/>
              <a:t>3D images and measure impact of disparity </a:t>
            </a:r>
            <a:r>
              <a:rPr lang="en-US" baseline="0" dirty="0" smtClean="0"/>
              <a:t>manipulations as well as developing better techniques for such purpose.</a:t>
            </a:r>
            <a:endParaRPr lang="en-US" baseline="0" dirty="0" smtClean="0"/>
          </a:p>
          <a:p>
            <a:r>
              <a:rPr lang="en-US" baseline="0" dirty="0" smtClean="0"/>
              <a:t>We could also for example detect unperceivable signal and </a:t>
            </a:r>
            <a:r>
              <a:rPr lang="en-US" baseline="0" dirty="0" smtClean="0"/>
              <a:t>remove </a:t>
            </a:r>
            <a:r>
              <a:rPr lang="en-US" baseline="0" dirty="0" smtClean="0"/>
              <a:t>it for </a:t>
            </a:r>
            <a:r>
              <a:rPr lang="en-US" baseline="0" dirty="0" smtClean="0"/>
              <a:t>compression purpose</a:t>
            </a:r>
            <a:r>
              <a:rPr lang="en-US" baseline="0" dirty="0" smtClean="0"/>
              <a:t>.</a:t>
            </a:r>
          </a:p>
          <a:p>
            <a:r>
              <a:rPr lang="en-US" baseline="0" dirty="0" smtClean="0"/>
              <a:t>There are also other application that I will talk about later.</a:t>
            </a:r>
            <a:endParaRPr lang="en-US" dirty="0"/>
          </a:p>
        </p:txBody>
      </p:sp>
      <p:sp>
        <p:nvSpPr>
          <p:cNvPr id="4" name="Slide Number Placeholder 3"/>
          <p:cNvSpPr>
            <a:spLocks noGrp="1"/>
          </p:cNvSpPr>
          <p:nvPr>
            <p:ph type="sldNum" sz="quarter" idx="10"/>
          </p:nvPr>
        </p:nvSpPr>
        <p:spPr/>
        <p:txBody>
          <a:bodyPr/>
          <a:lstStyle/>
          <a:p>
            <a:fld id="{6BB6FFBA-DFEA-4D41-A2CA-B45AD4A25306}" type="slidenum">
              <a:rPr lang="en-US" smtClean="0"/>
              <a:t>14</a:t>
            </a:fld>
            <a:endParaRPr lang="en-US"/>
          </a:p>
        </p:txBody>
      </p:sp>
    </p:spTree>
    <p:extLst>
      <p:ext uri="{BB962C8B-B14F-4D97-AF65-F5344CB8AC3E}">
        <p14:creationId xmlns:p14="http://schemas.microsoft.com/office/powerpoint/2010/main" val="2602267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I mentioned before human</a:t>
            </a:r>
            <a:r>
              <a:rPr lang="en-US" baseline="0" dirty="0" smtClean="0"/>
              <a:t> depth perception is a complex phenomenon, which makes it difficult to account for all depth cues at the same time.</a:t>
            </a:r>
          </a:p>
          <a:p>
            <a:r>
              <a:rPr lang="en-US" baseline="0" dirty="0" smtClean="0"/>
              <a:t>In our work we consider one of the most important and appealing depth cue – binocular disparity and </a:t>
            </a:r>
            <a:r>
              <a:rPr lang="en-US" dirty="0" smtClean="0"/>
              <a:t>build</a:t>
            </a:r>
            <a:r>
              <a:rPr lang="en-US" baseline="0" dirty="0" smtClean="0"/>
              <a:t> </a:t>
            </a:r>
            <a:r>
              <a:rPr lang="en-US" baseline="0" dirty="0" smtClean="0"/>
              <a:t>a model which can predict a response of human visual system to this signal. </a:t>
            </a:r>
          </a:p>
          <a:p>
            <a:endParaRPr lang="en-US" baseline="0" dirty="0" smtClean="0"/>
          </a:p>
          <a:p>
            <a:r>
              <a:rPr lang="en-US" baseline="0" dirty="0" smtClean="0"/>
              <a:t>Let us see what is the information that such a model should be able to provide…</a:t>
            </a:r>
            <a:endParaRPr lang="en-US" dirty="0"/>
          </a:p>
        </p:txBody>
      </p:sp>
      <p:sp>
        <p:nvSpPr>
          <p:cNvPr id="4" name="Slide Number Placeholder 3"/>
          <p:cNvSpPr>
            <a:spLocks noGrp="1"/>
          </p:cNvSpPr>
          <p:nvPr>
            <p:ph type="sldNum" sz="quarter" idx="10"/>
          </p:nvPr>
        </p:nvSpPr>
        <p:spPr/>
        <p:txBody>
          <a:bodyPr/>
          <a:lstStyle/>
          <a:p>
            <a:fld id="{6BB6FFBA-DFEA-4D41-A2CA-B45AD4A25306}" type="slidenum">
              <a:rPr lang="en-US" smtClean="0"/>
              <a:t>15</a:t>
            </a:fld>
            <a:endParaRPr lang="en-US"/>
          </a:p>
        </p:txBody>
      </p:sp>
    </p:spTree>
    <p:extLst>
      <p:ext uri="{BB962C8B-B14F-4D97-AF65-F5344CB8AC3E}">
        <p14:creationId xmlns:p14="http://schemas.microsoft.com/office/powerpoint/2010/main" val="425786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 for given objects distanced in depth such model should be able to tell…. </a:t>
            </a:r>
            <a:endParaRPr lang="en-US" dirty="0"/>
          </a:p>
        </p:txBody>
      </p:sp>
      <p:sp>
        <p:nvSpPr>
          <p:cNvPr id="4" name="Slide Number Placeholder 3"/>
          <p:cNvSpPr>
            <a:spLocks noGrp="1"/>
          </p:cNvSpPr>
          <p:nvPr>
            <p:ph type="sldNum" sz="quarter" idx="10"/>
          </p:nvPr>
        </p:nvSpPr>
        <p:spPr/>
        <p:txBody>
          <a:bodyPr/>
          <a:lstStyle/>
          <a:p>
            <a:fld id="{6BB6FFBA-DFEA-4D41-A2CA-B45AD4A25306}" type="slidenum">
              <a:rPr lang="en-US" smtClean="0"/>
              <a:t>16</a:t>
            </a:fld>
            <a:endParaRPr lang="en-US"/>
          </a:p>
        </p:txBody>
      </p:sp>
    </p:spTree>
    <p:extLst>
      <p:ext uri="{BB962C8B-B14F-4D97-AF65-F5344CB8AC3E}">
        <p14:creationId xmlns:p14="http://schemas.microsoft.com/office/powerpoint/2010/main" val="11956160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Whether</a:t>
            </a:r>
            <a:r>
              <a:rPr lang="en-US" baseline="0" dirty="0" smtClean="0"/>
              <a:t> the depth difference is visible and if yes, how significant it is.</a:t>
            </a:r>
            <a:endParaRPr lang="en-US" dirty="0"/>
          </a:p>
        </p:txBody>
      </p:sp>
      <p:sp>
        <p:nvSpPr>
          <p:cNvPr id="4" name="Slide Number Placeholder 3"/>
          <p:cNvSpPr>
            <a:spLocks noGrp="1"/>
          </p:cNvSpPr>
          <p:nvPr>
            <p:ph type="sldNum" sz="quarter" idx="10"/>
          </p:nvPr>
        </p:nvSpPr>
        <p:spPr/>
        <p:txBody>
          <a:bodyPr/>
          <a:lstStyle/>
          <a:p>
            <a:fld id="{6BB6FFBA-DFEA-4D41-A2CA-B45AD4A25306}" type="slidenum">
              <a:rPr lang="en-US" smtClean="0"/>
              <a:t>17</a:t>
            </a:fld>
            <a:endParaRPr lang="en-US"/>
          </a:p>
        </p:txBody>
      </p:sp>
    </p:spTree>
    <p:extLst>
      <p:ext uri="{BB962C8B-B14F-4D97-AF65-F5344CB8AC3E}">
        <p14:creationId xmlns:p14="http://schemas.microsoft.com/office/powerpoint/2010/main" val="27124192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however does not directly</a:t>
            </a:r>
            <a:r>
              <a:rPr lang="en-US" baseline="0" dirty="0" smtClean="0"/>
              <a:t> depend on depth.</a:t>
            </a:r>
          </a:p>
          <a:p>
            <a:r>
              <a:rPr lang="en-US" baseline="0" dirty="0" smtClean="0"/>
              <a:t>It depends on how objects are projected on our retina which can be defined by disparity which is a difference </a:t>
            </a:r>
            <a:r>
              <a:rPr lang="en-US" baseline="0" dirty="0" smtClean="0"/>
              <a:t>of </a:t>
            </a:r>
            <a:r>
              <a:rPr lang="en-US" baseline="0" dirty="0" err="1" smtClean="0"/>
              <a:t>vergence</a:t>
            </a:r>
            <a:r>
              <a:rPr lang="en-US" baseline="0" dirty="0" smtClean="0"/>
              <a:t> angles.</a:t>
            </a:r>
          </a:p>
          <a:p>
            <a:endParaRPr lang="en-US" baseline="0" dirty="0" smtClean="0"/>
          </a:p>
          <a:p>
            <a:r>
              <a:rPr lang="en-US" baseline="0" dirty="0" smtClean="0"/>
              <a:t>However, for presentation purpose </a:t>
            </a:r>
            <a:r>
              <a:rPr lang="en-US" baseline="0" dirty="0" smtClean="0"/>
              <a:t>let </a:t>
            </a:r>
            <a:r>
              <a:rPr lang="en-US" baseline="0" dirty="0" smtClean="0"/>
              <a:t>us first consider </a:t>
            </a:r>
            <a:r>
              <a:rPr lang="en-US" baseline="0" dirty="0" smtClean="0"/>
              <a:t>depth differences </a:t>
            </a:r>
            <a:r>
              <a:rPr lang="en-US" baseline="0" dirty="0" smtClean="0"/>
              <a:t>and be back to disparity later.</a:t>
            </a:r>
          </a:p>
          <a:p>
            <a:endParaRPr lang="en-US" baseline="0" dirty="0" smtClean="0"/>
          </a:p>
          <a:p>
            <a:r>
              <a:rPr lang="en-US" baseline="0" dirty="0" smtClean="0"/>
              <a:t>If we want to determine whether a difference in depth between two objects is visible ….</a:t>
            </a:r>
            <a:endParaRPr lang="en-US" dirty="0"/>
          </a:p>
        </p:txBody>
      </p:sp>
      <p:sp>
        <p:nvSpPr>
          <p:cNvPr id="4" name="Slide Number Placeholder 3"/>
          <p:cNvSpPr>
            <a:spLocks noGrp="1"/>
          </p:cNvSpPr>
          <p:nvPr>
            <p:ph type="sldNum" sz="quarter" idx="10"/>
          </p:nvPr>
        </p:nvSpPr>
        <p:spPr/>
        <p:txBody>
          <a:bodyPr/>
          <a:lstStyle/>
          <a:p>
            <a:fld id="{6BB6FFBA-DFEA-4D41-A2CA-B45AD4A25306}" type="slidenum">
              <a:rPr lang="en-US" smtClean="0"/>
              <a:t>18</a:t>
            </a:fld>
            <a:endParaRPr lang="en-US"/>
          </a:p>
        </p:txBody>
      </p:sp>
    </p:spTree>
    <p:extLst>
      <p:ext uri="{BB962C8B-B14F-4D97-AF65-F5344CB8AC3E}">
        <p14:creationId xmlns:p14="http://schemas.microsoft.com/office/powerpoint/2010/main" val="36733808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need to consider two</a:t>
            </a:r>
            <a:r>
              <a:rPr lang="en-US" baseline="0" dirty="0" smtClean="0"/>
              <a:t> objects.</a:t>
            </a:r>
          </a:p>
          <a:p>
            <a:r>
              <a:rPr lang="en-US" baseline="0" dirty="0" smtClean="0"/>
              <a:t>The question now is, how far me need to move one of those objects in order to see a depth change.</a:t>
            </a:r>
          </a:p>
          <a:p>
            <a:r>
              <a:rPr lang="en-US" baseline="0" dirty="0" smtClean="0"/>
              <a:t>The smallest depth difference that needs to be introduced to make it perceivable is called a just noticeable difference (JND) or detection threshold.</a:t>
            </a:r>
            <a:endParaRPr lang="en-US" dirty="0"/>
          </a:p>
        </p:txBody>
      </p:sp>
      <p:sp>
        <p:nvSpPr>
          <p:cNvPr id="4" name="Slide Number Placeholder 3"/>
          <p:cNvSpPr>
            <a:spLocks noGrp="1"/>
          </p:cNvSpPr>
          <p:nvPr>
            <p:ph type="sldNum" sz="quarter" idx="10"/>
          </p:nvPr>
        </p:nvSpPr>
        <p:spPr/>
        <p:txBody>
          <a:bodyPr/>
          <a:lstStyle/>
          <a:p>
            <a:fld id="{6BB6FFBA-DFEA-4D41-A2CA-B45AD4A25306}" type="slidenum">
              <a:rPr lang="en-US" smtClean="0"/>
              <a:t>19</a:t>
            </a:fld>
            <a:endParaRPr lang="en-US"/>
          </a:p>
        </p:txBody>
      </p:sp>
    </p:spTree>
    <p:extLst>
      <p:ext uri="{BB962C8B-B14F-4D97-AF65-F5344CB8AC3E}">
        <p14:creationId xmlns:p14="http://schemas.microsoft.com/office/powerpoint/2010/main" val="14962495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People already studied this threshold. For example Bradshaw et al. measured it in terms of disparity for different sinusoids and showed that the threshold depends on the spatial frequency of depth corrugation.</a:t>
            </a:r>
          </a:p>
        </p:txBody>
      </p:sp>
      <p:sp>
        <p:nvSpPr>
          <p:cNvPr id="4" name="Slide Number Placeholder 3"/>
          <p:cNvSpPr>
            <a:spLocks noGrp="1"/>
          </p:cNvSpPr>
          <p:nvPr>
            <p:ph type="sldNum" sz="quarter" idx="10"/>
          </p:nvPr>
        </p:nvSpPr>
        <p:spPr/>
        <p:txBody>
          <a:bodyPr/>
          <a:lstStyle/>
          <a:p>
            <a:fld id="{6BB6FFBA-DFEA-4D41-A2CA-B45AD4A25306}" type="slidenum">
              <a:rPr lang="en-US" smtClean="0"/>
              <a:t>20</a:t>
            </a:fld>
            <a:endParaRPr lang="en-US"/>
          </a:p>
        </p:txBody>
      </p:sp>
    </p:spTree>
    <p:extLst>
      <p:ext uri="{BB962C8B-B14F-4D97-AF65-F5344CB8AC3E}">
        <p14:creationId xmlns:p14="http://schemas.microsoft.com/office/powerpoint/2010/main" val="30041155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However</a:t>
            </a:r>
            <a:r>
              <a:rPr lang="en-US" baseline="0" dirty="0" smtClean="0"/>
              <a:t>, remember, we do not only want to know whether the difference is visible but also how significant it is.</a:t>
            </a:r>
            <a:endParaRPr lang="en-US" dirty="0"/>
          </a:p>
        </p:txBody>
      </p:sp>
      <p:sp>
        <p:nvSpPr>
          <p:cNvPr id="4" name="Slide Number Placeholder 3"/>
          <p:cNvSpPr>
            <a:spLocks noGrp="1"/>
          </p:cNvSpPr>
          <p:nvPr>
            <p:ph type="sldNum" sz="quarter" idx="10"/>
          </p:nvPr>
        </p:nvSpPr>
        <p:spPr/>
        <p:txBody>
          <a:bodyPr/>
          <a:lstStyle/>
          <a:p>
            <a:fld id="{6BB6FFBA-DFEA-4D41-A2CA-B45AD4A25306}" type="slidenum">
              <a:rPr lang="en-US" smtClean="0"/>
              <a:t>21</a:t>
            </a:fld>
            <a:endParaRPr lang="en-US"/>
          </a:p>
        </p:txBody>
      </p:sp>
    </p:spTree>
    <p:extLst>
      <p:ext uri="{BB962C8B-B14F-4D97-AF65-F5344CB8AC3E}">
        <p14:creationId xmlns:p14="http://schemas.microsoft.com/office/powerpoint/2010/main" val="15834331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For this, </a:t>
            </a:r>
            <a:r>
              <a:rPr lang="en-US" dirty="0" smtClean="0"/>
              <a:t>having the</a:t>
            </a:r>
            <a:r>
              <a:rPr lang="en-US" baseline="0" dirty="0" smtClean="0"/>
              <a:t> two object distanced in depth we want to know how much one of those objects needs to be moved in order to see the increase of depth.</a:t>
            </a:r>
          </a:p>
          <a:p>
            <a:r>
              <a:rPr lang="en-US" dirty="0" smtClean="0"/>
              <a:t>This</a:t>
            </a:r>
            <a:r>
              <a:rPr lang="en-US" baseline="0" dirty="0" smtClean="0"/>
              <a:t> is called discrimination threshold and it depends on the existing depth.</a:t>
            </a:r>
            <a:endParaRPr lang="en-US" dirty="0" smtClean="0"/>
          </a:p>
        </p:txBody>
      </p:sp>
      <p:sp>
        <p:nvSpPr>
          <p:cNvPr id="4" name="Slide Number Placeholder 3"/>
          <p:cNvSpPr>
            <a:spLocks noGrp="1"/>
          </p:cNvSpPr>
          <p:nvPr>
            <p:ph type="sldNum" sz="quarter" idx="10"/>
          </p:nvPr>
        </p:nvSpPr>
        <p:spPr/>
        <p:txBody>
          <a:bodyPr/>
          <a:lstStyle/>
          <a:p>
            <a:fld id="{6BB6FFBA-DFEA-4D41-A2CA-B45AD4A25306}" type="slidenum">
              <a:rPr lang="en-US" smtClean="0"/>
              <a:t>22</a:t>
            </a:fld>
            <a:endParaRPr lang="en-US"/>
          </a:p>
        </p:txBody>
      </p:sp>
    </p:spTree>
    <p:extLst>
      <p:ext uri="{BB962C8B-B14F-4D97-AF65-F5344CB8AC3E}">
        <p14:creationId xmlns:p14="http://schemas.microsoft.com/office/powerpoint/2010/main" val="25025580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summarize</a:t>
            </a:r>
            <a:r>
              <a:rPr lang="en-US" baseline="0" dirty="0" smtClean="0"/>
              <a:t>, our sensitivity to depth changes, depends on spatial frequency of depth corrugation as well as the depth that is already present.</a:t>
            </a:r>
          </a:p>
          <a:p>
            <a:endParaRPr lang="en-US" baseline="0" dirty="0" smtClean="0"/>
          </a:p>
          <a:p>
            <a:r>
              <a:rPr lang="en-US" baseline="0" dirty="0" smtClean="0"/>
              <a:t>Because such measurements do not exist, for the purpose of our model, we prepared an experiment to measure them.</a:t>
            </a:r>
          </a:p>
        </p:txBody>
      </p:sp>
      <p:sp>
        <p:nvSpPr>
          <p:cNvPr id="4" name="Slide Number Placeholder 3"/>
          <p:cNvSpPr>
            <a:spLocks noGrp="1"/>
          </p:cNvSpPr>
          <p:nvPr>
            <p:ph type="sldNum" sz="quarter" idx="10"/>
          </p:nvPr>
        </p:nvSpPr>
        <p:spPr/>
        <p:txBody>
          <a:bodyPr/>
          <a:lstStyle/>
          <a:p>
            <a:fld id="{6BB6FFBA-DFEA-4D41-A2CA-B45AD4A25306}" type="slidenum">
              <a:rPr lang="en-US" smtClean="0"/>
              <a:t>23</a:t>
            </a:fld>
            <a:endParaRPr lang="en-US"/>
          </a:p>
        </p:txBody>
      </p:sp>
    </p:spTree>
    <p:extLst>
      <p:ext uri="{BB962C8B-B14F-4D97-AF65-F5344CB8AC3E}">
        <p14:creationId xmlns:p14="http://schemas.microsoft.com/office/powerpoint/2010/main" val="31938995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Similarly </a:t>
            </a:r>
            <a:r>
              <a:rPr lang="en-US" baseline="0" dirty="0" smtClean="0"/>
              <a:t>to work by Bradshaw we performed our measurements for sinusoids.</a:t>
            </a:r>
          </a:p>
          <a:p>
            <a:r>
              <a:rPr lang="en-US" baseline="0" dirty="0" smtClean="0"/>
              <a:t>Our measurement space is defined by frequency as well as amplitude of disparity corrugation.</a:t>
            </a:r>
          </a:p>
          <a:p>
            <a:endParaRPr lang="en-US" baseline="0" dirty="0" smtClean="0"/>
          </a:p>
          <a:p>
            <a:r>
              <a:rPr lang="en-US" baseline="0" dirty="0" smtClean="0"/>
              <a:t>We first sample the space, where each sample represents a different sinusoid and then measure the threshold for each of them using adjustment task. </a:t>
            </a:r>
            <a:endParaRPr lang="en-US" dirty="0"/>
          </a:p>
        </p:txBody>
      </p:sp>
      <p:sp>
        <p:nvSpPr>
          <p:cNvPr id="4" name="Slide Number Placeholder 3"/>
          <p:cNvSpPr>
            <a:spLocks noGrp="1"/>
          </p:cNvSpPr>
          <p:nvPr>
            <p:ph type="sldNum" sz="quarter" idx="10"/>
          </p:nvPr>
        </p:nvSpPr>
        <p:spPr/>
        <p:txBody>
          <a:bodyPr/>
          <a:lstStyle/>
          <a:p>
            <a:fld id="{6BB6FFBA-DFEA-4D41-A2CA-B45AD4A25306}" type="slidenum">
              <a:rPr lang="en-US" smtClean="0"/>
              <a:t>24</a:t>
            </a:fld>
            <a:endParaRPr lang="en-US"/>
          </a:p>
        </p:txBody>
      </p:sp>
    </p:spTree>
    <p:extLst>
      <p:ext uri="{BB962C8B-B14F-4D97-AF65-F5344CB8AC3E}">
        <p14:creationId xmlns:p14="http://schemas.microsoft.com/office/powerpoint/2010/main" val="29433272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measure the threshold</a:t>
            </a:r>
            <a:r>
              <a:rPr lang="en-US" baseline="0" dirty="0" smtClean="0"/>
              <a:t> </a:t>
            </a:r>
            <a:r>
              <a:rPr lang="en-US" dirty="0" smtClean="0"/>
              <a:t>we show on the screen two sinusoids: one defined by our sample and one with increased amplitude.</a:t>
            </a:r>
          </a:p>
          <a:p>
            <a:r>
              <a:rPr lang="en-US" dirty="0" smtClean="0"/>
              <a:t>By manipulating the amplitude difference</a:t>
            </a:r>
            <a:r>
              <a:rPr lang="en-US" baseline="0" dirty="0" smtClean="0"/>
              <a:t> and </a:t>
            </a:r>
            <a:r>
              <a:rPr lang="en-US" dirty="0" smtClean="0"/>
              <a:t>asking people which sinusoid is deeper we can find the smallest</a:t>
            </a:r>
            <a:r>
              <a:rPr lang="en-US" baseline="0" dirty="0" smtClean="0"/>
              <a:t> difference of amplitude that is perceivable.</a:t>
            </a:r>
          </a:p>
          <a:p>
            <a:r>
              <a:rPr lang="en-US" baseline="0" dirty="0" smtClean="0"/>
              <a:t>In our study 12 participants took part and we collect over 300 thresholds for different sinusoids.</a:t>
            </a:r>
          </a:p>
          <a:p>
            <a:r>
              <a:rPr lang="en-US" baseline="0" dirty="0" smtClean="0"/>
              <a:t>Later we fit a analytic function ….</a:t>
            </a:r>
          </a:p>
          <a:p>
            <a:endParaRPr lang="en-US" dirty="0"/>
          </a:p>
        </p:txBody>
      </p:sp>
      <p:sp>
        <p:nvSpPr>
          <p:cNvPr id="4" name="Slide Number Placeholder 3"/>
          <p:cNvSpPr>
            <a:spLocks noGrp="1"/>
          </p:cNvSpPr>
          <p:nvPr>
            <p:ph type="sldNum" sz="quarter" idx="10"/>
          </p:nvPr>
        </p:nvSpPr>
        <p:spPr/>
        <p:txBody>
          <a:bodyPr/>
          <a:lstStyle/>
          <a:p>
            <a:fld id="{6BB6FFBA-DFEA-4D41-A2CA-B45AD4A25306}" type="slidenum">
              <a:rPr lang="en-US" smtClean="0"/>
              <a:t>25</a:t>
            </a:fld>
            <a:endParaRPr lang="en-US"/>
          </a:p>
        </p:txBody>
      </p:sp>
    </p:spTree>
    <p:extLst>
      <p:ext uri="{BB962C8B-B14F-4D97-AF65-F5344CB8AC3E}">
        <p14:creationId xmlns:p14="http://schemas.microsoft.com/office/powerpoint/2010/main" val="621283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cover</a:t>
            </a:r>
            <a:r>
              <a:rPr lang="en-US" baseline="0" dirty="0" smtClean="0"/>
              <a:t> all possible sinusoids</a:t>
            </a:r>
            <a:r>
              <a:rPr lang="en-US" baseline="0" dirty="0" smtClean="0"/>
              <a:t>.</a:t>
            </a:r>
            <a:endParaRPr lang="en-US" baseline="0" dirty="0" smtClean="0"/>
          </a:p>
        </p:txBody>
      </p:sp>
      <p:sp>
        <p:nvSpPr>
          <p:cNvPr id="4" name="Slide Number Placeholder 3"/>
          <p:cNvSpPr>
            <a:spLocks noGrp="1"/>
          </p:cNvSpPr>
          <p:nvPr>
            <p:ph type="sldNum" sz="quarter" idx="10"/>
          </p:nvPr>
        </p:nvSpPr>
        <p:spPr/>
        <p:txBody>
          <a:bodyPr/>
          <a:lstStyle/>
          <a:p>
            <a:fld id="{6BB6FFBA-DFEA-4D41-A2CA-B45AD4A25306}" type="slidenum">
              <a:rPr lang="en-US" smtClean="0"/>
              <a:t>26</a:t>
            </a:fld>
            <a:endParaRPr lang="en-US"/>
          </a:p>
        </p:txBody>
      </p:sp>
    </p:spTree>
    <p:extLst>
      <p:ext uri="{BB962C8B-B14F-4D97-AF65-F5344CB8AC3E}">
        <p14:creationId xmlns:p14="http://schemas.microsoft.com/office/powerpoint/2010/main" val="24582019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having our model we want to compute</a:t>
            </a:r>
            <a:r>
              <a:rPr lang="en-US" baseline="0" dirty="0" smtClean="0"/>
              <a:t> a response of the human visual system to arbitrary signal.</a:t>
            </a:r>
          </a:p>
          <a:p>
            <a:endParaRPr lang="en-US" baseline="0" dirty="0" smtClean="0"/>
          </a:p>
          <a:p>
            <a:r>
              <a:rPr lang="en-US" baseline="0" dirty="0" smtClean="0"/>
              <a:t>Let us for the beginning consider a slice through our model along the amplitude axes. </a:t>
            </a:r>
            <a:endParaRPr lang="en-US" dirty="0"/>
          </a:p>
        </p:txBody>
      </p:sp>
      <p:sp>
        <p:nvSpPr>
          <p:cNvPr id="4" name="Slide Number Placeholder 3"/>
          <p:cNvSpPr>
            <a:spLocks noGrp="1"/>
          </p:cNvSpPr>
          <p:nvPr>
            <p:ph type="sldNum" sz="quarter" idx="10"/>
          </p:nvPr>
        </p:nvSpPr>
        <p:spPr/>
        <p:txBody>
          <a:bodyPr/>
          <a:lstStyle/>
          <a:p>
            <a:fld id="{6BB6FFBA-DFEA-4D41-A2CA-B45AD4A25306}" type="slidenum">
              <a:rPr lang="en-US" smtClean="0"/>
              <a:t>27</a:t>
            </a:fld>
            <a:endParaRPr lang="en-US"/>
          </a:p>
        </p:txBody>
      </p:sp>
    </p:spTree>
    <p:extLst>
      <p:ext uri="{BB962C8B-B14F-4D97-AF65-F5344CB8AC3E}">
        <p14:creationId xmlns:p14="http://schemas.microsoft.com/office/powerpoint/2010/main" val="40461542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If you remember from previous slides, the function is defined for one frequency. For a sinusoid defined by a amplitude gives the smallest this difference in amplitude that needs to be added in order to create a sinusoid which will be perceived as deeper.</a:t>
            </a:r>
            <a:endParaRPr lang="en-US" dirty="0"/>
          </a:p>
        </p:txBody>
      </p:sp>
      <p:sp>
        <p:nvSpPr>
          <p:cNvPr id="4" name="Slide Number Placeholder 3"/>
          <p:cNvSpPr>
            <a:spLocks noGrp="1"/>
          </p:cNvSpPr>
          <p:nvPr>
            <p:ph type="sldNum" sz="quarter" idx="10"/>
          </p:nvPr>
        </p:nvSpPr>
        <p:spPr/>
        <p:txBody>
          <a:bodyPr/>
          <a:lstStyle/>
          <a:p>
            <a:fld id="{6BB6FFBA-DFEA-4D41-A2CA-B45AD4A25306}" type="slidenum">
              <a:rPr lang="en-US" smtClean="0"/>
              <a:t>28</a:t>
            </a:fld>
            <a:endParaRPr lang="en-US"/>
          </a:p>
        </p:txBody>
      </p:sp>
    </p:spTree>
    <p:extLst>
      <p:ext uri="{BB962C8B-B14F-4D97-AF65-F5344CB8AC3E}">
        <p14:creationId xmlns:p14="http://schemas.microsoft.com/office/powerpoint/2010/main" val="42856066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 us forget for a while that this function is only for a sinusoid and consider two object between</a:t>
            </a:r>
            <a:r>
              <a:rPr lang="en-US" baseline="0" dirty="0" smtClean="0"/>
              <a:t> which we want  </a:t>
            </a:r>
            <a:r>
              <a:rPr lang="en-US" dirty="0" smtClean="0"/>
              <a:t>to measure the</a:t>
            </a:r>
            <a:r>
              <a:rPr lang="en-US" baseline="0" dirty="0" smtClean="0"/>
              <a:t> depth difference in terms of just noticeable differences.</a:t>
            </a:r>
            <a:endParaRPr lang="en-US" dirty="0" smtClean="0"/>
          </a:p>
          <a:p>
            <a:r>
              <a:rPr lang="en-US" baseline="0" dirty="0" smtClean="0"/>
              <a:t>First, we can ask how much we need to push the first object to create 1 JND difference. But please remember that this is exactly what our function tells us. We just need to take a value and this will be our 1 JND.</a:t>
            </a:r>
          </a:p>
          <a:p>
            <a:r>
              <a:rPr lang="en-US" baseline="0" dirty="0" smtClean="0"/>
              <a:t>Now we can find out in similar way where we would need to place another object to create 2JND difference to the one that we added previously.</a:t>
            </a:r>
          </a:p>
          <a:p>
            <a:r>
              <a:rPr lang="en-US" baseline="0" dirty="0" smtClean="0"/>
              <a:t>Following this procedure we can place many objects where each of them will be 1JND further. At some point we reach the object that we want to measure distance to. At this point we need to count all JNDs and we get a difference expressed in just noticeable differences units.</a:t>
            </a:r>
          </a:p>
        </p:txBody>
      </p:sp>
      <p:sp>
        <p:nvSpPr>
          <p:cNvPr id="4" name="Slide Number Placeholder 3"/>
          <p:cNvSpPr>
            <a:spLocks noGrp="1"/>
          </p:cNvSpPr>
          <p:nvPr>
            <p:ph type="sldNum" sz="quarter" idx="10"/>
          </p:nvPr>
        </p:nvSpPr>
        <p:spPr/>
        <p:txBody>
          <a:bodyPr/>
          <a:lstStyle/>
          <a:p>
            <a:fld id="{6BB6FFBA-DFEA-4D41-A2CA-B45AD4A25306}" type="slidenum">
              <a:rPr lang="en-US" smtClean="0"/>
              <a:t>29</a:t>
            </a:fld>
            <a:endParaRPr lang="en-US"/>
          </a:p>
        </p:txBody>
      </p:sp>
    </p:spTree>
    <p:extLst>
      <p:ext uri="{BB962C8B-B14F-4D97-AF65-F5344CB8AC3E}">
        <p14:creationId xmlns:p14="http://schemas.microsoft.com/office/powerpoint/2010/main" val="42856066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However,</a:t>
            </a:r>
            <a:r>
              <a:rPr lang="en-US" baseline="0" dirty="0" smtClean="0"/>
              <a:t> it is not required to repeat the procedure every time we want to compute such a difference.</a:t>
            </a:r>
          </a:p>
          <a:p>
            <a:r>
              <a:rPr lang="en-US" baseline="0" dirty="0" smtClean="0"/>
              <a:t>Using similar procedure we can compute so called transducers, which for each frequency, map directly disparity to response expressed in JND units.</a:t>
            </a:r>
          </a:p>
          <a:p>
            <a:r>
              <a:rPr lang="en-US" baseline="0" dirty="0" smtClean="0"/>
              <a:t>More details can be found in works by Wilson or </a:t>
            </a:r>
            <a:r>
              <a:rPr lang="en-US" baseline="0" dirty="0" err="1" smtClean="0"/>
              <a:t>Manituk</a:t>
            </a:r>
            <a:r>
              <a:rPr lang="en-US" baseline="0" dirty="0" smtClean="0"/>
              <a:t> et al. where such transducers were built for contrast in luminance. </a:t>
            </a:r>
            <a:endParaRPr lang="en-US" dirty="0"/>
          </a:p>
        </p:txBody>
      </p:sp>
      <p:sp>
        <p:nvSpPr>
          <p:cNvPr id="4" name="Slide Number Placeholder 3"/>
          <p:cNvSpPr>
            <a:spLocks noGrp="1"/>
          </p:cNvSpPr>
          <p:nvPr>
            <p:ph type="sldNum" sz="quarter" idx="10"/>
          </p:nvPr>
        </p:nvSpPr>
        <p:spPr/>
        <p:txBody>
          <a:bodyPr/>
          <a:lstStyle/>
          <a:p>
            <a:fld id="{6BB6FFBA-DFEA-4D41-A2CA-B45AD4A25306}" type="slidenum">
              <a:rPr lang="en-US" smtClean="0"/>
              <a:t>30</a:t>
            </a:fld>
            <a:endParaRPr lang="en-US"/>
          </a:p>
        </p:txBody>
      </p:sp>
    </p:spTree>
    <p:extLst>
      <p:ext uri="{BB962C8B-B14F-4D97-AF65-F5344CB8AC3E}">
        <p14:creationId xmlns:p14="http://schemas.microsoft.com/office/powerpoint/2010/main" val="33802209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far I showed how for given disparity and frequency</a:t>
            </a:r>
            <a:r>
              <a:rPr lang="en-US" baseline="0" dirty="0" smtClean="0"/>
              <a:t> compute the response of the human visual system.</a:t>
            </a:r>
          </a:p>
          <a:p>
            <a:endParaRPr lang="en-US" baseline="0" dirty="0" smtClean="0"/>
          </a:p>
          <a:p>
            <a:r>
              <a:rPr lang="en-US" baseline="0" dirty="0" smtClean="0"/>
              <a:t>However, in fact we need to deal with complex 3D scenes with pixel disparity for which we want to obtain a spatially varying map of the human visual system response.</a:t>
            </a:r>
            <a:endParaRPr lang="en-US" dirty="0"/>
          </a:p>
        </p:txBody>
      </p:sp>
      <p:sp>
        <p:nvSpPr>
          <p:cNvPr id="4" name="Slide Number Placeholder 3"/>
          <p:cNvSpPr>
            <a:spLocks noGrp="1"/>
          </p:cNvSpPr>
          <p:nvPr>
            <p:ph type="sldNum" sz="quarter" idx="10"/>
          </p:nvPr>
        </p:nvSpPr>
        <p:spPr/>
        <p:txBody>
          <a:bodyPr/>
          <a:lstStyle/>
          <a:p>
            <a:fld id="{6BB6FFBA-DFEA-4D41-A2CA-B45AD4A25306}" type="slidenum">
              <a:rPr lang="en-US" smtClean="0"/>
              <a:t>31</a:t>
            </a:fld>
            <a:endParaRPr lang="en-US"/>
          </a:p>
        </p:txBody>
      </p:sp>
    </p:spTree>
    <p:extLst>
      <p:ext uri="{BB962C8B-B14F-4D97-AF65-F5344CB8AC3E}">
        <p14:creationId xmlns:p14="http://schemas.microsoft.com/office/powerpoint/2010/main" val="22146206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Remember</a:t>
            </a:r>
            <a:r>
              <a:rPr lang="en-US" baseline="0" dirty="0" smtClean="0"/>
              <a:t> we illustrated everything in depth differences but in fact we need to have disparity measured in angles</a:t>
            </a:r>
            <a:endParaRPr lang="en-US" dirty="0" smtClean="0"/>
          </a:p>
          <a:p>
            <a:r>
              <a:rPr lang="en-US" dirty="0" smtClean="0"/>
              <a:t>There are two problems. First we need to show how from</a:t>
            </a:r>
            <a:r>
              <a:rPr lang="en-US" baseline="0" dirty="0" smtClean="0"/>
              <a:t> pixel disparity one can compute disparity expressed in angles and second, how to use our measurements and model for sinusoids to deal with complex images.</a:t>
            </a:r>
            <a:endParaRPr lang="en-US" dirty="0"/>
          </a:p>
        </p:txBody>
      </p:sp>
      <p:sp>
        <p:nvSpPr>
          <p:cNvPr id="4" name="Slide Number Placeholder 3"/>
          <p:cNvSpPr>
            <a:spLocks noGrp="1"/>
          </p:cNvSpPr>
          <p:nvPr>
            <p:ph type="sldNum" sz="quarter" idx="10"/>
          </p:nvPr>
        </p:nvSpPr>
        <p:spPr/>
        <p:txBody>
          <a:bodyPr/>
          <a:lstStyle/>
          <a:p>
            <a:fld id="{6BB6FFBA-DFEA-4D41-A2CA-B45AD4A25306}" type="slidenum">
              <a:rPr lang="en-US" smtClean="0"/>
              <a:t>32</a:t>
            </a:fld>
            <a:endParaRPr lang="en-US"/>
          </a:p>
        </p:txBody>
      </p:sp>
    </p:spTree>
    <p:extLst>
      <p:ext uri="{BB962C8B-B14F-4D97-AF65-F5344CB8AC3E}">
        <p14:creationId xmlns:p14="http://schemas.microsoft.com/office/powerpoint/2010/main" val="9635827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is interesting from the point of</a:t>
            </a:r>
            <a:r>
              <a:rPr lang="en-US" baseline="0" dirty="0" smtClean="0"/>
              <a:t> view of disparity perception is disparity measured in angles.</a:t>
            </a:r>
            <a:endParaRPr lang="en-US" dirty="0"/>
          </a:p>
        </p:txBody>
      </p:sp>
      <p:sp>
        <p:nvSpPr>
          <p:cNvPr id="4" name="Slide Number Placeholder 3"/>
          <p:cNvSpPr>
            <a:spLocks noGrp="1"/>
          </p:cNvSpPr>
          <p:nvPr>
            <p:ph type="sldNum" sz="quarter" idx="10"/>
          </p:nvPr>
        </p:nvSpPr>
        <p:spPr/>
        <p:txBody>
          <a:bodyPr/>
          <a:lstStyle/>
          <a:p>
            <a:fld id="{6BB6FFBA-DFEA-4D41-A2CA-B45AD4A25306}" type="slidenum">
              <a:rPr lang="en-US" smtClean="0"/>
              <a:t>33</a:t>
            </a:fld>
            <a:endParaRPr lang="en-US"/>
          </a:p>
        </p:txBody>
      </p:sp>
    </p:spTree>
    <p:extLst>
      <p:ext uri="{BB962C8B-B14F-4D97-AF65-F5344CB8AC3E}">
        <p14:creationId xmlns:p14="http://schemas.microsoft.com/office/powerpoint/2010/main" val="27027787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we actually have is pixel disparity. </a:t>
            </a:r>
          </a:p>
          <a:p>
            <a:r>
              <a:rPr lang="en-US" dirty="0" smtClean="0"/>
              <a:t>However</a:t>
            </a:r>
            <a:r>
              <a:rPr lang="en-US" baseline="0" dirty="0" smtClean="0"/>
              <a:t>, assuming a viewing condition: </a:t>
            </a:r>
            <a:r>
              <a:rPr lang="en-US" baseline="0" dirty="0" err="1" smtClean="0"/>
              <a:t>interaxial</a:t>
            </a:r>
            <a:r>
              <a:rPr lang="en-US" baseline="0" dirty="0" smtClean="0"/>
              <a:t> and screen distance.</a:t>
            </a:r>
          </a:p>
          <a:p>
            <a:r>
              <a:rPr lang="en-US" baseline="0" dirty="0" smtClean="0"/>
              <a:t>We can easily compute </a:t>
            </a:r>
            <a:r>
              <a:rPr lang="en-US" baseline="0" dirty="0" err="1" smtClean="0"/>
              <a:t>vergence</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6BB6FFBA-DFEA-4D41-A2CA-B45AD4A25306}" type="slidenum">
              <a:rPr lang="en-US" smtClean="0"/>
              <a:t>34</a:t>
            </a:fld>
            <a:endParaRPr lang="en-US"/>
          </a:p>
        </p:txBody>
      </p:sp>
    </p:spTree>
    <p:extLst>
      <p:ext uri="{BB962C8B-B14F-4D97-AF65-F5344CB8AC3E}">
        <p14:creationId xmlns:p14="http://schemas.microsoft.com/office/powerpoint/2010/main" val="24139979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we can assume that we have a</a:t>
            </a:r>
            <a:r>
              <a:rPr lang="en-US" baseline="0" dirty="0" smtClean="0"/>
              <a:t> map of </a:t>
            </a:r>
            <a:r>
              <a:rPr lang="en-US" baseline="0" dirty="0" err="1" smtClean="0"/>
              <a:t>vergence</a:t>
            </a:r>
            <a:r>
              <a:rPr lang="en-US" baseline="0" dirty="0" smtClean="0"/>
              <a:t> and now we want to compute disparity.</a:t>
            </a:r>
          </a:p>
          <a:p>
            <a:r>
              <a:rPr lang="en-US" baseline="0" dirty="0" smtClean="0"/>
              <a:t>To explain it, let us take a quick look how things are done for </a:t>
            </a:r>
            <a:r>
              <a:rPr lang="en-US" baseline="0" dirty="0" smtClean="0"/>
              <a:t>luminance, which some of you might be familiar to.</a:t>
            </a:r>
            <a:endParaRPr lang="en-US" dirty="0"/>
          </a:p>
        </p:txBody>
      </p:sp>
      <p:sp>
        <p:nvSpPr>
          <p:cNvPr id="4" name="Slide Number Placeholder 3"/>
          <p:cNvSpPr>
            <a:spLocks noGrp="1"/>
          </p:cNvSpPr>
          <p:nvPr>
            <p:ph type="sldNum" sz="quarter" idx="10"/>
          </p:nvPr>
        </p:nvSpPr>
        <p:spPr/>
        <p:txBody>
          <a:bodyPr/>
          <a:lstStyle/>
          <a:p>
            <a:fld id="{6BB6FFBA-DFEA-4D41-A2CA-B45AD4A25306}" type="slidenum">
              <a:rPr lang="en-US" smtClean="0"/>
              <a:t>35</a:t>
            </a:fld>
            <a:endParaRPr lang="en-US"/>
          </a:p>
        </p:txBody>
      </p:sp>
    </p:spTree>
    <p:extLst>
      <p:ext uri="{BB962C8B-B14F-4D97-AF65-F5344CB8AC3E}">
        <p14:creationId xmlns:p14="http://schemas.microsoft.com/office/powerpoint/2010/main" val="35675389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Usually, for luminance, we have an image,</a:t>
            </a:r>
            <a:r>
              <a:rPr lang="en-US" baseline="0" dirty="0" smtClean="0"/>
              <a:t> and we also want to obtain a perceptual space which usually expresses </a:t>
            </a:r>
            <a:r>
              <a:rPr lang="en-US" baseline="0" dirty="0" smtClean="0"/>
              <a:t>perceived contrast</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6BB6FFBA-DFEA-4D41-A2CA-B45AD4A25306}" type="slidenum">
              <a:rPr lang="en-US" smtClean="0"/>
              <a:t>36</a:t>
            </a:fld>
            <a:endParaRPr lang="en-US"/>
          </a:p>
        </p:txBody>
      </p:sp>
    </p:spTree>
    <p:extLst>
      <p:ext uri="{BB962C8B-B14F-4D97-AF65-F5344CB8AC3E}">
        <p14:creationId xmlns:p14="http://schemas.microsoft.com/office/powerpoint/2010/main" val="22497928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a:t>
            </a:r>
            <a:r>
              <a:rPr lang="en-US" baseline="0" dirty="0" smtClean="0"/>
              <a:t> of approach, is to compute a series of low pass filters and then compute differences between them, obtaining contrast decomposition into frequency bands.</a:t>
            </a:r>
          </a:p>
          <a:p>
            <a:r>
              <a:rPr lang="en-US" baseline="0" dirty="0" smtClean="0"/>
              <a:t>In such decomposition perceptual operations are later possible.</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Such approach is possible because different receptive fields in our brain are tuned to different spatial frequencies.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Therefore, each frequency can be considered independently.</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It turns out that this hold also for disparity.</a:t>
            </a:r>
          </a:p>
          <a:p>
            <a:endParaRPr lang="en-US" baseline="0" dirty="0" smtClean="0"/>
          </a:p>
          <a:p>
            <a:r>
              <a:rPr lang="en-US" baseline="0" dirty="0" smtClean="0"/>
              <a:t>So in our case we can consider </a:t>
            </a:r>
            <a:r>
              <a:rPr lang="en-US" baseline="0" dirty="0" err="1" smtClean="0"/>
              <a:t>vergence</a:t>
            </a:r>
            <a:r>
              <a:rPr lang="en-US" baseline="0" dirty="0" smtClean="0"/>
              <a:t> as luminance and disparity as luminance contrast.</a:t>
            </a:r>
          </a:p>
          <a:p>
            <a:r>
              <a:rPr lang="en-US" baseline="0" dirty="0" smtClean="0"/>
              <a:t>This correspondence allows us applying similar technique for our purpose.</a:t>
            </a:r>
            <a:endParaRPr lang="en-US" dirty="0"/>
          </a:p>
        </p:txBody>
      </p:sp>
      <p:sp>
        <p:nvSpPr>
          <p:cNvPr id="4" name="Slide Number Placeholder 3"/>
          <p:cNvSpPr>
            <a:spLocks noGrp="1"/>
          </p:cNvSpPr>
          <p:nvPr>
            <p:ph type="sldNum" sz="quarter" idx="10"/>
          </p:nvPr>
        </p:nvSpPr>
        <p:spPr/>
        <p:txBody>
          <a:bodyPr/>
          <a:lstStyle/>
          <a:p>
            <a:fld id="{6BB6FFBA-DFEA-4D41-A2CA-B45AD4A25306}" type="slidenum">
              <a:rPr lang="en-US" smtClean="0"/>
              <a:t>37</a:t>
            </a:fld>
            <a:endParaRPr lang="en-US"/>
          </a:p>
        </p:txBody>
      </p:sp>
    </p:spTree>
    <p:extLst>
      <p:ext uri="{BB962C8B-B14F-4D97-AF65-F5344CB8AC3E}">
        <p14:creationId xmlns:p14="http://schemas.microsoft.com/office/powerpoint/2010/main" val="35635775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this end, we</a:t>
            </a:r>
            <a:r>
              <a:rPr lang="en-US" baseline="0" dirty="0" smtClean="0"/>
              <a:t> take the </a:t>
            </a:r>
            <a:r>
              <a:rPr lang="en-US" baseline="0" dirty="0" err="1" smtClean="0"/>
              <a:t>vergence</a:t>
            </a:r>
            <a:r>
              <a:rPr lang="en-US" baseline="0" dirty="0" smtClean="0"/>
              <a:t> map and compute a number of different low pass filters.</a:t>
            </a:r>
          </a:p>
          <a:p>
            <a:r>
              <a:rPr lang="en-US" baseline="0" dirty="0" smtClean="0"/>
              <a:t>Then we compute difference between them.</a:t>
            </a:r>
          </a:p>
        </p:txBody>
      </p:sp>
      <p:sp>
        <p:nvSpPr>
          <p:cNvPr id="4" name="Slide Number Placeholder 3"/>
          <p:cNvSpPr>
            <a:spLocks noGrp="1"/>
          </p:cNvSpPr>
          <p:nvPr>
            <p:ph type="sldNum" sz="quarter" idx="10"/>
          </p:nvPr>
        </p:nvSpPr>
        <p:spPr/>
        <p:txBody>
          <a:bodyPr/>
          <a:lstStyle/>
          <a:p>
            <a:fld id="{6BB6FFBA-DFEA-4D41-A2CA-B45AD4A25306}" type="slidenum">
              <a:rPr lang="en-US" smtClean="0"/>
              <a:t>38</a:t>
            </a:fld>
            <a:endParaRPr lang="en-US"/>
          </a:p>
        </p:txBody>
      </p:sp>
    </p:spTree>
    <p:extLst>
      <p:ext uri="{BB962C8B-B14F-4D97-AF65-F5344CB8AC3E}">
        <p14:creationId xmlns:p14="http://schemas.microsoft.com/office/powerpoint/2010/main" val="315407264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Doing so, on one hand we</a:t>
            </a:r>
            <a:r>
              <a:rPr lang="en-US" baseline="0" dirty="0" smtClean="0"/>
              <a:t> separated different frequency channels which make our measurements for sinusoids applicable.</a:t>
            </a:r>
          </a:p>
          <a:p>
            <a:r>
              <a:rPr lang="en-US" baseline="0" dirty="0" smtClean="0"/>
              <a:t>And on the other hand because we computed difference of </a:t>
            </a:r>
            <a:r>
              <a:rPr lang="en-US" baseline="0" dirty="0" err="1" smtClean="0"/>
              <a:t>vergence</a:t>
            </a:r>
            <a:r>
              <a:rPr lang="en-US" baseline="0" dirty="0" smtClean="0"/>
              <a:t>, in our decomposition we obtain disparity.</a:t>
            </a:r>
          </a:p>
          <a:p>
            <a:endParaRPr lang="en-US" baseline="0" dirty="0" smtClean="0"/>
          </a:p>
          <a:p>
            <a:r>
              <a:rPr lang="en-US" baseline="0" dirty="0" smtClean="0"/>
              <a:t>Having this we can take a look how our pipeline for perceptual mode looks like.</a:t>
            </a:r>
            <a:endParaRPr lang="en-US" dirty="0"/>
          </a:p>
        </p:txBody>
      </p:sp>
      <p:sp>
        <p:nvSpPr>
          <p:cNvPr id="4" name="Slide Number Placeholder 3"/>
          <p:cNvSpPr>
            <a:spLocks noGrp="1"/>
          </p:cNvSpPr>
          <p:nvPr>
            <p:ph type="sldNum" sz="quarter" idx="10"/>
          </p:nvPr>
        </p:nvSpPr>
        <p:spPr/>
        <p:txBody>
          <a:bodyPr/>
          <a:lstStyle/>
          <a:p>
            <a:fld id="{6BB6FFBA-DFEA-4D41-A2CA-B45AD4A25306}" type="slidenum">
              <a:rPr lang="en-US" smtClean="0"/>
              <a:t>39</a:t>
            </a:fld>
            <a:endParaRPr lang="en-US"/>
          </a:p>
        </p:txBody>
      </p:sp>
    </p:spTree>
    <p:extLst>
      <p:ext uri="{BB962C8B-B14F-4D97-AF65-F5344CB8AC3E}">
        <p14:creationId xmlns:p14="http://schemas.microsoft.com/office/powerpoint/2010/main" val="3542096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we take a pixel</a:t>
            </a:r>
            <a:r>
              <a:rPr lang="en-US" baseline="0" dirty="0" smtClean="0"/>
              <a:t> disparity and transform it to </a:t>
            </a:r>
            <a:r>
              <a:rPr lang="en-US" baseline="0" dirty="0" err="1" smtClean="0"/>
              <a:t>vergence</a:t>
            </a:r>
            <a:r>
              <a:rPr lang="en-US" baseline="0" dirty="0" smtClean="0"/>
              <a:t>, which undergoes goes </a:t>
            </a:r>
            <a:r>
              <a:rPr lang="en-US" baseline="0" dirty="0" err="1" smtClean="0"/>
              <a:t>lapolacian</a:t>
            </a:r>
            <a:r>
              <a:rPr lang="en-US" baseline="0" dirty="0" smtClean="0"/>
              <a:t> decomposition.</a:t>
            </a:r>
          </a:p>
          <a:p>
            <a:r>
              <a:rPr lang="en-US" baseline="0" dirty="0" smtClean="0"/>
              <a:t>Then we used our model to transform each of frequency channels into perceptual, </a:t>
            </a:r>
            <a:r>
              <a:rPr lang="en-US" baseline="0" dirty="0" err="1" smtClean="0"/>
              <a:t>jnd</a:t>
            </a:r>
            <a:r>
              <a:rPr lang="en-US" baseline="0" dirty="0" smtClean="0"/>
              <a:t>, space.</a:t>
            </a:r>
          </a:p>
          <a:p>
            <a:r>
              <a:rPr lang="en-US" baseline="0" dirty="0" smtClean="0"/>
              <a:t>This decomposition we define as a perceptual space.</a:t>
            </a:r>
            <a:endParaRPr lang="en-US" dirty="0"/>
          </a:p>
        </p:txBody>
      </p:sp>
      <p:sp>
        <p:nvSpPr>
          <p:cNvPr id="4" name="Slide Number Placeholder 3"/>
          <p:cNvSpPr>
            <a:spLocks noGrp="1"/>
          </p:cNvSpPr>
          <p:nvPr>
            <p:ph type="sldNum" sz="quarter" idx="10"/>
          </p:nvPr>
        </p:nvSpPr>
        <p:spPr/>
        <p:txBody>
          <a:bodyPr/>
          <a:lstStyle/>
          <a:p>
            <a:fld id="{6BB6FFBA-DFEA-4D41-A2CA-B45AD4A25306}" type="slidenum">
              <a:rPr lang="en-US" smtClean="0"/>
              <a:t>40</a:t>
            </a:fld>
            <a:endParaRPr lang="en-US"/>
          </a:p>
        </p:txBody>
      </p:sp>
    </p:spTree>
    <p:extLst>
      <p:ext uri="{BB962C8B-B14F-4D97-AF65-F5344CB8AC3E}">
        <p14:creationId xmlns:p14="http://schemas.microsoft.com/office/powerpoint/2010/main" val="171165921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a:t>
            </a:r>
            <a:r>
              <a:rPr lang="en-US" baseline="0" dirty="0" smtClean="0"/>
              <a:t> using perceptual space we can compute the influence of scene adjustments. To do so </a:t>
            </a:r>
            <a:endParaRPr lang="en-US" dirty="0"/>
          </a:p>
        </p:txBody>
      </p:sp>
      <p:sp>
        <p:nvSpPr>
          <p:cNvPr id="4" name="Slide Number Placeholder 3"/>
          <p:cNvSpPr>
            <a:spLocks noGrp="1"/>
          </p:cNvSpPr>
          <p:nvPr>
            <p:ph type="sldNum" sz="quarter" idx="10"/>
          </p:nvPr>
        </p:nvSpPr>
        <p:spPr/>
        <p:txBody>
          <a:bodyPr/>
          <a:lstStyle/>
          <a:p>
            <a:fld id="{6BB6FFBA-DFEA-4D41-A2CA-B45AD4A25306}" type="slidenum">
              <a:rPr lang="en-US" smtClean="0"/>
              <a:t>41</a:t>
            </a:fld>
            <a:endParaRPr lang="en-US"/>
          </a:p>
        </p:txBody>
      </p:sp>
    </p:spTree>
    <p:extLst>
      <p:ext uri="{BB962C8B-B14F-4D97-AF65-F5344CB8AC3E}">
        <p14:creationId xmlns:p14="http://schemas.microsoft.com/office/powerpoint/2010/main" val="313923320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build a metric,</a:t>
            </a:r>
            <a:r>
              <a:rPr lang="en-US" baseline="0" dirty="0" smtClean="0"/>
              <a:t> which works similarly to those designed for luminance, for example by </a:t>
            </a:r>
            <a:r>
              <a:rPr lang="en-US" baseline="0" dirty="0" err="1" smtClean="0"/>
              <a:t>Lubin</a:t>
            </a:r>
            <a:r>
              <a:rPr lang="en-US" baseline="0" dirty="0" smtClean="0"/>
              <a:t>.</a:t>
            </a:r>
            <a:endParaRPr lang="en-US" dirty="0" smtClean="0"/>
          </a:p>
          <a:p>
            <a:r>
              <a:rPr lang="en-US" dirty="0" smtClean="0"/>
              <a:t>We take an original pixel</a:t>
            </a:r>
            <a:r>
              <a:rPr lang="en-US" baseline="0" dirty="0" smtClean="0"/>
              <a:t> disparity  compute </a:t>
            </a:r>
            <a:r>
              <a:rPr lang="en-US" baseline="0" dirty="0" err="1" smtClean="0"/>
              <a:t>vergence</a:t>
            </a:r>
            <a:r>
              <a:rPr lang="en-US" baseline="0" dirty="0" smtClean="0"/>
              <a:t> and apply our model. We do the same for modified disparity</a:t>
            </a:r>
          </a:p>
          <a:p>
            <a:r>
              <a:rPr lang="en-US" baseline="0" dirty="0" smtClean="0"/>
              <a:t>Now</a:t>
            </a:r>
            <a:r>
              <a:rPr lang="en-US" baseline="0" dirty="0" smtClean="0"/>
              <a:t>, in our perceptual space we can compute a difference for each band separately.</a:t>
            </a:r>
          </a:p>
          <a:p>
            <a:r>
              <a:rPr lang="en-US" baseline="0" dirty="0" smtClean="0"/>
              <a:t>Later we collapse decomposition obtaining a difference map.</a:t>
            </a:r>
            <a:endParaRPr lang="en-US" dirty="0"/>
          </a:p>
        </p:txBody>
      </p:sp>
      <p:sp>
        <p:nvSpPr>
          <p:cNvPr id="4" name="Slide Number Placeholder 3"/>
          <p:cNvSpPr>
            <a:spLocks noGrp="1"/>
          </p:cNvSpPr>
          <p:nvPr>
            <p:ph type="sldNum" sz="quarter" idx="10"/>
          </p:nvPr>
        </p:nvSpPr>
        <p:spPr/>
        <p:txBody>
          <a:bodyPr/>
          <a:lstStyle/>
          <a:p>
            <a:fld id="{6BB6FFBA-DFEA-4D41-A2CA-B45AD4A25306}" type="slidenum">
              <a:rPr lang="en-US" smtClean="0"/>
              <a:t>42</a:t>
            </a:fld>
            <a:endParaRPr lang="en-US"/>
          </a:p>
        </p:txBody>
      </p:sp>
    </p:spTree>
    <p:extLst>
      <p:ext uri="{BB962C8B-B14F-4D97-AF65-F5344CB8AC3E}">
        <p14:creationId xmlns:p14="http://schemas.microsoft.com/office/powerpoint/2010/main" val="393691117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we look one more time on our measurements,</a:t>
            </a:r>
            <a:r>
              <a:rPr lang="en-US" baseline="0" dirty="0" smtClean="0"/>
              <a:t> they define a boarder between disparities that are perceptible and not. Everything which is below the curve can be removed from the 3D images without scarifying the quality. This can be used </a:t>
            </a:r>
            <a:r>
              <a:rPr lang="en-US" baseline="0" dirty="0" smtClean="0"/>
              <a:t>in our disparity compression method.</a:t>
            </a:r>
            <a:endParaRPr lang="en-US" dirty="0"/>
          </a:p>
        </p:txBody>
      </p:sp>
      <p:sp>
        <p:nvSpPr>
          <p:cNvPr id="4" name="Slide Number Placeholder 3"/>
          <p:cNvSpPr>
            <a:spLocks noGrp="1"/>
          </p:cNvSpPr>
          <p:nvPr>
            <p:ph type="sldNum" sz="quarter" idx="10"/>
          </p:nvPr>
        </p:nvSpPr>
        <p:spPr/>
        <p:txBody>
          <a:bodyPr/>
          <a:lstStyle/>
          <a:p>
            <a:fld id="{6BB6FFBA-DFEA-4D41-A2CA-B45AD4A25306}" type="slidenum">
              <a:rPr lang="en-US" smtClean="0"/>
              <a:t>43</a:t>
            </a:fld>
            <a:endParaRPr lang="en-US"/>
          </a:p>
        </p:txBody>
      </p:sp>
    </p:spTree>
    <p:extLst>
      <p:ext uri="{BB962C8B-B14F-4D97-AF65-F5344CB8AC3E}">
        <p14:creationId xmlns:p14="http://schemas.microsoft.com/office/powerpoint/2010/main" val="109958582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compress disparity we </a:t>
            </a:r>
            <a:r>
              <a:rPr lang="en-US" dirty="0" smtClean="0"/>
              <a:t>can take pixel</a:t>
            </a:r>
            <a:r>
              <a:rPr lang="en-US" baseline="0" dirty="0" smtClean="0"/>
              <a:t> disparity, transform it into perceptual space where disparities smaller than 1 JND can be easily identified. </a:t>
            </a:r>
          </a:p>
          <a:p>
            <a:r>
              <a:rPr lang="en-US" baseline="0" dirty="0" smtClean="0"/>
              <a:t>As standard compression techniques perform similar decomposition, if we remove there unnecessary information we reduce the amount of data that needs to be </a:t>
            </a:r>
            <a:r>
              <a:rPr lang="en-US" baseline="0" dirty="0" smtClean="0"/>
              <a:t>stored.</a:t>
            </a:r>
          </a:p>
          <a:p>
            <a:r>
              <a:rPr lang="en-US" baseline="0" dirty="0" smtClean="0"/>
              <a:t>Now the question is how to get back to the pixel disparity which is what we need for computing left and right eye images.</a:t>
            </a:r>
            <a:endParaRPr lang="en-US" dirty="0"/>
          </a:p>
        </p:txBody>
      </p:sp>
      <p:sp>
        <p:nvSpPr>
          <p:cNvPr id="4" name="Slide Number Placeholder 3"/>
          <p:cNvSpPr>
            <a:spLocks noGrp="1"/>
          </p:cNvSpPr>
          <p:nvPr>
            <p:ph type="sldNum" sz="quarter" idx="10"/>
          </p:nvPr>
        </p:nvSpPr>
        <p:spPr/>
        <p:txBody>
          <a:bodyPr/>
          <a:lstStyle/>
          <a:p>
            <a:fld id="{6BB6FFBA-DFEA-4D41-A2CA-B45AD4A25306}" type="slidenum">
              <a:rPr lang="en-US" smtClean="0"/>
              <a:t>44</a:t>
            </a:fld>
            <a:endParaRPr lang="en-US"/>
          </a:p>
        </p:txBody>
      </p:sp>
    </p:spTree>
    <p:extLst>
      <p:ext uri="{BB962C8B-B14F-4D97-AF65-F5344CB8AC3E}">
        <p14:creationId xmlns:p14="http://schemas.microsoft.com/office/powerpoint/2010/main" val="285897374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Fortunately,</a:t>
            </a:r>
            <a:r>
              <a:rPr lang="en-US" baseline="0" dirty="0" smtClean="0"/>
              <a:t> transducer functions that we compute to build our model are </a:t>
            </a:r>
            <a:r>
              <a:rPr lang="en-US" baseline="0" dirty="0" err="1" smtClean="0"/>
              <a:t>invertable</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6BB6FFBA-DFEA-4D41-A2CA-B45AD4A25306}" type="slidenum">
              <a:rPr lang="en-US" smtClean="0"/>
              <a:t>45</a:t>
            </a:fld>
            <a:endParaRPr lang="en-US"/>
          </a:p>
        </p:txBody>
      </p:sp>
    </p:spTree>
    <p:extLst>
      <p:ext uri="{BB962C8B-B14F-4D97-AF65-F5344CB8AC3E}">
        <p14:creationId xmlns:p14="http://schemas.microsoft.com/office/powerpoint/2010/main" val="179403504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Therefore, we can inverse</a:t>
            </a:r>
            <a:r>
              <a:rPr lang="en-US" baseline="0" dirty="0" smtClean="0"/>
              <a:t> the pipeline and go back from perceptual space </a:t>
            </a:r>
            <a:r>
              <a:rPr lang="en-US" baseline="0" dirty="0" smtClean="0"/>
              <a:t>through the multiband decomposition, where we apply inverse transducers, to </a:t>
            </a:r>
            <a:r>
              <a:rPr lang="en-US" baseline="0" dirty="0" smtClean="0"/>
              <a:t>the pixel disparity.</a:t>
            </a:r>
            <a:endParaRPr lang="en-US" dirty="0"/>
          </a:p>
        </p:txBody>
      </p:sp>
      <p:sp>
        <p:nvSpPr>
          <p:cNvPr id="4" name="Slide Number Placeholder 3"/>
          <p:cNvSpPr>
            <a:spLocks noGrp="1"/>
          </p:cNvSpPr>
          <p:nvPr>
            <p:ph type="sldNum" sz="quarter" idx="10"/>
          </p:nvPr>
        </p:nvSpPr>
        <p:spPr/>
        <p:txBody>
          <a:bodyPr/>
          <a:lstStyle/>
          <a:p>
            <a:fld id="{6BB6FFBA-DFEA-4D41-A2CA-B45AD4A25306}" type="slidenum">
              <a:rPr lang="en-US" smtClean="0"/>
              <a:t>46</a:t>
            </a:fld>
            <a:endParaRPr lang="en-US"/>
          </a:p>
        </p:txBody>
      </p:sp>
    </p:spTree>
    <p:extLst>
      <p:ext uri="{BB962C8B-B14F-4D97-AF65-F5344CB8AC3E}">
        <p14:creationId xmlns:p14="http://schemas.microsoft.com/office/powerpoint/2010/main" val="74949674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now,</a:t>
            </a:r>
            <a:r>
              <a:rPr lang="en-US" baseline="0" dirty="0" smtClean="0"/>
              <a:t> to recover the pixel disparity is enough to apply our inverse model.</a:t>
            </a:r>
            <a:endParaRPr lang="en-US" dirty="0"/>
          </a:p>
        </p:txBody>
      </p:sp>
      <p:sp>
        <p:nvSpPr>
          <p:cNvPr id="4" name="Slide Number Placeholder 3"/>
          <p:cNvSpPr>
            <a:spLocks noGrp="1"/>
          </p:cNvSpPr>
          <p:nvPr>
            <p:ph type="sldNum" sz="quarter" idx="10"/>
          </p:nvPr>
        </p:nvSpPr>
        <p:spPr/>
        <p:txBody>
          <a:bodyPr/>
          <a:lstStyle/>
          <a:p>
            <a:fld id="{6BB6FFBA-DFEA-4D41-A2CA-B45AD4A25306}" type="slidenum">
              <a:rPr lang="en-US" smtClean="0"/>
              <a:t>47</a:t>
            </a:fld>
            <a:endParaRPr lang="en-US"/>
          </a:p>
        </p:txBody>
      </p:sp>
    </p:spTree>
    <p:extLst>
      <p:ext uri="{BB962C8B-B14F-4D97-AF65-F5344CB8AC3E}">
        <p14:creationId xmlns:p14="http://schemas.microsoft.com/office/powerpoint/2010/main" val="285897374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Just</a:t>
            </a:r>
            <a:r>
              <a:rPr lang="en-US" baseline="0" dirty="0" smtClean="0"/>
              <a:t> to give you an idea how it works, let us consider this 3D image and its frequency decomposition.</a:t>
            </a:r>
          </a:p>
          <a:p>
            <a:r>
              <a:rPr lang="en-US" baseline="0" dirty="0" smtClean="0"/>
              <a:t>We can remove here small disparities below 1JND that anyway would be not visible.</a:t>
            </a:r>
          </a:p>
          <a:p>
            <a:r>
              <a:rPr lang="en-US" baseline="0" dirty="0" smtClean="0"/>
              <a:t>We can also use our model to remove even more, obtaining better compression rate.</a:t>
            </a:r>
          </a:p>
          <a:p>
            <a:endParaRPr lang="en-US" baseline="0" dirty="0" smtClean="0"/>
          </a:p>
          <a:p>
            <a:r>
              <a:rPr lang="en-US" baseline="0" dirty="0" smtClean="0"/>
              <a:t>As we can determine the strength of depth as well as its visibility, we can use it to steer disparity manipulations.</a:t>
            </a:r>
          </a:p>
        </p:txBody>
      </p:sp>
      <p:sp>
        <p:nvSpPr>
          <p:cNvPr id="4" name="Slide Number Placeholder 3"/>
          <p:cNvSpPr>
            <a:spLocks noGrp="1"/>
          </p:cNvSpPr>
          <p:nvPr>
            <p:ph type="sldNum" sz="quarter" idx="10"/>
          </p:nvPr>
        </p:nvSpPr>
        <p:spPr/>
        <p:txBody>
          <a:bodyPr/>
          <a:lstStyle/>
          <a:p>
            <a:fld id="{6BB6FFBA-DFEA-4D41-A2CA-B45AD4A25306}" type="slidenum">
              <a:rPr lang="en-US" smtClean="0"/>
              <a:t>48</a:t>
            </a:fld>
            <a:endParaRPr lang="en-US"/>
          </a:p>
        </p:txBody>
      </p:sp>
    </p:spTree>
    <p:extLst>
      <p:ext uri="{BB962C8B-B14F-4D97-AF65-F5344CB8AC3E}">
        <p14:creationId xmlns:p14="http://schemas.microsoft.com/office/powerpoint/2010/main" val="265495784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Lang et al. showed</a:t>
            </a:r>
            <a:r>
              <a:rPr lang="en-US" baseline="0" dirty="0" smtClean="0"/>
              <a:t> how to perform nonlinear disparity mapping.</a:t>
            </a:r>
          </a:p>
          <a:p>
            <a:r>
              <a:rPr lang="en-US" baseline="0" dirty="0" smtClean="0"/>
              <a:t>Doing that it perceptual space allows for taking the human visual system into account, which allows for efficient disparity reduction, preserving disparities important for our perception.</a:t>
            </a:r>
          </a:p>
          <a:p>
            <a:endParaRPr lang="en-US" baseline="0" dirty="0" smtClean="0"/>
          </a:p>
          <a:p>
            <a:r>
              <a:rPr lang="en-US" baseline="0" dirty="0" smtClean="0"/>
              <a:t>During such modification we can also account for different 3D equipment.</a:t>
            </a:r>
            <a:endParaRPr lang="en-US" dirty="0"/>
          </a:p>
        </p:txBody>
      </p:sp>
      <p:sp>
        <p:nvSpPr>
          <p:cNvPr id="4" name="Slide Number Placeholder 3"/>
          <p:cNvSpPr>
            <a:spLocks noGrp="1"/>
          </p:cNvSpPr>
          <p:nvPr>
            <p:ph type="sldNum" sz="quarter" idx="10"/>
          </p:nvPr>
        </p:nvSpPr>
        <p:spPr/>
        <p:txBody>
          <a:bodyPr/>
          <a:lstStyle/>
          <a:p>
            <a:fld id="{6BB6FFBA-DFEA-4D41-A2CA-B45AD4A25306}" type="slidenum">
              <a:rPr lang="en-US" smtClean="0"/>
              <a:t>49</a:t>
            </a:fld>
            <a:endParaRPr lang="en-US"/>
          </a:p>
        </p:txBody>
      </p:sp>
    </p:spTree>
    <p:extLst>
      <p:ext uri="{BB962C8B-B14F-4D97-AF65-F5344CB8AC3E}">
        <p14:creationId xmlns:p14="http://schemas.microsoft.com/office/powerpoint/2010/main" val="171310590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we showed </a:t>
            </a:r>
            <a:r>
              <a:rPr lang="en-US" dirty="0" smtClean="0"/>
              <a:t>in the paper sensitivity </a:t>
            </a:r>
            <a:r>
              <a:rPr lang="en-US" dirty="0" smtClean="0"/>
              <a:t>to disparity depends on device</a:t>
            </a:r>
            <a:r>
              <a:rPr lang="en-US" baseline="0" dirty="0" smtClean="0"/>
              <a:t> that is used. It also depends on the viewer. When some people perceive depth well other perceive it weaker. </a:t>
            </a:r>
            <a:endParaRPr lang="en-US" dirty="0"/>
          </a:p>
        </p:txBody>
      </p:sp>
      <p:sp>
        <p:nvSpPr>
          <p:cNvPr id="4" name="Slide Number Placeholder 3"/>
          <p:cNvSpPr>
            <a:spLocks noGrp="1"/>
          </p:cNvSpPr>
          <p:nvPr>
            <p:ph type="sldNum" sz="quarter" idx="10"/>
          </p:nvPr>
        </p:nvSpPr>
        <p:spPr/>
        <p:txBody>
          <a:bodyPr/>
          <a:lstStyle/>
          <a:p>
            <a:fld id="{6BB6FFBA-DFEA-4D41-A2CA-B45AD4A25306}" type="slidenum">
              <a:rPr lang="en-US" smtClean="0"/>
              <a:t>50</a:t>
            </a:fld>
            <a:endParaRPr lang="en-US"/>
          </a:p>
        </p:txBody>
      </p:sp>
    </p:spTree>
    <p:extLst>
      <p:ext uri="{BB962C8B-B14F-4D97-AF65-F5344CB8AC3E}">
        <p14:creationId xmlns:p14="http://schemas.microsoft.com/office/powerpoint/2010/main" val="426077944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Using our model we</a:t>
            </a:r>
            <a:r>
              <a:rPr lang="en-US" baseline="0" dirty="0" smtClean="0"/>
              <a:t> can obtain a response for one person and a device and then using inverse pipeline and different models, we can obtain a pixel disparity, which shown to other person will result in similar depth impression.</a:t>
            </a:r>
            <a:endParaRPr lang="en-US" dirty="0"/>
          </a:p>
        </p:txBody>
      </p:sp>
      <p:sp>
        <p:nvSpPr>
          <p:cNvPr id="4" name="Slide Number Placeholder 3"/>
          <p:cNvSpPr>
            <a:spLocks noGrp="1"/>
          </p:cNvSpPr>
          <p:nvPr>
            <p:ph type="sldNum" sz="quarter" idx="10"/>
          </p:nvPr>
        </p:nvSpPr>
        <p:spPr/>
        <p:txBody>
          <a:bodyPr/>
          <a:lstStyle/>
          <a:p>
            <a:fld id="{6BB6FFBA-DFEA-4D41-A2CA-B45AD4A25306}" type="slidenum">
              <a:rPr lang="en-US" smtClean="0"/>
              <a:t>51</a:t>
            </a:fld>
            <a:endParaRPr lang="en-US"/>
          </a:p>
        </p:txBody>
      </p:sp>
    </p:spTree>
    <p:extLst>
      <p:ext uri="{BB962C8B-B14F-4D97-AF65-F5344CB8AC3E}">
        <p14:creationId xmlns:p14="http://schemas.microsoft.com/office/powerpoint/2010/main" val="383508641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 such adjustment both</a:t>
            </a:r>
            <a:r>
              <a:rPr lang="en-US" baseline="0" dirty="0" smtClean="0"/>
              <a:t> person can perceive the same regardless equipment and their disparity sensitivity.</a:t>
            </a:r>
          </a:p>
          <a:p>
            <a:endParaRPr lang="en-US" baseline="0" dirty="0" smtClean="0"/>
          </a:p>
          <a:p>
            <a:r>
              <a:rPr lang="en-US" baseline="0" dirty="0" smtClean="0"/>
              <a:t>This of course assumed that both people have 3D equipment. However, it is not always the case.</a:t>
            </a:r>
            <a:endParaRPr lang="en-US" dirty="0"/>
          </a:p>
        </p:txBody>
      </p:sp>
      <p:sp>
        <p:nvSpPr>
          <p:cNvPr id="4" name="Slide Number Placeholder 3"/>
          <p:cNvSpPr>
            <a:spLocks noGrp="1"/>
          </p:cNvSpPr>
          <p:nvPr>
            <p:ph type="sldNum" sz="quarter" idx="10"/>
          </p:nvPr>
        </p:nvSpPr>
        <p:spPr/>
        <p:txBody>
          <a:bodyPr/>
          <a:lstStyle/>
          <a:p>
            <a:fld id="{6BB6FFBA-DFEA-4D41-A2CA-B45AD4A25306}" type="slidenum">
              <a:rPr lang="en-US" smtClean="0"/>
              <a:t>52</a:t>
            </a:fld>
            <a:endParaRPr lang="en-US"/>
          </a:p>
        </p:txBody>
      </p:sp>
    </p:spTree>
    <p:extLst>
      <p:ext uri="{BB962C8B-B14F-4D97-AF65-F5344CB8AC3E}">
        <p14:creationId xmlns:p14="http://schemas.microsoft.com/office/powerpoint/2010/main" val="362896051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we</a:t>
            </a:r>
            <a:r>
              <a:rPr lang="en-US" baseline="0" dirty="0" smtClean="0"/>
              <a:t> show 3D content to the person with such an equipment, they can enjoy 3D, while at the same time a person without special equipment will see artifacts. </a:t>
            </a:r>
          </a:p>
          <a:p>
            <a:r>
              <a:rPr lang="en-US" dirty="0" smtClean="0"/>
              <a:t>To</a:t>
            </a:r>
            <a:r>
              <a:rPr lang="en-US" baseline="0" dirty="0" smtClean="0"/>
              <a:t> satisfy the person without 3D equipment we could show 2D image, however, then the other person cannot make use of their 3D glasses.</a:t>
            </a:r>
          </a:p>
          <a:p>
            <a:endParaRPr lang="en-US" baseline="0" dirty="0" smtClean="0"/>
          </a:p>
          <a:p>
            <a:r>
              <a:rPr lang="en-US" baseline="0" dirty="0" smtClean="0"/>
              <a:t>In our work we show how to produce a backward-compatible stereo that allows for good 3D impression and minimizes the artifacts when 3D equipment is not used</a:t>
            </a:r>
            <a:r>
              <a:rPr lang="en-US" baseline="0" dirty="0" smtClean="0"/>
              <a:t>.</a:t>
            </a:r>
          </a:p>
          <a:p>
            <a:r>
              <a:rPr lang="en-US" baseline="0" dirty="0" smtClean="0"/>
              <a:t>This seems to be difficult task, however, for this purpose we use the </a:t>
            </a:r>
            <a:r>
              <a:rPr lang="en-US" baseline="0" dirty="0" err="1" smtClean="0"/>
              <a:t>corsweet</a:t>
            </a:r>
            <a:r>
              <a:rPr lang="en-US" baseline="0" dirty="0" smtClean="0"/>
              <a:t> illusion.</a:t>
            </a:r>
            <a:endParaRPr lang="en-US" dirty="0"/>
          </a:p>
        </p:txBody>
      </p:sp>
      <p:sp>
        <p:nvSpPr>
          <p:cNvPr id="4" name="Slide Number Placeholder 3"/>
          <p:cNvSpPr>
            <a:spLocks noGrp="1"/>
          </p:cNvSpPr>
          <p:nvPr>
            <p:ph type="sldNum" sz="quarter" idx="10"/>
          </p:nvPr>
        </p:nvSpPr>
        <p:spPr/>
        <p:txBody>
          <a:bodyPr/>
          <a:lstStyle/>
          <a:p>
            <a:fld id="{6BB6FFBA-DFEA-4D41-A2CA-B45AD4A25306}" type="slidenum">
              <a:rPr lang="en-US" smtClean="0"/>
              <a:t>53</a:t>
            </a:fld>
            <a:endParaRPr lang="en-US"/>
          </a:p>
        </p:txBody>
      </p:sp>
    </p:spTree>
    <p:extLst>
      <p:ext uri="{BB962C8B-B14F-4D97-AF65-F5344CB8AC3E}">
        <p14:creationId xmlns:p14="http://schemas.microsoft.com/office/powerpoint/2010/main" val="77628357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Which in luminance allow for exchanging a step function with a profile that preserves perceived contrast but reduces luminance range significantly.</a:t>
            </a:r>
          </a:p>
          <a:p>
            <a:r>
              <a:rPr lang="en-US" dirty="0" smtClean="0"/>
              <a:t>It turns</a:t>
            </a:r>
            <a:r>
              <a:rPr lang="en-US" baseline="0" dirty="0" smtClean="0"/>
              <a:t> out that this illusion works also for disparity as shown by </a:t>
            </a:r>
            <a:r>
              <a:rPr lang="en-US" baseline="0" dirty="0" err="1" smtClean="0"/>
              <a:t>Anstis</a:t>
            </a:r>
            <a:r>
              <a:rPr lang="en-US" baseline="0" dirty="0" smtClean="0"/>
              <a:t> et al.</a:t>
            </a:r>
            <a:endParaRPr lang="en-US" dirty="0"/>
          </a:p>
        </p:txBody>
      </p:sp>
      <p:sp>
        <p:nvSpPr>
          <p:cNvPr id="4" name="Slide Number Placeholder 3"/>
          <p:cNvSpPr>
            <a:spLocks noGrp="1"/>
          </p:cNvSpPr>
          <p:nvPr>
            <p:ph type="sldNum" sz="quarter" idx="10"/>
          </p:nvPr>
        </p:nvSpPr>
        <p:spPr/>
        <p:txBody>
          <a:bodyPr/>
          <a:lstStyle/>
          <a:p>
            <a:fld id="{6BB6FFBA-DFEA-4D41-A2CA-B45AD4A25306}" type="slidenum">
              <a:rPr lang="en-US" smtClean="0"/>
              <a:t>54</a:t>
            </a:fld>
            <a:endParaRPr lang="en-US"/>
          </a:p>
        </p:txBody>
      </p:sp>
    </p:spTree>
    <p:extLst>
      <p:ext uri="{BB962C8B-B14F-4D97-AF65-F5344CB8AC3E}">
        <p14:creationId xmlns:p14="http://schemas.microsoft.com/office/powerpoint/2010/main" val="267095437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Therefore,</a:t>
            </a:r>
            <a:r>
              <a:rPr lang="en-US" baseline="0" dirty="0" smtClean="0"/>
              <a:t> we can introduce disparities using </a:t>
            </a:r>
            <a:r>
              <a:rPr lang="en-US" baseline="0" dirty="0" err="1" smtClean="0"/>
              <a:t>cornsweet</a:t>
            </a:r>
            <a:r>
              <a:rPr lang="en-US" baseline="0" dirty="0" smtClean="0"/>
              <a:t> profiles only where they are needed. This allows for producing content that appears almost ordinary to a viewer without stereo equipment and conveys 3D impression when such equipment is used.</a:t>
            </a:r>
            <a:endParaRPr lang="en-US" dirty="0"/>
          </a:p>
        </p:txBody>
      </p:sp>
      <p:sp>
        <p:nvSpPr>
          <p:cNvPr id="4" name="Slide Number Placeholder 3"/>
          <p:cNvSpPr>
            <a:spLocks noGrp="1"/>
          </p:cNvSpPr>
          <p:nvPr>
            <p:ph type="sldNum" sz="quarter" idx="10"/>
          </p:nvPr>
        </p:nvSpPr>
        <p:spPr/>
        <p:txBody>
          <a:bodyPr/>
          <a:lstStyle/>
          <a:p>
            <a:fld id="{6BB6FFBA-DFEA-4D41-A2CA-B45AD4A25306}" type="slidenum">
              <a:rPr lang="en-US" smtClean="0"/>
              <a:t>55</a:t>
            </a:fld>
            <a:endParaRPr lang="en-US"/>
          </a:p>
        </p:txBody>
      </p:sp>
    </p:spTree>
    <p:extLst>
      <p:ext uri="{BB962C8B-B14F-4D97-AF65-F5344CB8AC3E}">
        <p14:creationId xmlns:p14="http://schemas.microsoft.com/office/powerpoint/2010/main" val="213408399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Using our model we can predict</a:t>
            </a:r>
            <a:r>
              <a:rPr lang="en-US" baseline="0" dirty="0" smtClean="0"/>
              <a:t> response to different </a:t>
            </a:r>
            <a:r>
              <a:rPr lang="en-US" baseline="0" dirty="0" smtClean="0"/>
              <a:t>frequencies. Therefor, similar to work by </a:t>
            </a:r>
            <a:r>
              <a:rPr lang="en-US" baseline="0" dirty="0" err="1" smtClean="0"/>
              <a:t>Oliva</a:t>
            </a:r>
            <a:r>
              <a:rPr lang="en-US" baseline="0" dirty="0" smtClean="0"/>
              <a:t> et al. for luminance we </a:t>
            </a:r>
            <a:r>
              <a:rPr lang="en-US" baseline="0" dirty="0" smtClean="0"/>
              <a:t>can combine two stereo images, using low frequency from one of them and high from the other, which results in images that changes the appearance while viewed from different distances.</a:t>
            </a:r>
            <a:endParaRPr lang="en-US" dirty="0"/>
          </a:p>
        </p:txBody>
      </p:sp>
      <p:sp>
        <p:nvSpPr>
          <p:cNvPr id="4" name="Slide Number Placeholder 3"/>
          <p:cNvSpPr>
            <a:spLocks noGrp="1"/>
          </p:cNvSpPr>
          <p:nvPr>
            <p:ph type="sldNum" sz="quarter" idx="10"/>
          </p:nvPr>
        </p:nvSpPr>
        <p:spPr/>
        <p:txBody>
          <a:bodyPr/>
          <a:lstStyle/>
          <a:p>
            <a:fld id="{6BB6FFBA-DFEA-4D41-A2CA-B45AD4A25306}" type="slidenum">
              <a:rPr lang="en-US" smtClean="0"/>
              <a:t>56</a:t>
            </a:fld>
            <a:endParaRPr lang="en-US"/>
          </a:p>
        </p:txBody>
      </p:sp>
    </p:spTree>
    <p:extLst>
      <p:ext uri="{BB962C8B-B14F-4D97-AF65-F5344CB8AC3E}">
        <p14:creationId xmlns:p14="http://schemas.microsoft.com/office/powerpoint/2010/main" val="171081437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conclude my talk,</a:t>
            </a:r>
            <a:r>
              <a:rPr lang="en-US" baseline="0" dirty="0" smtClean="0"/>
              <a:t> </a:t>
            </a:r>
            <a:r>
              <a:rPr lang="en-US" baseline="0" smtClean="0"/>
              <a:t>we presented…</a:t>
            </a:r>
            <a:endParaRPr lang="en-US" dirty="0"/>
          </a:p>
        </p:txBody>
      </p:sp>
      <p:sp>
        <p:nvSpPr>
          <p:cNvPr id="4" name="Slide Number Placeholder 3"/>
          <p:cNvSpPr>
            <a:spLocks noGrp="1"/>
          </p:cNvSpPr>
          <p:nvPr>
            <p:ph type="sldNum" sz="quarter" idx="10"/>
          </p:nvPr>
        </p:nvSpPr>
        <p:spPr/>
        <p:txBody>
          <a:bodyPr/>
          <a:lstStyle/>
          <a:p>
            <a:fld id="{6BB6FFBA-DFEA-4D41-A2CA-B45AD4A25306}" type="slidenum">
              <a:rPr lang="en-US" smtClean="0"/>
              <a:t>57</a:t>
            </a:fld>
            <a:endParaRPr lang="en-US"/>
          </a:p>
        </p:txBody>
      </p:sp>
    </p:spTree>
    <p:extLst>
      <p:ext uri="{BB962C8B-B14F-4D97-AF65-F5344CB8AC3E}">
        <p14:creationId xmlns:p14="http://schemas.microsoft.com/office/powerpoint/2010/main" val="126274535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B6FFBA-DFEA-4D41-A2CA-B45AD4A25306}" type="slidenum">
              <a:rPr lang="en-US" smtClean="0"/>
              <a:t>58</a:t>
            </a:fld>
            <a:endParaRPr lang="en-US"/>
          </a:p>
        </p:txBody>
      </p:sp>
    </p:spTree>
    <p:extLst>
      <p:ext uri="{BB962C8B-B14F-4D97-AF65-F5344CB8AC3E}">
        <p14:creationId xmlns:p14="http://schemas.microsoft.com/office/powerpoint/2010/main" val="344505747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B6FFBA-DFEA-4D41-A2CA-B45AD4A25306}" type="slidenum">
              <a:rPr lang="en-US" smtClean="0"/>
              <a:t>60</a:t>
            </a:fld>
            <a:endParaRPr lang="en-US"/>
          </a:p>
        </p:txBody>
      </p:sp>
    </p:spTree>
    <p:extLst>
      <p:ext uri="{BB962C8B-B14F-4D97-AF65-F5344CB8AC3E}">
        <p14:creationId xmlns:p14="http://schemas.microsoft.com/office/powerpoint/2010/main" val="282771985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B6FFBA-DFEA-4D41-A2CA-B45AD4A25306}" type="slidenum">
              <a:rPr lang="en-US" smtClean="0"/>
              <a:t>61</a:t>
            </a:fld>
            <a:endParaRPr lang="en-US"/>
          </a:p>
        </p:txBody>
      </p:sp>
    </p:spTree>
    <p:extLst>
      <p:ext uri="{BB962C8B-B14F-4D97-AF65-F5344CB8AC3E}">
        <p14:creationId xmlns:p14="http://schemas.microsoft.com/office/powerpoint/2010/main" val="18343014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Click to edit Master title style</a:t>
            </a:r>
            <a:endParaRPr lang="en-US"/>
          </a:p>
        </p:txBody>
      </p:sp>
      <p:pic>
        <p:nvPicPr>
          <p:cNvPr id="4" name="Picture 1"/>
          <p:cNvPicPr>
            <a:picLocks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200" y="34924"/>
            <a:ext cx="653478" cy="655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chemeClr val="tx1"/>
                </a:solidFill>
                <a:round/>
                <a:headEnd/>
                <a:tailEnd/>
              </a14:hiddenLine>
            </a:ext>
          </a:extLst>
        </p:spPr>
      </p:pic>
      <p:pic>
        <p:nvPicPr>
          <p:cNvPr id="5" name="Picture 2"/>
          <p:cNvPicPr>
            <a:picLocks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33837" y="50800"/>
            <a:ext cx="2671363" cy="406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chemeClr val="tx1"/>
                </a:solidFill>
                <a:round/>
                <a:headEnd/>
                <a:tailEnd/>
              </a14:hiddenLine>
            </a:ext>
          </a:extLst>
        </p:spPr>
      </p:pic>
    </p:spTree>
    <p:extLst>
      <p:ext uri="{BB962C8B-B14F-4D97-AF65-F5344CB8AC3E}">
        <p14:creationId xmlns:p14="http://schemas.microsoft.com/office/powerpoint/2010/main" val="265288410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smtClean="0"/>
              <a:t>Click to edit Master title style</a:t>
            </a:r>
            <a:endParaRPr lang="en-US" dirty="0"/>
          </a:p>
        </p:txBody>
      </p:sp>
      <p:sp>
        <p:nvSpPr>
          <p:cNvPr id="17" name="TextBox 16"/>
          <p:cNvSpPr txBox="1"/>
          <p:nvPr userDrawn="1"/>
        </p:nvSpPr>
        <p:spPr>
          <a:xfrm>
            <a:off x="6426032" y="4881890"/>
            <a:ext cx="2743200" cy="2616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100" b="0" dirty="0" smtClean="0"/>
              <a:t>SIGGRAPH</a:t>
            </a:r>
            <a:r>
              <a:rPr lang="en-US" sz="1100" b="0" baseline="0" dirty="0" smtClean="0"/>
              <a:t> 2011,</a:t>
            </a:r>
            <a:r>
              <a:rPr lang="en-US" sz="1100" b="0" dirty="0" smtClean="0"/>
              <a:t> Vancouver</a:t>
            </a:r>
          </a:p>
        </p:txBody>
      </p:sp>
      <p:sp>
        <p:nvSpPr>
          <p:cNvPr id="18" name="TextBox 17"/>
          <p:cNvSpPr txBox="1"/>
          <p:nvPr userDrawn="1"/>
        </p:nvSpPr>
        <p:spPr>
          <a:xfrm>
            <a:off x="0" y="4881890"/>
            <a:ext cx="2743200"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err="1" smtClean="0"/>
              <a:t>Piotr</a:t>
            </a:r>
            <a:r>
              <a:rPr lang="en-US" sz="1100" b="0" dirty="0" smtClean="0"/>
              <a:t> </a:t>
            </a:r>
            <a:r>
              <a:rPr lang="en-US" sz="1100" b="0" dirty="0" err="1" smtClean="0"/>
              <a:t>Didyk</a:t>
            </a:r>
            <a:r>
              <a:rPr lang="en-US" sz="1100" b="0" dirty="0" smtClean="0"/>
              <a:t>, MPI </a:t>
            </a:r>
            <a:r>
              <a:rPr lang="en-US" sz="1100" b="0" dirty="0" err="1" smtClean="0"/>
              <a:t>Informatik</a:t>
            </a:r>
            <a:endParaRPr lang="en-US" sz="1100" b="0" dirty="0" smtClean="0"/>
          </a:p>
        </p:txBody>
      </p:sp>
      <p:cxnSp>
        <p:nvCxnSpPr>
          <p:cNvPr id="20" name="Straight Connector 19"/>
          <p:cNvCxnSpPr/>
          <p:nvPr userDrawn="1"/>
        </p:nvCxnSpPr>
        <p:spPr>
          <a:xfrm>
            <a:off x="0" y="4881890"/>
            <a:ext cx="9144000"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 name="Date Placeholder 1"/>
          <p:cNvSpPr>
            <a:spLocks noGrp="1"/>
          </p:cNvSpPr>
          <p:nvPr>
            <p:ph type="dt" sz="half" idx="10"/>
          </p:nvPr>
        </p:nvSpPr>
        <p:spPr/>
        <p:txBody>
          <a:bodyPr/>
          <a:lstStyle/>
          <a:p>
            <a:fld id="{3D46670B-256A-4440-B0E6-258E9C1B61BD}" type="datetime1">
              <a:rPr lang="en-US" smtClean="0"/>
              <a:t>8/23/2011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6934200" y="4607253"/>
            <a:ext cx="2133600" cy="274637"/>
          </a:xfrm>
        </p:spPr>
        <p:txBody>
          <a:bodyPr/>
          <a:lstStyle/>
          <a:p>
            <a:fld id="{4AF310B5-B37C-4062-950A-8FEDA86889CC}" type="slidenum">
              <a:rPr lang="en-US" smtClean="0"/>
              <a:t>‹#›</a:t>
            </a:fld>
            <a:endParaRPr lang="en-US"/>
          </a:p>
        </p:txBody>
      </p:sp>
    </p:spTree>
    <p:extLst>
      <p:ext uri="{BB962C8B-B14F-4D97-AF65-F5344CB8AC3E}">
        <p14:creationId xmlns:p14="http://schemas.microsoft.com/office/powerpoint/2010/main" val="210665036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bg1"/>
            </a:gs>
            <a:gs pos="72000">
              <a:schemeClr val="bg1">
                <a:lumMod val="66000"/>
                <a:lumOff val="34000"/>
              </a:schemeClr>
            </a:gs>
            <a:gs pos="100000">
              <a:schemeClr val="accent1">
                <a:lumMod val="30000"/>
                <a:lumOff val="7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428750"/>
            <a:ext cx="8229600" cy="85725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pic>
        <p:nvPicPr>
          <p:cNvPr id="7" name="Picture 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34924"/>
            <a:ext cx="653478" cy="655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chemeClr val="tx1"/>
                </a:solidFill>
                <a:round/>
                <a:headEnd/>
                <a:tailEnd/>
              </a14:hiddenLine>
            </a:ext>
          </a:extLst>
        </p:spPr>
      </p:pic>
      <p:pic>
        <p:nvPicPr>
          <p:cNvPr id="8" name="Picture 2"/>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3837" y="50800"/>
            <a:ext cx="2671363" cy="406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chemeClr val="tx1"/>
                </a:solidFill>
                <a:round/>
                <a:headEnd/>
                <a:tailEnd/>
              </a14:hiddenLine>
            </a:ext>
          </a:extLst>
        </p:spPr>
      </p:pic>
    </p:spTree>
    <p:extLst>
      <p:ext uri="{BB962C8B-B14F-4D97-AF65-F5344CB8AC3E}">
        <p14:creationId xmlns:p14="http://schemas.microsoft.com/office/powerpoint/2010/main" val="1425810426"/>
      </p:ext>
    </p:extLst>
  </p:cSld>
  <p:clrMap bg1="lt1" tx1="dk1" bg2="lt2" tx2="dk2" accent1="accent1" accent2="accent2" accent3="accent3" accent4="accent4" accent5="accent5" accent6="accent6" hlink="hlink" folHlink="folHlink"/>
  <p:sldLayoutIdLst>
    <p:sldLayoutId id="2147483651" r:id="rId1"/>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bg1"/>
            </a:gs>
            <a:gs pos="72000">
              <a:schemeClr val="bg1">
                <a:lumMod val="66000"/>
                <a:lumOff val="34000"/>
              </a:schemeClr>
            </a:gs>
            <a:gs pos="100000">
              <a:schemeClr val="accent1">
                <a:lumMod val="30000"/>
                <a:lumOff val="7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400" y="113296"/>
            <a:ext cx="6019800" cy="443450"/>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4" name="Date Placeholder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E909E193-C5E4-4623-A087-6E607756F956}" type="datetime1">
              <a:rPr lang="en-US" smtClean="0"/>
              <a:t>8/23/2011</a:t>
            </a:fld>
            <a:endParaRPr lang="en-US"/>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4AF310B5-B37C-4062-950A-8FEDA86889CC}" type="slidenum">
              <a:rPr lang="en-US" smtClean="0"/>
              <a:t>‹#›</a:t>
            </a:fld>
            <a:endParaRPr lang="en-US"/>
          </a:p>
        </p:txBody>
      </p:sp>
      <p:grpSp>
        <p:nvGrpSpPr>
          <p:cNvPr id="3" name="Group 2"/>
          <p:cNvGrpSpPr/>
          <p:nvPr userDrawn="1"/>
        </p:nvGrpSpPr>
        <p:grpSpPr>
          <a:xfrm>
            <a:off x="6172200" y="57150"/>
            <a:ext cx="2911101" cy="549276"/>
            <a:chOff x="2133600" y="1336674"/>
            <a:chExt cx="3472878" cy="655274"/>
          </a:xfrm>
        </p:grpSpPr>
        <p:pic>
          <p:nvPicPr>
            <p:cNvPr id="10" name="Picture 1"/>
            <p:cNvPicPr>
              <a:picLocks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953000" y="1336674"/>
              <a:ext cx="653478" cy="655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chemeClr val="tx1"/>
                  </a:solidFill>
                  <a:round/>
                  <a:headEnd/>
                  <a:tailEnd/>
                </a14:hiddenLine>
              </a:ext>
            </a:extLst>
          </p:spPr>
        </p:pic>
        <p:pic>
          <p:nvPicPr>
            <p:cNvPr id="11" name="Picture 2"/>
            <p:cNvPicPr>
              <a:picLocks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133600" y="1352550"/>
              <a:ext cx="2671363" cy="406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chemeClr val="tx1"/>
                  </a:solidFill>
                  <a:round/>
                  <a:headEnd/>
                  <a:tailEnd/>
                </a14:hiddenLine>
              </a:ext>
            </a:extLst>
          </p:spPr>
        </p:pic>
      </p:grpSp>
    </p:spTree>
    <p:extLst>
      <p:ext uri="{BB962C8B-B14F-4D97-AF65-F5344CB8AC3E}">
        <p14:creationId xmlns:p14="http://schemas.microsoft.com/office/powerpoint/2010/main" val="1813541169"/>
      </p:ext>
    </p:extLst>
  </p:cSld>
  <p:clrMap bg1="lt1" tx1="dk1" bg2="lt2" tx2="dk2" accent1="accent1" accent2="accent2" accent3="accent3" accent4="accent4" accent5="accent5" accent6="accent6" hlink="hlink" folHlink="folHlink"/>
  <p:sldLayoutIdLst>
    <p:sldLayoutId id="2147483653" r:id="rId1"/>
  </p:sldLayoutIdLst>
  <p:timing>
    <p:tnLst>
      <p:par>
        <p:cTn id="1" dur="indefinite" restart="never" nodeType="tmRoot"/>
      </p:par>
    </p:tnLst>
  </p:timing>
  <p:hf hdr="0" ftr="0" dt="0"/>
  <p:txStyles>
    <p:titleStyle>
      <a:lvl1pPr algn="l" defTabSz="914400" rtl="0" eaLnBrk="1" latinLnBrk="0" hangingPunct="1">
        <a:spcBef>
          <a:spcPct val="0"/>
        </a:spcBef>
        <a:buNone/>
        <a:defRPr sz="32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notesSlide" Target="../notesSlides/notesSlide2.xml"/><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 Id="rId9" Type="http://schemas.openxmlformats.org/officeDocument/2006/relationships/image" Target="../media/image34.png"/></Relationships>
</file>

<file path=ppt/slides/_rels/slide1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50.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71.png"/><Relationship Id="rId4" Type="http://schemas.openxmlformats.org/officeDocument/2006/relationships/image" Target="../media/image440.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380.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70.png"/><Relationship Id="rId5" Type="http://schemas.openxmlformats.org/officeDocument/2006/relationships/image" Target="../media/image360.png"/><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00.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jpeg"/><Relationship Id="rId4" Type="http://schemas.openxmlformats.org/officeDocument/2006/relationships/image" Target="../media/image47.png"/></Relationships>
</file>

<file path=ppt/slides/_rels/slide32.xml.rels><?xml version="1.0" encoding="UTF-8" standalone="yes"?>
<Relationships xmlns="http://schemas.openxmlformats.org/package/2006/relationships"><Relationship Id="rId8" Type="http://schemas.openxmlformats.org/officeDocument/2006/relationships/image" Target="../media/image540.png"/><Relationship Id="rId3" Type="http://schemas.openxmlformats.org/officeDocument/2006/relationships/image" Target="../media/image46.png"/><Relationship Id="rId7" Type="http://schemas.openxmlformats.org/officeDocument/2006/relationships/image" Target="../media/image550.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9.png"/><Relationship Id="rId4" Type="http://schemas.openxmlformats.org/officeDocument/2006/relationships/image" Target="../media/image48.jpeg"/></Relationships>
</file>

<file path=ppt/slides/_rels/slide33.xml.rels><?xml version="1.0" encoding="UTF-8" standalone="yes"?>
<Relationships xmlns="http://schemas.openxmlformats.org/package/2006/relationships"><Relationship Id="rId3" Type="http://schemas.openxmlformats.org/officeDocument/2006/relationships/image" Target="../media/image440.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460.png"/><Relationship Id="rId4" Type="http://schemas.openxmlformats.org/officeDocument/2006/relationships/image" Target="../media/image450.png"/></Relationships>
</file>

<file path=ppt/slides/_rels/slide34.xml.rels><?xml version="1.0" encoding="UTF-8" standalone="yes"?>
<Relationships xmlns="http://schemas.openxmlformats.org/package/2006/relationships"><Relationship Id="rId3" Type="http://schemas.openxmlformats.org/officeDocument/2006/relationships/image" Target="../media/image450.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470.png"/><Relationship Id="rId4" Type="http://schemas.openxmlformats.org/officeDocument/2006/relationships/image" Target="../media/image440.png"/></Relationships>
</file>

<file path=ppt/slides/_rels/slide3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image" Target="../media/image57.jpeg"/><Relationship Id="rId13" Type="http://schemas.openxmlformats.org/officeDocument/2006/relationships/image" Target="../media/image660.png"/><Relationship Id="rId3" Type="http://schemas.openxmlformats.org/officeDocument/2006/relationships/image" Target="../media/image52.png"/><Relationship Id="rId7" Type="http://schemas.openxmlformats.org/officeDocument/2006/relationships/image" Target="../media/image56.jpeg"/><Relationship Id="rId12" Type="http://schemas.openxmlformats.org/officeDocument/2006/relationships/image" Target="../media/image650.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55.jpeg"/><Relationship Id="rId5" Type="http://schemas.openxmlformats.org/officeDocument/2006/relationships/image" Target="../media/image54.jpeg"/><Relationship Id="rId10" Type="http://schemas.openxmlformats.org/officeDocument/2006/relationships/image" Target="../media/image59.jpeg"/><Relationship Id="rId4" Type="http://schemas.openxmlformats.org/officeDocument/2006/relationships/image" Target="../media/image53.jpeg"/><Relationship Id="rId9" Type="http://schemas.openxmlformats.org/officeDocument/2006/relationships/image" Target="../media/image58.jpeg"/></Relationships>
</file>

<file path=ppt/slides/_rels/slide38.xml.rels><?xml version="1.0" encoding="UTF-8" standalone="yes"?>
<Relationships xmlns="http://schemas.openxmlformats.org/package/2006/relationships"><Relationship Id="rId8" Type="http://schemas.openxmlformats.org/officeDocument/2006/relationships/image" Target="../media/image64.png"/><Relationship Id="rId13" Type="http://schemas.openxmlformats.org/officeDocument/2006/relationships/image" Target="../media/image69.jpeg"/><Relationship Id="rId3" Type="http://schemas.openxmlformats.org/officeDocument/2006/relationships/image" Target="../media/image51.png"/><Relationship Id="rId7" Type="http://schemas.openxmlformats.org/officeDocument/2006/relationships/image" Target="../media/image63.png"/><Relationship Id="rId12" Type="http://schemas.openxmlformats.org/officeDocument/2006/relationships/image" Target="../media/image68.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62.png"/><Relationship Id="rId11" Type="http://schemas.openxmlformats.org/officeDocument/2006/relationships/image" Target="../media/image67.png"/><Relationship Id="rId5" Type="http://schemas.openxmlformats.org/officeDocument/2006/relationships/image" Target="../media/image61.png"/><Relationship Id="rId15" Type="http://schemas.openxmlformats.org/officeDocument/2006/relationships/image" Target="../media/image71.png"/><Relationship Id="rId10" Type="http://schemas.openxmlformats.org/officeDocument/2006/relationships/image" Target="../media/image66.png"/><Relationship Id="rId4" Type="http://schemas.openxmlformats.org/officeDocument/2006/relationships/image" Target="../media/image60.png"/><Relationship Id="rId9" Type="http://schemas.openxmlformats.org/officeDocument/2006/relationships/image" Target="../media/image65.png"/><Relationship Id="rId14" Type="http://schemas.openxmlformats.org/officeDocument/2006/relationships/image" Target="../media/image70.png"/></Relationships>
</file>

<file path=ppt/slides/_rels/slide39.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70.png"/><Relationship Id="rId3" Type="http://schemas.openxmlformats.org/officeDocument/2006/relationships/image" Target="../media/image60.png"/><Relationship Id="rId7" Type="http://schemas.openxmlformats.org/officeDocument/2006/relationships/image" Target="../media/image64.png"/><Relationship Id="rId12" Type="http://schemas.openxmlformats.org/officeDocument/2006/relationships/image" Target="../media/image69.jpe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63.png"/><Relationship Id="rId11" Type="http://schemas.openxmlformats.org/officeDocument/2006/relationships/image" Target="../media/image68.png"/><Relationship Id="rId5" Type="http://schemas.openxmlformats.org/officeDocument/2006/relationships/image" Target="../media/image62.png"/><Relationship Id="rId15" Type="http://schemas.openxmlformats.org/officeDocument/2006/relationships/image" Target="../media/image630.png"/><Relationship Id="rId10" Type="http://schemas.openxmlformats.org/officeDocument/2006/relationships/image" Target="../media/image67.png"/><Relationship Id="rId4" Type="http://schemas.openxmlformats.org/officeDocument/2006/relationships/image" Target="../media/image61.png"/><Relationship Id="rId9" Type="http://schemas.openxmlformats.org/officeDocument/2006/relationships/image" Target="../media/image66.png"/><Relationship Id="rId14" Type="http://schemas.openxmlformats.org/officeDocument/2006/relationships/image" Target="../media/image71.png"/></Relationships>
</file>

<file path=ppt/slides/_rels/slide4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42.xml.rels><?xml version="1.0" encoding="UTF-8" standalone="yes"?>
<Relationships xmlns="http://schemas.openxmlformats.org/package/2006/relationships"><Relationship Id="rId8" Type="http://schemas.openxmlformats.org/officeDocument/2006/relationships/image" Target="../media/image81.png"/><Relationship Id="rId13" Type="http://schemas.openxmlformats.org/officeDocument/2006/relationships/image" Target="../media/image47.png"/><Relationship Id="rId3" Type="http://schemas.openxmlformats.org/officeDocument/2006/relationships/image" Target="../media/image76.png"/><Relationship Id="rId7" Type="http://schemas.openxmlformats.org/officeDocument/2006/relationships/image" Target="../media/image80.png"/><Relationship Id="rId12" Type="http://schemas.openxmlformats.org/officeDocument/2006/relationships/image" Target="../media/image83.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79.png"/><Relationship Id="rId11" Type="http://schemas.microsoft.com/office/2007/relationships/hdphoto" Target="../media/hdphoto2.wdp"/><Relationship Id="rId5" Type="http://schemas.openxmlformats.org/officeDocument/2006/relationships/image" Target="../media/image78.png"/><Relationship Id="rId10" Type="http://schemas.openxmlformats.org/officeDocument/2006/relationships/image" Target="../media/image82.png"/><Relationship Id="rId4" Type="http://schemas.openxmlformats.org/officeDocument/2006/relationships/image" Target="../media/image77.png"/><Relationship Id="rId9" Type="http://schemas.microsoft.com/office/2007/relationships/hdphoto" Target="../media/hdphoto1.wdp"/></Relationships>
</file>

<file path=ppt/slides/_rels/slide4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image" Target="../media/image85.png"/><Relationship Id="rId4" Type="http://schemas.openxmlformats.org/officeDocument/2006/relationships/image" Target="../media/image77.png"/></Relationships>
</file>

<file path=ppt/slides/_rels/slide4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4.png"/></Relationships>
</file>

<file path=ppt/slides/_rels/slide4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4.png"/></Relationships>
</file>

<file path=ppt/slides/_rels/slide4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77.png"/></Relationships>
</file>

<file path=ppt/slides/_rels/slide48.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87.png"/><Relationship Id="rId7" Type="http://schemas.openxmlformats.org/officeDocument/2006/relationships/image" Target="../media/image91.png"/><Relationship Id="rId12" Type="http://schemas.openxmlformats.org/officeDocument/2006/relationships/image" Target="../media/image96.pn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90.png"/><Relationship Id="rId11" Type="http://schemas.openxmlformats.org/officeDocument/2006/relationships/image" Target="../media/image95.png"/><Relationship Id="rId5" Type="http://schemas.openxmlformats.org/officeDocument/2006/relationships/image" Target="../media/image89.png"/><Relationship Id="rId10" Type="http://schemas.openxmlformats.org/officeDocument/2006/relationships/image" Target="../media/image94.png"/><Relationship Id="rId4" Type="http://schemas.openxmlformats.org/officeDocument/2006/relationships/image" Target="../media/image88.png"/><Relationship Id="rId9" Type="http://schemas.openxmlformats.org/officeDocument/2006/relationships/image" Target="../media/image93.png"/></Relationships>
</file>

<file path=ppt/slides/_rels/slide4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97.png"/></Relationships>
</file>

<file path=ppt/slides/_rels/slide50.xml.rels><?xml version="1.0" encoding="UTF-8" standalone="yes"?>
<Relationships xmlns="http://schemas.openxmlformats.org/package/2006/relationships"><Relationship Id="rId8" Type="http://schemas.openxmlformats.org/officeDocument/2006/relationships/image" Target="../media/image105.jpg"/><Relationship Id="rId13" Type="http://schemas.openxmlformats.org/officeDocument/2006/relationships/image" Target="../media/image110.png"/><Relationship Id="rId3" Type="http://schemas.openxmlformats.org/officeDocument/2006/relationships/image" Target="../media/image100.png"/><Relationship Id="rId7" Type="http://schemas.openxmlformats.org/officeDocument/2006/relationships/image" Target="../media/image104.png"/><Relationship Id="rId12" Type="http://schemas.openxmlformats.org/officeDocument/2006/relationships/image" Target="../media/image109.pn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103.png"/><Relationship Id="rId11" Type="http://schemas.openxmlformats.org/officeDocument/2006/relationships/image" Target="../media/image108.png"/><Relationship Id="rId5" Type="http://schemas.openxmlformats.org/officeDocument/2006/relationships/image" Target="../media/image102.png"/><Relationship Id="rId10" Type="http://schemas.openxmlformats.org/officeDocument/2006/relationships/image" Target="../media/image107.wmf"/><Relationship Id="rId4" Type="http://schemas.openxmlformats.org/officeDocument/2006/relationships/image" Target="../media/image101.png"/><Relationship Id="rId9" Type="http://schemas.openxmlformats.org/officeDocument/2006/relationships/image" Target="../media/image106.png"/><Relationship Id="rId14" Type="http://schemas.openxmlformats.org/officeDocument/2006/relationships/image" Target="../media/image111.png"/></Relationships>
</file>

<file path=ppt/slides/_rels/slide51.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72.png"/><Relationship Id="rId7" Type="http://schemas.openxmlformats.org/officeDocument/2006/relationships/image" Target="../media/image106.pn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114.png"/><Relationship Id="rId11" Type="http://schemas.openxmlformats.org/officeDocument/2006/relationships/image" Target="../media/image105.jpg"/><Relationship Id="rId5" Type="http://schemas.openxmlformats.org/officeDocument/2006/relationships/image" Target="../media/image113.png"/><Relationship Id="rId10" Type="http://schemas.openxmlformats.org/officeDocument/2006/relationships/image" Target="../media/image116.png"/><Relationship Id="rId4" Type="http://schemas.openxmlformats.org/officeDocument/2006/relationships/image" Target="../media/image112.png"/><Relationship Id="rId9" Type="http://schemas.openxmlformats.org/officeDocument/2006/relationships/image" Target="../media/image115.png"/></Relationships>
</file>

<file path=ppt/slides/_rels/slide52.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118.png"/><Relationship Id="rId5" Type="http://schemas.openxmlformats.org/officeDocument/2006/relationships/image" Target="../media/image117.png"/><Relationship Id="rId4" Type="http://schemas.openxmlformats.org/officeDocument/2006/relationships/image" Target="../media/image106.png"/></Relationships>
</file>

<file path=ppt/slides/_rels/slide53.xml.rels><?xml version="1.0" encoding="UTF-8" standalone="yes"?>
<Relationships xmlns="http://schemas.openxmlformats.org/package/2006/relationships"><Relationship Id="rId8" Type="http://schemas.openxmlformats.org/officeDocument/2006/relationships/image" Target="../media/image124.png"/><Relationship Id="rId3" Type="http://schemas.openxmlformats.org/officeDocument/2006/relationships/image" Target="../media/image119.png"/><Relationship Id="rId7" Type="http://schemas.openxmlformats.org/officeDocument/2006/relationships/image" Target="../media/image123.png"/><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image" Target="../media/image122.png"/><Relationship Id="rId5" Type="http://schemas.openxmlformats.org/officeDocument/2006/relationships/image" Target="../media/image121.png"/><Relationship Id="rId4" Type="http://schemas.openxmlformats.org/officeDocument/2006/relationships/image" Target="../media/image120.png"/><Relationship Id="rId9" Type="http://schemas.openxmlformats.org/officeDocument/2006/relationships/image" Target="../media/image125.png"/></Relationships>
</file>

<file path=ppt/slides/_rels/slide54.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image" Target="../media/image128.png"/><Relationship Id="rId4" Type="http://schemas.openxmlformats.org/officeDocument/2006/relationships/image" Target="../media/image127.png"/></Relationships>
</file>

<file path=ppt/slides/_rels/slide55.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125.png"/></Relationships>
</file>

<file path=ppt/slides/_rels/slide56.xml.rels><?xml version="1.0" encoding="UTF-8" standalone="yes"?>
<Relationships xmlns="http://schemas.openxmlformats.org/package/2006/relationships"><Relationship Id="rId8" Type="http://schemas.openxmlformats.org/officeDocument/2006/relationships/image" Target="../media/image1160.png"/><Relationship Id="rId3" Type="http://schemas.openxmlformats.org/officeDocument/2006/relationships/image" Target="../media/image129.jpeg"/><Relationship Id="rId7" Type="http://schemas.openxmlformats.org/officeDocument/2006/relationships/image" Target="../media/image133.png"/><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image" Target="../media/image132.png"/><Relationship Id="rId5" Type="http://schemas.openxmlformats.org/officeDocument/2006/relationships/image" Target="../media/image131.png"/><Relationship Id="rId4" Type="http://schemas.openxmlformats.org/officeDocument/2006/relationships/image" Target="../media/image130.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8" Type="http://schemas.openxmlformats.org/officeDocument/2006/relationships/image" Target="../media/image140.png"/><Relationship Id="rId3" Type="http://schemas.openxmlformats.org/officeDocument/2006/relationships/image" Target="../media/image135.png"/><Relationship Id="rId7" Type="http://schemas.openxmlformats.org/officeDocument/2006/relationships/image" Target="../media/image139.png"/><Relationship Id="rId2" Type="http://schemas.openxmlformats.org/officeDocument/2006/relationships/notesSlide" Target="../notesSlides/notesSlide59.xml"/><Relationship Id="rId1" Type="http://schemas.openxmlformats.org/officeDocument/2006/relationships/slideLayout" Target="../slideLayouts/slideLayout2.xml"/><Relationship Id="rId6" Type="http://schemas.openxmlformats.org/officeDocument/2006/relationships/image" Target="../media/image138.png"/><Relationship Id="rId5" Type="http://schemas.openxmlformats.org/officeDocument/2006/relationships/image" Target="../media/image137.png"/><Relationship Id="rId4" Type="http://schemas.openxmlformats.org/officeDocument/2006/relationships/image" Target="../media/image136.png"/><Relationship Id="rId9" Type="http://schemas.openxmlformats.org/officeDocument/2006/relationships/image" Target="../media/image141.png"/></Relationships>
</file>

<file path=ppt/slides/_rels/slide6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60.xml"/><Relationship Id="rId1" Type="http://schemas.openxmlformats.org/officeDocument/2006/relationships/slideLayout" Target="../slideLayouts/slideLayout2.xml"/><Relationship Id="rId5" Type="http://schemas.openxmlformats.org/officeDocument/2006/relationships/image" Target="../media/image142.png"/><Relationship Id="rId4" Type="http://schemas.openxmlformats.org/officeDocument/2006/relationships/image" Target="../media/image5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333500"/>
            <a:ext cx="8229600" cy="857250"/>
          </a:xfrm>
        </p:spPr>
        <p:txBody>
          <a:bodyPr>
            <a:normAutofit/>
          </a:bodyPr>
          <a:lstStyle/>
          <a:p>
            <a:r>
              <a:rPr lang="en-US" sz="4000" b="1" dirty="0" smtClean="0"/>
              <a:t>A Perceptual Model for Disparity</a:t>
            </a:r>
            <a:endParaRPr lang="en-US" sz="4000" b="1" dirty="0"/>
          </a:p>
        </p:txBody>
      </p:sp>
      <p:sp>
        <p:nvSpPr>
          <p:cNvPr id="4" name="TextBox 3"/>
          <p:cNvSpPr txBox="1"/>
          <p:nvPr/>
        </p:nvSpPr>
        <p:spPr>
          <a:xfrm>
            <a:off x="990600" y="2571750"/>
            <a:ext cx="1812969" cy="592470"/>
          </a:xfrm>
          <a:prstGeom prst="rect">
            <a:avLst/>
          </a:prstGeom>
          <a:noFill/>
        </p:spPr>
        <p:txBody>
          <a:bodyPr wrap="square" rtlCol="0">
            <a:spAutoFit/>
          </a:bodyPr>
          <a:lstStyle/>
          <a:p>
            <a:pPr algn="ctr"/>
            <a:r>
              <a:rPr lang="en-US" dirty="0" err="1" smtClean="0"/>
              <a:t>Piotr</a:t>
            </a:r>
            <a:r>
              <a:rPr lang="en-US" dirty="0" smtClean="0"/>
              <a:t> </a:t>
            </a:r>
            <a:r>
              <a:rPr lang="en-US" dirty="0" err="1" smtClean="0"/>
              <a:t>Didyk</a:t>
            </a:r>
            <a:endParaRPr lang="en-US" dirty="0" smtClean="0"/>
          </a:p>
          <a:p>
            <a:pPr algn="ctr">
              <a:spcBef>
                <a:spcPts val="300"/>
              </a:spcBef>
            </a:pPr>
            <a:r>
              <a:rPr lang="en-US" sz="1200" i="1" dirty="0" smtClean="0"/>
              <a:t>MPI Informatik, Germany</a:t>
            </a:r>
          </a:p>
        </p:txBody>
      </p:sp>
      <p:sp>
        <p:nvSpPr>
          <p:cNvPr id="5" name="TextBox 4"/>
          <p:cNvSpPr txBox="1"/>
          <p:nvPr/>
        </p:nvSpPr>
        <p:spPr>
          <a:xfrm>
            <a:off x="5943600" y="2571750"/>
            <a:ext cx="1811092" cy="592470"/>
          </a:xfrm>
          <a:prstGeom prst="rect">
            <a:avLst/>
          </a:prstGeom>
          <a:noFill/>
        </p:spPr>
        <p:txBody>
          <a:bodyPr wrap="square" rtlCol="0">
            <a:spAutoFit/>
          </a:bodyPr>
          <a:lstStyle/>
          <a:p>
            <a:pPr algn="ctr"/>
            <a:r>
              <a:rPr lang="en-US" dirty="0" err="1" smtClean="0"/>
              <a:t>Elmar</a:t>
            </a:r>
            <a:r>
              <a:rPr lang="en-US" dirty="0" smtClean="0"/>
              <a:t> </a:t>
            </a:r>
            <a:r>
              <a:rPr lang="en-US" dirty="0" err="1" smtClean="0"/>
              <a:t>Eisemann</a:t>
            </a:r>
            <a:endParaRPr lang="en-US" dirty="0" smtClean="0"/>
          </a:p>
          <a:p>
            <a:pPr algn="ctr">
              <a:spcBef>
                <a:spcPts val="300"/>
              </a:spcBef>
            </a:pPr>
            <a:r>
              <a:rPr lang="pt-BR" sz="1200" i="1" dirty="0">
                <a:solidFill>
                  <a:prstClr val="black"/>
                </a:solidFill>
              </a:rPr>
              <a:t>Télécom ParisTech</a:t>
            </a:r>
            <a:endParaRPr lang="en-US" i="1" dirty="0" smtClean="0"/>
          </a:p>
        </p:txBody>
      </p:sp>
      <p:sp>
        <p:nvSpPr>
          <p:cNvPr id="6" name="TextBox 5"/>
          <p:cNvSpPr txBox="1"/>
          <p:nvPr/>
        </p:nvSpPr>
        <p:spPr>
          <a:xfrm>
            <a:off x="4648200" y="3513359"/>
            <a:ext cx="1905000" cy="592470"/>
          </a:xfrm>
          <a:prstGeom prst="rect">
            <a:avLst/>
          </a:prstGeom>
          <a:noFill/>
        </p:spPr>
        <p:txBody>
          <a:bodyPr wrap="square" rtlCol="0">
            <a:spAutoFit/>
          </a:bodyPr>
          <a:lstStyle/>
          <a:p>
            <a:pPr algn="ctr"/>
            <a:r>
              <a:rPr lang="en-US" dirty="0" smtClean="0"/>
              <a:t>Hans-Peter Seidel</a:t>
            </a:r>
          </a:p>
          <a:p>
            <a:pPr lvl="0" algn="ctr">
              <a:spcBef>
                <a:spcPts val="300"/>
              </a:spcBef>
            </a:pPr>
            <a:r>
              <a:rPr lang="en-US" sz="1200" i="1" dirty="0">
                <a:solidFill>
                  <a:prstClr val="black"/>
                </a:solidFill>
              </a:rPr>
              <a:t>MPI Informatik, </a:t>
            </a:r>
            <a:r>
              <a:rPr lang="en-US" sz="1200" i="1" dirty="0" smtClean="0">
                <a:solidFill>
                  <a:prstClr val="black"/>
                </a:solidFill>
              </a:rPr>
              <a:t>Germany</a:t>
            </a:r>
            <a:endParaRPr lang="en-US" sz="1200" i="1" dirty="0">
              <a:solidFill>
                <a:prstClr val="black"/>
              </a:solidFill>
            </a:endParaRPr>
          </a:p>
        </p:txBody>
      </p:sp>
      <p:sp>
        <p:nvSpPr>
          <p:cNvPr id="7" name="TextBox 6"/>
          <p:cNvSpPr txBox="1"/>
          <p:nvPr/>
        </p:nvSpPr>
        <p:spPr>
          <a:xfrm>
            <a:off x="2158284" y="3513359"/>
            <a:ext cx="2132527" cy="592470"/>
          </a:xfrm>
          <a:prstGeom prst="rect">
            <a:avLst/>
          </a:prstGeom>
          <a:noFill/>
        </p:spPr>
        <p:txBody>
          <a:bodyPr wrap="square" rtlCol="0">
            <a:spAutoFit/>
          </a:bodyPr>
          <a:lstStyle/>
          <a:p>
            <a:pPr algn="ctr"/>
            <a:r>
              <a:rPr lang="en-US" dirty="0" smtClean="0"/>
              <a:t>Karol </a:t>
            </a:r>
            <a:r>
              <a:rPr lang="en-US" dirty="0" err="1" smtClean="0"/>
              <a:t>Myszkowski</a:t>
            </a:r>
            <a:endParaRPr lang="en-US" dirty="0" smtClean="0"/>
          </a:p>
          <a:p>
            <a:pPr algn="ctr">
              <a:spcBef>
                <a:spcPts val="300"/>
              </a:spcBef>
            </a:pPr>
            <a:r>
              <a:rPr lang="en-US" sz="1200" i="1" dirty="0" smtClean="0"/>
              <a:t>MPI Informatik, Germany</a:t>
            </a:r>
          </a:p>
        </p:txBody>
      </p:sp>
      <p:sp>
        <p:nvSpPr>
          <p:cNvPr id="8" name="TextBox 7"/>
          <p:cNvSpPr txBox="1"/>
          <p:nvPr/>
        </p:nvSpPr>
        <p:spPr>
          <a:xfrm>
            <a:off x="3230584" y="2571750"/>
            <a:ext cx="2286001" cy="777136"/>
          </a:xfrm>
          <a:prstGeom prst="rect">
            <a:avLst/>
          </a:prstGeom>
          <a:noFill/>
        </p:spPr>
        <p:txBody>
          <a:bodyPr wrap="square" rtlCol="0">
            <a:spAutoFit/>
          </a:bodyPr>
          <a:lstStyle/>
          <a:p>
            <a:pPr algn="ctr"/>
            <a:r>
              <a:rPr lang="en-US" dirty="0" smtClean="0"/>
              <a:t>Tobias </a:t>
            </a:r>
            <a:r>
              <a:rPr lang="en-US" dirty="0" err="1" smtClean="0"/>
              <a:t>Ritschel</a:t>
            </a:r>
            <a:endParaRPr lang="en-US" dirty="0" smtClean="0"/>
          </a:p>
          <a:p>
            <a:pPr algn="ctr">
              <a:spcBef>
                <a:spcPts val="300"/>
              </a:spcBef>
            </a:pPr>
            <a:r>
              <a:rPr lang="pt-BR" sz="1200" i="1" dirty="0" smtClean="0"/>
              <a:t>Télécom ParisTech</a:t>
            </a:r>
            <a:br>
              <a:rPr lang="pt-BR" sz="1200" i="1" dirty="0" smtClean="0"/>
            </a:br>
            <a:r>
              <a:rPr lang="pt-BR" sz="1200" i="1" dirty="0" smtClean="0"/>
              <a:t>Intel </a:t>
            </a:r>
            <a:r>
              <a:rPr lang="pt-BR" sz="1200" i="1" dirty="0"/>
              <a:t>Visual Computing Institute</a:t>
            </a:r>
            <a:endParaRPr lang="en-US" sz="1200" i="1" dirty="0" smtClean="0"/>
          </a:p>
        </p:txBody>
      </p:sp>
    </p:spTree>
    <p:extLst>
      <p:ext uri="{BB962C8B-B14F-4D97-AF65-F5344CB8AC3E}">
        <p14:creationId xmlns:p14="http://schemas.microsoft.com/office/powerpoint/2010/main" val="2502158613"/>
      </p:ext>
    </p:extLst>
  </p:cSld>
  <p:clrMapOvr>
    <a:masterClrMapping/>
  </p:clrMapOvr>
  <mc:AlternateContent xmlns:mc="http://schemas.openxmlformats.org/markup-compatibility/2006" xmlns:p14="http://schemas.microsoft.com/office/powerpoint/2010/main">
    <mc:Choice Requires="p14">
      <p:transition spd="slow" p14:dur="2000" advTm="1335"/>
    </mc:Choice>
    <mc:Fallback xmlns="">
      <p:transition spd="slow" advTm="1335"/>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ight Arrow Callout 44"/>
          <p:cNvSpPr/>
          <p:nvPr/>
        </p:nvSpPr>
        <p:spPr>
          <a:xfrm>
            <a:off x="457200" y="653512"/>
            <a:ext cx="3124200" cy="4177443"/>
          </a:xfrm>
          <a:prstGeom prst="rightArrowCallout">
            <a:avLst>
              <a:gd name="adj1" fmla="val 23316"/>
              <a:gd name="adj2" fmla="val 25000"/>
              <a:gd name="adj3" fmla="val 29211"/>
              <a:gd name="adj4" fmla="val 58660"/>
            </a:avLst>
          </a:prstGeom>
          <a:gradFill flip="none" rotWithShape="1">
            <a:gsLst>
              <a:gs pos="0">
                <a:schemeClr val="bg1">
                  <a:lumMod val="50000"/>
                </a:schemeClr>
              </a:gs>
              <a:gs pos="50000">
                <a:schemeClr val="bg1">
                  <a:lumMod val="85000"/>
                </a:schemeClr>
              </a:gs>
              <a:gs pos="100000">
                <a:schemeClr val="accent1">
                  <a:tint val="23500"/>
                  <a:satMod val="160000"/>
                  <a:alpha val="0"/>
                </a:schemeClr>
              </a:gs>
            </a:gsLst>
            <a:lin ang="108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13296"/>
            <a:ext cx="6019800" cy="443450"/>
          </a:xfrm>
        </p:spPr>
        <p:txBody>
          <a:bodyPr>
            <a:noAutofit/>
          </a:bodyPr>
          <a:lstStyle/>
          <a:p>
            <a:r>
              <a:rPr lang="en-US" dirty="0" smtClean="0"/>
              <a:t>Stereo in daily life</a:t>
            </a:r>
            <a:endParaRPr lang="en-US" dirty="0"/>
          </a:p>
        </p:txBody>
      </p:sp>
      <p:pic>
        <p:nvPicPr>
          <p:cNvPr id="3"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10405" y="2684236"/>
            <a:ext cx="1905000" cy="2043043"/>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cap="flat">
                <a:solidFill>
                  <a:schemeClr val="tx1"/>
                </a:solidFill>
                <a:round/>
                <a:headEnd/>
                <a:tailEnd/>
              </a14:hiddenLine>
            </a:ext>
          </a:extLst>
        </p:spPr>
      </p:pic>
      <p:grpSp>
        <p:nvGrpSpPr>
          <p:cNvPr id="13" name="Group 12"/>
          <p:cNvGrpSpPr/>
          <p:nvPr/>
        </p:nvGrpSpPr>
        <p:grpSpPr>
          <a:xfrm>
            <a:off x="581424" y="680307"/>
            <a:ext cx="1512198" cy="1281843"/>
            <a:chOff x="-41563" y="291181"/>
            <a:chExt cx="2057400" cy="1743994"/>
          </a:xfrm>
        </p:grpSpPr>
        <p:grpSp>
          <p:nvGrpSpPr>
            <p:cNvPr id="26" name="Group 25"/>
            <p:cNvGrpSpPr/>
            <p:nvPr/>
          </p:nvGrpSpPr>
          <p:grpSpPr>
            <a:xfrm>
              <a:off x="-41563" y="438604"/>
              <a:ext cx="2057400" cy="1596571"/>
              <a:chOff x="425005" y="844906"/>
              <a:chExt cx="3048000" cy="1596571"/>
            </a:xfrm>
          </p:grpSpPr>
          <p:sp>
            <p:nvSpPr>
              <p:cNvPr id="27" name="Rectangle 26"/>
              <p:cNvSpPr>
                <a:spLocks noChangeAspect="1"/>
              </p:cNvSpPr>
              <p:nvPr/>
            </p:nvSpPr>
            <p:spPr>
              <a:xfrm>
                <a:off x="425005" y="844906"/>
                <a:ext cx="3048000" cy="1596571"/>
              </a:xfrm>
              <a:prstGeom prst="rect">
                <a:avLst/>
              </a:prstGeom>
              <a:gradFill>
                <a:gsLst>
                  <a:gs pos="0">
                    <a:schemeClr val="tx1">
                      <a:lumMod val="11000"/>
                      <a:lumOff val="89000"/>
                    </a:schemeClr>
                  </a:gs>
                  <a:gs pos="100000">
                    <a:schemeClr val="accent1">
                      <a:tint val="23500"/>
                      <a:satMod val="160000"/>
                      <a:lumMod val="9000"/>
                      <a:lumOff val="91000"/>
                    </a:schemeClr>
                  </a:gs>
                </a:gsLst>
                <a:lin ang="13500000" scaled="1"/>
              </a:gradFill>
              <a:ln w="952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1027821" y="2004596"/>
                <a:ext cx="1784175" cy="418742"/>
              </a:xfrm>
              <a:prstGeom prst="rect">
                <a:avLst/>
              </a:prstGeom>
              <a:noFill/>
            </p:spPr>
            <p:txBody>
              <a:bodyPr wrap="none" rtlCol="0">
                <a:spAutoFit/>
              </a:bodyPr>
              <a:lstStyle/>
              <a:p>
                <a:pPr algn="ctr"/>
                <a:r>
                  <a:rPr lang="en-US" sz="1400" b="1" dirty="0" smtClean="0"/>
                  <a:t>Anaglyph</a:t>
                </a:r>
                <a:endParaRPr lang="en-US" sz="1400" b="1" dirty="0"/>
              </a:p>
            </p:txBody>
          </p:sp>
        </p:grpSp>
        <p:pic>
          <p:nvPicPr>
            <p:cNvPr id="17" name="Picture 9"/>
            <p:cNvPicPr>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3908" y="291181"/>
              <a:ext cx="1587174" cy="158802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cap="flat">
                  <a:solidFill>
                    <a:schemeClr val="tx1"/>
                  </a:solidFill>
                  <a:round/>
                  <a:headEnd/>
                  <a:tailEnd/>
                </a14:hiddenLine>
              </a:ext>
            </a:extLst>
          </p:spPr>
        </p:pic>
      </p:grpSp>
      <p:grpSp>
        <p:nvGrpSpPr>
          <p:cNvPr id="43" name="Group 42"/>
          <p:cNvGrpSpPr/>
          <p:nvPr/>
        </p:nvGrpSpPr>
        <p:grpSpPr>
          <a:xfrm>
            <a:off x="581424" y="2160263"/>
            <a:ext cx="1512198" cy="1173487"/>
            <a:chOff x="1219200" y="3333750"/>
            <a:chExt cx="2057400" cy="1596571"/>
          </a:xfrm>
        </p:grpSpPr>
        <p:grpSp>
          <p:nvGrpSpPr>
            <p:cNvPr id="40" name="Group 39"/>
            <p:cNvGrpSpPr/>
            <p:nvPr/>
          </p:nvGrpSpPr>
          <p:grpSpPr>
            <a:xfrm>
              <a:off x="1219200" y="3333750"/>
              <a:ext cx="2057400" cy="1596571"/>
              <a:chOff x="425005" y="844906"/>
              <a:chExt cx="3048000" cy="1596571"/>
            </a:xfrm>
          </p:grpSpPr>
          <p:sp>
            <p:nvSpPr>
              <p:cNvPr id="41" name="Rectangle 40"/>
              <p:cNvSpPr/>
              <p:nvPr/>
            </p:nvSpPr>
            <p:spPr>
              <a:xfrm>
                <a:off x="425005" y="844906"/>
                <a:ext cx="3048000" cy="1596571"/>
              </a:xfrm>
              <a:prstGeom prst="rect">
                <a:avLst/>
              </a:prstGeom>
              <a:gradFill>
                <a:gsLst>
                  <a:gs pos="0">
                    <a:schemeClr val="tx1">
                      <a:lumMod val="11000"/>
                      <a:lumOff val="89000"/>
                    </a:schemeClr>
                  </a:gs>
                  <a:gs pos="100000">
                    <a:schemeClr val="accent1">
                      <a:tint val="23500"/>
                      <a:satMod val="160000"/>
                      <a:lumMod val="9000"/>
                      <a:lumOff val="91000"/>
                    </a:schemeClr>
                  </a:gs>
                </a:gsLst>
                <a:lin ang="13500000" scaled="1"/>
              </a:gradFill>
              <a:ln w="952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p:cNvSpPr txBox="1"/>
              <p:nvPr/>
            </p:nvSpPr>
            <p:spPr>
              <a:xfrm>
                <a:off x="608891" y="2004595"/>
                <a:ext cx="2622043" cy="418742"/>
              </a:xfrm>
              <a:prstGeom prst="rect">
                <a:avLst/>
              </a:prstGeom>
              <a:noFill/>
            </p:spPr>
            <p:txBody>
              <a:bodyPr wrap="none" rtlCol="0">
                <a:spAutoFit/>
              </a:bodyPr>
              <a:lstStyle/>
              <a:p>
                <a:pPr algn="ctr"/>
                <a:r>
                  <a:rPr lang="en-US" sz="1400" b="1" dirty="0" smtClean="0"/>
                  <a:t>Shutter glasses</a:t>
                </a:r>
                <a:endParaRPr lang="en-US" sz="1400" b="1" dirty="0"/>
              </a:p>
            </p:txBody>
          </p:sp>
        </p:grpSp>
        <p:pic>
          <p:nvPicPr>
            <p:cNvPr id="18" name="Picture 4" descr="C:\Users\Administrator\Dropbox\shutterglasses.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1315909" y="3476314"/>
              <a:ext cx="1863981" cy="892332"/>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44" name="Group 43"/>
          <p:cNvGrpSpPr/>
          <p:nvPr/>
        </p:nvGrpSpPr>
        <p:grpSpPr>
          <a:xfrm>
            <a:off x="581424" y="3531863"/>
            <a:ext cx="1512198" cy="1173487"/>
            <a:chOff x="2131844" y="2089248"/>
            <a:chExt cx="2057400" cy="1596571"/>
          </a:xfrm>
        </p:grpSpPr>
        <p:grpSp>
          <p:nvGrpSpPr>
            <p:cNvPr id="37" name="Group 36"/>
            <p:cNvGrpSpPr/>
            <p:nvPr/>
          </p:nvGrpSpPr>
          <p:grpSpPr>
            <a:xfrm>
              <a:off x="2131844" y="2089248"/>
              <a:ext cx="2057400" cy="1596571"/>
              <a:chOff x="425005" y="844906"/>
              <a:chExt cx="3048000" cy="1596571"/>
            </a:xfrm>
          </p:grpSpPr>
          <p:sp>
            <p:nvSpPr>
              <p:cNvPr id="38" name="Rectangle 37"/>
              <p:cNvSpPr/>
              <p:nvPr/>
            </p:nvSpPr>
            <p:spPr>
              <a:xfrm>
                <a:off x="425005" y="844906"/>
                <a:ext cx="3048000" cy="1596571"/>
              </a:xfrm>
              <a:prstGeom prst="rect">
                <a:avLst/>
              </a:prstGeom>
              <a:gradFill>
                <a:gsLst>
                  <a:gs pos="0">
                    <a:schemeClr val="tx1">
                      <a:lumMod val="11000"/>
                      <a:lumOff val="89000"/>
                    </a:schemeClr>
                  </a:gs>
                  <a:gs pos="100000">
                    <a:schemeClr val="accent1">
                      <a:tint val="23500"/>
                      <a:satMod val="160000"/>
                      <a:lumMod val="9000"/>
                      <a:lumOff val="91000"/>
                    </a:schemeClr>
                  </a:gs>
                </a:gsLst>
                <a:lin ang="13500000" scaled="1"/>
              </a:gradFill>
              <a:ln w="952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p:cNvSpPr txBox="1"/>
              <p:nvPr/>
            </p:nvSpPr>
            <p:spPr>
              <a:xfrm>
                <a:off x="434087" y="2004595"/>
                <a:ext cx="2971641" cy="418742"/>
              </a:xfrm>
              <a:prstGeom prst="rect">
                <a:avLst/>
              </a:prstGeom>
              <a:noFill/>
            </p:spPr>
            <p:txBody>
              <a:bodyPr wrap="none" rtlCol="0">
                <a:spAutoFit/>
              </a:bodyPr>
              <a:lstStyle/>
              <a:p>
                <a:pPr algn="ctr"/>
                <a:r>
                  <a:rPr lang="en-US" sz="1400" b="1" dirty="0" err="1" smtClean="0"/>
                  <a:t>Autostereoscopic</a:t>
                </a:r>
                <a:endParaRPr lang="en-US" sz="1400" b="1" dirty="0"/>
              </a:p>
            </p:txBody>
          </p:sp>
        </p:grpSp>
        <p:grpSp>
          <p:nvGrpSpPr>
            <p:cNvPr id="19" name="Group 18"/>
            <p:cNvGrpSpPr/>
            <p:nvPr/>
          </p:nvGrpSpPr>
          <p:grpSpPr>
            <a:xfrm>
              <a:off x="2232962" y="2216570"/>
              <a:ext cx="1855164" cy="978538"/>
              <a:chOff x="6457919" y="3803012"/>
              <a:chExt cx="1855164" cy="978538"/>
            </a:xfrm>
          </p:grpSpPr>
          <p:pic>
            <p:nvPicPr>
              <p:cNvPr id="20" name="Picture 1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7328478" y="3912281"/>
                <a:ext cx="984605" cy="772947"/>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pic>
          <p:grpSp>
            <p:nvGrpSpPr>
              <p:cNvPr id="21" name="Group 20"/>
              <p:cNvGrpSpPr/>
              <p:nvPr/>
            </p:nvGrpSpPr>
            <p:grpSpPr>
              <a:xfrm>
                <a:off x="6457919" y="3803012"/>
                <a:ext cx="1273605" cy="978538"/>
                <a:chOff x="5739394" y="3965897"/>
                <a:chExt cx="1225354" cy="941466"/>
              </a:xfrm>
            </p:grpSpPr>
            <p:pic>
              <p:nvPicPr>
                <p:cNvPr id="22" name="Picture 4" descr="C:\Users\Administrator\Dropbox\shutterglasses.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flipH="1">
                  <a:off x="5739394" y="4143327"/>
                  <a:ext cx="1225354" cy="586606"/>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23" name="Group 22"/>
                <p:cNvGrpSpPr/>
                <p:nvPr/>
              </p:nvGrpSpPr>
              <p:grpSpPr>
                <a:xfrm>
                  <a:off x="5987187" y="3965897"/>
                  <a:ext cx="941466" cy="941466"/>
                  <a:chOff x="5548480" y="2190750"/>
                  <a:chExt cx="941466" cy="941466"/>
                </a:xfrm>
              </p:grpSpPr>
              <p:cxnSp>
                <p:nvCxnSpPr>
                  <p:cNvPr id="24" name="Straight Connector 23"/>
                  <p:cNvCxnSpPr>
                    <a:stCxn id="25" idx="1"/>
                    <a:endCxn id="25" idx="5"/>
                  </p:cNvCxnSpPr>
                  <p:nvPr/>
                </p:nvCxnSpPr>
                <p:spPr>
                  <a:xfrm>
                    <a:off x="5686355" y="2328625"/>
                    <a:ext cx="665716" cy="665716"/>
                  </a:xfrm>
                  <a:prstGeom prst="line">
                    <a:avLst/>
                  </a:prstGeom>
                  <a:ln w="101600">
                    <a:solidFill>
                      <a:srgbClr val="E200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5" name="Oval 24"/>
                  <p:cNvSpPr/>
                  <p:nvPr/>
                </p:nvSpPr>
                <p:spPr>
                  <a:xfrm>
                    <a:off x="5548480" y="2190750"/>
                    <a:ext cx="941466" cy="941466"/>
                  </a:xfrm>
                  <a:prstGeom prst="ellipse">
                    <a:avLst/>
                  </a:prstGeom>
                  <a:noFill/>
                  <a:ln w="101600">
                    <a:solidFill>
                      <a:srgbClr val="E2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sp>
        <p:nvSpPr>
          <p:cNvPr id="14" name="Slide Number Placeholder 13"/>
          <p:cNvSpPr>
            <a:spLocks noGrp="1"/>
          </p:cNvSpPr>
          <p:nvPr>
            <p:ph type="sldNum" sz="quarter" idx="12"/>
          </p:nvPr>
        </p:nvSpPr>
        <p:spPr/>
        <p:txBody>
          <a:bodyPr/>
          <a:lstStyle/>
          <a:p>
            <a:fld id="{4AF310B5-B37C-4062-950A-8FEDA86889CC}" type="slidenum">
              <a:rPr lang="en-US" smtClean="0"/>
              <a:t>2</a:t>
            </a:fld>
            <a:endParaRPr lang="en-US"/>
          </a:p>
        </p:txBody>
      </p:sp>
      <p:grpSp>
        <p:nvGrpSpPr>
          <p:cNvPr id="36" name="Group 35"/>
          <p:cNvGrpSpPr/>
          <p:nvPr/>
        </p:nvGrpSpPr>
        <p:grpSpPr>
          <a:xfrm>
            <a:off x="3858024" y="1440957"/>
            <a:ext cx="1790700" cy="2541588"/>
            <a:chOff x="3225800" y="2457450"/>
            <a:chExt cx="1790700" cy="2541588"/>
          </a:xfrm>
        </p:grpSpPr>
        <p:pic>
          <p:nvPicPr>
            <p:cNvPr id="46"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363913" y="2457450"/>
              <a:ext cx="1073150" cy="1528763"/>
            </a:xfrm>
            <a:prstGeom prst="rect">
              <a:avLst/>
            </a:prstGeom>
            <a:noFill/>
            <a:ln w="12700" cap="flat">
              <a:solidFill>
                <a:srgbClr val="FFFFFF"/>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47" name="Picture 3"/>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943350" y="2654300"/>
              <a:ext cx="1073150" cy="1533525"/>
            </a:xfrm>
            <a:prstGeom prst="rect">
              <a:avLst/>
            </a:prstGeom>
            <a:noFill/>
            <a:ln w="12700" cap="flat">
              <a:solidFill>
                <a:srgbClr val="FFFFFF"/>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48" name="Picture 4"/>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225800" y="3054350"/>
              <a:ext cx="1071563" cy="1584325"/>
            </a:xfrm>
            <a:prstGeom prst="rect">
              <a:avLst/>
            </a:prstGeom>
            <a:noFill/>
            <a:ln w="12700" cap="flat">
              <a:solidFill>
                <a:srgbClr val="FFFFFF"/>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49" name="Picture 5"/>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771900" y="3394075"/>
              <a:ext cx="1071563" cy="1604963"/>
            </a:xfrm>
            <a:prstGeom prst="rect">
              <a:avLst/>
            </a:prstGeom>
            <a:noFill/>
            <a:ln w="12700" cap="flat">
              <a:solidFill>
                <a:srgbClr val="FFFFFF"/>
              </a:solidFill>
              <a:prstDash val="solid"/>
              <a:round/>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nvGrpSpPr>
          <p:cNvPr id="50" name="Group 49"/>
          <p:cNvGrpSpPr/>
          <p:nvPr/>
        </p:nvGrpSpPr>
        <p:grpSpPr>
          <a:xfrm>
            <a:off x="6111791" y="627363"/>
            <a:ext cx="2076450" cy="2020887"/>
            <a:chOff x="5497513" y="722313"/>
            <a:chExt cx="2076450" cy="2020887"/>
          </a:xfrm>
        </p:grpSpPr>
        <p:pic>
          <p:nvPicPr>
            <p:cNvPr id="51" name="Picture 6"/>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497513" y="722313"/>
              <a:ext cx="2076450" cy="163036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cap="flat">
                  <a:solidFill>
                    <a:schemeClr val="tx1"/>
                  </a:solidFill>
                  <a:round/>
                  <a:headEnd/>
                  <a:tailEnd/>
                </a14:hiddenLine>
              </a:ext>
            </a:extLst>
          </p:spPr>
        </p:pic>
        <p:pic>
          <p:nvPicPr>
            <p:cNvPr id="52" name="Picture 7"/>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556250" y="2070100"/>
              <a:ext cx="517525" cy="515938"/>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cap="flat">
                  <a:solidFill>
                    <a:schemeClr val="tx1"/>
                  </a:solidFill>
                  <a:round/>
                  <a:headEnd/>
                  <a:tailEnd/>
                </a14:hiddenLine>
              </a:ext>
            </a:extLst>
          </p:spPr>
        </p:pic>
        <p:pic>
          <p:nvPicPr>
            <p:cNvPr id="53" name="Picture 8"/>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6180138" y="2166938"/>
              <a:ext cx="576262" cy="57626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cap="flat">
                  <a:solidFill>
                    <a:schemeClr val="tx1"/>
                  </a:solidFill>
                  <a:round/>
                  <a:headEnd/>
                  <a:tailEnd/>
                </a14:hiddenLine>
              </a:ext>
            </a:extLst>
          </p:spPr>
        </p:pic>
      </p:grpSp>
    </p:spTree>
    <p:custDataLst>
      <p:tags r:id="rId1"/>
    </p:custDataLst>
    <p:extLst>
      <p:ext uri="{BB962C8B-B14F-4D97-AF65-F5344CB8AC3E}">
        <p14:creationId xmlns:p14="http://schemas.microsoft.com/office/powerpoint/2010/main" val="2479532853"/>
      </p:ext>
    </p:extLst>
  </p:cSld>
  <p:clrMapOvr>
    <a:masterClrMapping/>
  </p:clrMapOvr>
  <mc:AlternateContent xmlns:mc="http://schemas.openxmlformats.org/markup-compatibility/2006" xmlns:p14="http://schemas.microsoft.com/office/powerpoint/2010/main">
    <mc:Choice Requires="p14">
      <p:transition spd="slow" p14:dur="2000" advTm="2147"/>
    </mc:Choice>
    <mc:Fallback xmlns="">
      <p:transition spd="slow" advTm="21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750"/>
                                        <p:tgtEl>
                                          <p:spTgt spid="13"/>
                                        </p:tgtEl>
                                      </p:cBhvr>
                                    </p:animEffect>
                                  </p:childTnLst>
                                </p:cTn>
                              </p:par>
                            </p:childTnLst>
                          </p:cTn>
                        </p:par>
                        <p:par>
                          <p:cTn id="8" fill="hold">
                            <p:stCondLst>
                              <p:cond delay="750"/>
                            </p:stCondLst>
                            <p:childTnLst>
                              <p:par>
                                <p:cTn id="9" presetID="10" presetClass="entr" presetSubtype="0" fill="hold"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750"/>
                                        <p:tgtEl>
                                          <p:spTgt spid="43"/>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fade">
                                      <p:cBhvr>
                                        <p:cTn id="15" dur="750"/>
                                        <p:tgtEl>
                                          <p:spTgt spid="4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wipe(left)">
                                      <p:cBhvr>
                                        <p:cTn id="20" dur="500"/>
                                        <p:tgtEl>
                                          <p:spTgt spid="45"/>
                                        </p:tgtEl>
                                      </p:cBhvr>
                                    </p:animEffect>
                                  </p:childTnLst>
                                </p:cTn>
                              </p:par>
                            </p:childTnLst>
                          </p:cTn>
                        </p:par>
                        <p:par>
                          <p:cTn id="21" fill="hold">
                            <p:stCondLst>
                              <p:cond delay="500"/>
                            </p:stCondLst>
                            <p:childTnLst>
                              <p:par>
                                <p:cTn id="22" presetID="53" presetClass="entr" presetSubtype="16" fill="hold" nodeType="afterEffect">
                                  <p:stCondLst>
                                    <p:cond delay="0"/>
                                  </p:stCondLst>
                                  <p:childTnLst>
                                    <p:set>
                                      <p:cBhvr>
                                        <p:cTn id="23" dur="1" fill="hold">
                                          <p:stCondLst>
                                            <p:cond delay="0"/>
                                          </p:stCondLst>
                                        </p:cTn>
                                        <p:tgtEl>
                                          <p:spTgt spid="36"/>
                                        </p:tgtEl>
                                        <p:attrNameLst>
                                          <p:attrName>style.visibility</p:attrName>
                                        </p:attrNameLst>
                                      </p:cBhvr>
                                      <p:to>
                                        <p:strVal val="visible"/>
                                      </p:to>
                                    </p:set>
                                    <p:anim calcmode="lin" valueType="num">
                                      <p:cBhvr>
                                        <p:cTn id="24" dur="300" fill="hold"/>
                                        <p:tgtEl>
                                          <p:spTgt spid="36"/>
                                        </p:tgtEl>
                                        <p:attrNameLst>
                                          <p:attrName>ppt_w</p:attrName>
                                        </p:attrNameLst>
                                      </p:cBhvr>
                                      <p:tavLst>
                                        <p:tav tm="0">
                                          <p:val>
                                            <p:fltVal val="0"/>
                                          </p:val>
                                        </p:tav>
                                        <p:tav tm="100000">
                                          <p:val>
                                            <p:strVal val="#ppt_w"/>
                                          </p:val>
                                        </p:tav>
                                      </p:tavLst>
                                    </p:anim>
                                    <p:anim calcmode="lin" valueType="num">
                                      <p:cBhvr>
                                        <p:cTn id="25" dur="300" fill="hold"/>
                                        <p:tgtEl>
                                          <p:spTgt spid="36"/>
                                        </p:tgtEl>
                                        <p:attrNameLst>
                                          <p:attrName>ppt_h</p:attrName>
                                        </p:attrNameLst>
                                      </p:cBhvr>
                                      <p:tavLst>
                                        <p:tav tm="0">
                                          <p:val>
                                            <p:fltVal val="0"/>
                                          </p:val>
                                        </p:tav>
                                        <p:tav tm="100000">
                                          <p:val>
                                            <p:strVal val="#ppt_h"/>
                                          </p:val>
                                        </p:tav>
                                      </p:tavLst>
                                    </p:anim>
                                    <p:animEffect transition="in" filter="fade">
                                      <p:cBhvr>
                                        <p:cTn id="26" dur="300"/>
                                        <p:tgtEl>
                                          <p:spTgt spid="36"/>
                                        </p:tgtEl>
                                      </p:cBhvr>
                                    </p:animEffect>
                                  </p:childTnLst>
                                </p:cTn>
                              </p:par>
                            </p:childTnLst>
                          </p:cTn>
                        </p:par>
                        <p:par>
                          <p:cTn id="27" fill="hold">
                            <p:stCondLst>
                              <p:cond delay="800"/>
                            </p:stCondLst>
                            <p:childTnLst>
                              <p:par>
                                <p:cTn id="28" presetID="53" presetClass="entr" presetSubtype="16" fill="hold" nodeType="afterEffect">
                                  <p:stCondLst>
                                    <p:cond delay="500"/>
                                  </p:stCondLst>
                                  <p:childTnLst>
                                    <p:set>
                                      <p:cBhvr>
                                        <p:cTn id="29" dur="1" fill="hold">
                                          <p:stCondLst>
                                            <p:cond delay="0"/>
                                          </p:stCondLst>
                                        </p:cTn>
                                        <p:tgtEl>
                                          <p:spTgt spid="50"/>
                                        </p:tgtEl>
                                        <p:attrNameLst>
                                          <p:attrName>style.visibility</p:attrName>
                                        </p:attrNameLst>
                                      </p:cBhvr>
                                      <p:to>
                                        <p:strVal val="visible"/>
                                      </p:to>
                                    </p:set>
                                    <p:anim calcmode="lin" valueType="num">
                                      <p:cBhvr>
                                        <p:cTn id="30" dur="300" fill="hold"/>
                                        <p:tgtEl>
                                          <p:spTgt spid="50"/>
                                        </p:tgtEl>
                                        <p:attrNameLst>
                                          <p:attrName>ppt_w</p:attrName>
                                        </p:attrNameLst>
                                      </p:cBhvr>
                                      <p:tavLst>
                                        <p:tav tm="0">
                                          <p:val>
                                            <p:fltVal val="0"/>
                                          </p:val>
                                        </p:tav>
                                        <p:tav tm="100000">
                                          <p:val>
                                            <p:strVal val="#ppt_w"/>
                                          </p:val>
                                        </p:tav>
                                      </p:tavLst>
                                    </p:anim>
                                    <p:anim calcmode="lin" valueType="num">
                                      <p:cBhvr>
                                        <p:cTn id="31" dur="300" fill="hold"/>
                                        <p:tgtEl>
                                          <p:spTgt spid="50"/>
                                        </p:tgtEl>
                                        <p:attrNameLst>
                                          <p:attrName>ppt_h</p:attrName>
                                        </p:attrNameLst>
                                      </p:cBhvr>
                                      <p:tavLst>
                                        <p:tav tm="0">
                                          <p:val>
                                            <p:fltVal val="0"/>
                                          </p:val>
                                        </p:tav>
                                        <p:tav tm="100000">
                                          <p:val>
                                            <p:strVal val="#ppt_h"/>
                                          </p:val>
                                        </p:tav>
                                      </p:tavLst>
                                    </p:anim>
                                    <p:animEffect transition="in" filter="fade">
                                      <p:cBhvr>
                                        <p:cTn id="32" dur="300"/>
                                        <p:tgtEl>
                                          <p:spTgt spid="50"/>
                                        </p:tgtEl>
                                      </p:cBhvr>
                                    </p:animEffect>
                                  </p:childTnLst>
                                </p:cTn>
                              </p:par>
                            </p:childTnLst>
                          </p:cTn>
                        </p:par>
                        <p:par>
                          <p:cTn id="33" fill="hold">
                            <p:stCondLst>
                              <p:cond delay="1600"/>
                            </p:stCondLst>
                            <p:childTnLst>
                              <p:par>
                                <p:cTn id="34" presetID="53" presetClass="entr" presetSubtype="16" fill="hold" nodeType="afterEffect">
                                  <p:stCondLst>
                                    <p:cond delay="500"/>
                                  </p:stCondLst>
                                  <p:childTnLst>
                                    <p:set>
                                      <p:cBhvr>
                                        <p:cTn id="35" dur="1" fill="hold">
                                          <p:stCondLst>
                                            <p:cond delay="0"/>
                                          </p:stCondLst>
                                        </p:cTn>
                                        <p:tgtEl>
                                          <p:spTgt spid="3"/>
                                        </p:tgtEl>
                                        <p:attrNameLst>
                                          <p:attrName>style.visibility</p:attrName>
                                        </p:attrNameLst>
                                      </p:cBhvr>
                                      <p:to>
                                        <p:strVal val="visible"/>
                                      </p:to>
                                    </p:set>
                                    <p:anim calcmode="lin" valueType="num">
                                      <p:cBhvr>
                                        <p:cTn id="36" dur="300" fill="hold"/>
                                        <p:tgtEl>
                                          <p:spTgt spid="3"/>
                                        </p:tgtEl>
                                        <p:attrNameLst>
                                          <p:attrName>ppt_w</p:attrName>
                                        </p:attrNameLst>
                                      </p:cBhvr>
                                      <p:tavLst>
                                        <p:tav tm="0">
                                          <p:val>
                                            <p:fltVal val="0"/>
                                          </p:val>
                                        </p:tav>
                                        <p:tav tm="100000">
                                          <p:val>
                                            <p:strVal val="#ppt_w"/>
                                          </p:val>
                                        </p:tav>
                                      </p:tavLst>
                                    </p:anim>
                                    <p:anim calcmode="lin" valueType="num">
                                      <p:cBhvr>
                                        <p:cTn id="37" dur="300" fill="hold"/>
                                        <p:tgtEl>
                                          <p:spTgt spid="3"/>
                                        </p:tgtEl>
                                        <p:attrNameLst>
                                          <p:attrName>ppt_h</p:attrName>
                                        </p:attrNameLst>
                                      </p:cBhvr>
                                      <p:tavLst>
                                        <p:tav tm="0">
                                          <p:val>
                                            <p:fltVal val="0"/>
                                          </p:val>
                                        </p:tav>
                                        <p:tav tm="100000">
                                          <p:val>
                                            <p:strVal val="#ppt_h"/>
                                          </p:val>
                                        </p:tav>
                                      </p:tavLst>
                                    </p:anim>
                                    <p:animEffect transition="in" filter="fade">
                                      <p:cBhvr>
                                        <p:cTn id="38" dur="3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672818" y="1017717"/>
            <a:ext cx="4471182" cy="351129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52400" y="113296"/>
            <a:ext cx="6019800" cy="443450"/>
          </a:xfrm>
        </p:spPr>
        <p:txBody>
          <a:bodyPr/>
          <a:lstStyle/>
          <a:p>
            <a:r>
              <a:rPr lang="en-US" dirty="0" smtClean="0"/>
              <a:t>Stereo on a flat display</a:t>
            </a:r>
            <a:endParaRPr lang="en-US" dirty="0"/>
          </a:p>
        </p:txBody>
      </p:sp>
      <p:grpSp>
        <p:nvGrpSpPr>
          <p:cNvPr id="13" name="Group 12"/>
          <p:cNvGrpSpPr>
            <a:grpSpLocks noChangeAspect="1"/>
          </p:cNvGrpSpPr>
          <p:nvPr/>
        </p:nvGrpSpPr>
        <p:grpSpPr>
          <a:xfrm rot="19304787">
            <a:off x="1455534" y="3493214"/>
            <a:ext cx="1226334" cy="1188720"/>
            <a:chOff x="307430" y="1871058"/>
            <a:chExt cx="1006421" cy="975551"/>
          </a:xfrm>
          <a:effectLst>
            <a:outerShdw blurRad="50800" dist="38100" dir="2700000" algn="tl" rotWithShape="0">
              <a:prstClr val="black">
                <a:alpha val="40000"/>
              </a:prstClr>
            </a:outerShdw>
          </a:effectLst>
        </p:grpSpPr>
        <p:grpSp>
          <p:nvGrpSpPr>
            <p:cNvPr id="14" name="Group 13"/>
            <p:cNvGrpSpPr/>
            <p:nvPr/>
          </p:nvGrpSpPr>
          <p:grpSpPr>
            <a:xfrm>
              <a:off x="307430" y="1871058"/>
              <a:ext cx="1006421" cy="975551"/>
              <a:chOff x="307430" y="1871058"/>
              <a:chExt cx="1006421" cy="975551"/>
            </a:xfrm>
          </p:grpSpPr>
          <p:sp>
            <p:nvSpPr>
              <p:cNvPr id="17" name="Oval 16"/>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Oval 14"/>
            <p:cNvSpPr/>
            <p:nvPr/>
          </p:nvSpPr>
          <p:spPr>
            <a:xfrm rot="1078097">
              <a:off x="317239" y="1902339"/>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rot="1078097">
              <a:off x="1073110" y="2171366"/>
              <a:ext cx="4572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p:cNvGrpSpPr>
            <a:grpSpLocks noChangeAspect="1"/>
          </p:cNvGrpSpPr>
          <p:nvPr/>
        </p:nvGrpSpPr>
        <p:grpSpPr>
          <a:xfrm rot="20059575">
            <a:off x="785605" y="1938055"/>
            <a:ext cx="1226334" cy="1188720"/>
            <a:chOff x="307430" y="1871058"/>
            <a:chExt cx="1006421" cy="975551"/>
          </a:xfrm>
          <a:effectLst>
            <a:outerShdw blurRad="50800" dist="38100" dir="2700000" algn="tl" rotWithShape="0">
              <a:prstClr val="black">
                <a:alpha val="40000"/>
              </a:prstClr>
            </a:outerShdw>
          </a:effectLst>
        </p:grpSpPr>
        <p:grpSp>
          <p:nvGrpSpPr>
            <p:cNvPr id="20" name="Group 19"/>
            <p:cNvGrpSpPr/>
            <p:nvPr/>
          </p:nvGrpSpPr>
          <p:grpSpPr>
            <a:xfrm>
              <a:off x="307430" y="1871058"/>
              <a:ext cx="1006421" cy="975551"/>
              <a:chOff x="307430" y="1871058"/>
              <a:chExt cx="1006421" cy="975551"/>
            </a:xfrm>
          </p:grpSpPr>
          <p:sp>
            <p:nvSpPr>
              <p:cNvPr id="23" name="Oval 22"/>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Oval 20"/>
            <p:cNvSpPr/>
            <p:nvPr/>
          </p:nvSpPr>
          <p:spPr>
            <a:xfrm rot="1078097">
              <a:off x="317239" y="1902339"/>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rot="1078097">
              <a:off x="1073110" y="2171366"/>
              <a:ext cx="4572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27" name="Picture 3" descr="C:\Users\Administrator\Desktop\Siggraph 2011\images\leftflowers.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11316" y="1019677"/>
            <a:ext cx="4471240" cy="3511342"/>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32" name="Right Arrow 31"/>
          <p:cNvSpPr/>
          <p:nvPr/>
        </p:nvSpPr>
        <p:spPr>
          <a:xfrm rot="21126341">
            <a:off x="2523011" y="1968620"/>
            <a:ext cx="1229782" cy="593290"/>
          </a:xfrm>
          <a:prstGeom prst="rightArrow">
            <a:avLst>
              <a:gd name="adj1" fmla="val 50000"/>
              <a:gd name="adj2" fmla="val 91264"/>
            </a:avLst>
          </a:prstGeom>
          <a:gradFill flip="none" rotWithShape="1">
            <a:gsLst>
              <a:gs pos="0">
                <a:schemeClr val="bg1">
                  <a:lumMod val="75000"/>
                </a:schemeClr>
              </a:gs>
              <a:gs pos="100000">
                <a:schemeClr val="bg1">
                  <a:lumMod val="95000"/>
                </a:schemeClr>
              </a:gs>
            </a:gsLst>
            <a:lin ang="0" scaled="1"/>
            <a:tileRect/>
          </a:gradFill>
          <a:ln w="6350">
            <a:solidFill>
              <a:schemeClr val="tx1">
                <a:lumMod val="75000"/>
                <a:lumOff val="2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950357" y="2724150"/>
            <a:ext cx="756938" cy="307777"/>
          </a:xfrm>
          <a:prstGeom prst="rect">
            <a:avLst/>
          </a:prstGeom>
          <a:noFill/>
        </p:spPr>
        <p:txBody>
          <a:bodyPr wrap="none" rtlCol="0">
            <a:spAutoFit/>
          </a:bodyPr>
          <a:lstStyle/>
          <a:p>
            <a:r>
              <a:rPr lang="en-US" sz="1400" dirty="0" smtClean="0"/>
              <a:t>Left Eye</a:t>
            </a:r>
            <a:endParaRPr lang="en-US" sz="1400" dirty="0"/>
          </a:p>
        </p:txBody>
      </p:sp>
      <p:sp>
        <p:nvSpPr>
          <p:cNvPr id="34" name="TextBox 33"/>
          <p:cNvSpPr txBox="1"/>
          <p:nvPr/>
        </p:nvSpPr>
        <p:spPr>
          <a:xfrm>
            <a:off x="1603393" y="4303376"/>
            <a:ext cx="860941" cy="307777"/>
          </a:xfrm>
          <a:prstGeom prst="rect">
            <a:avLst/>
          </a:prstGeom>
          <a:noFill/>
        </p:spPr>
        <p:txBody>
          <a:bodyPr wrap="none" rtlCol="0">
            <a:spAutoFit/>
          </a:bodyPr>
          <a:lstStyle/>
          <a:p>
            <a:r>
              <a:rPr lang="en-US" sz="1400" dirty="0" smtClean="0"/>
              <a:t>Right eye</a:t>
            </a:r>
            <a:endParaRPr lang="en-US" sz="1400" dirty="0"/>
          </a:p>
        </p:txBody>
      </p:sp>
      <p:sp>
        <p:nvSpPr>
          <p:cNvPr id="35" name="Right Arrow 34"/>
          <p:cNvSpPr/>
          <p:nvPr/>
        </p:nvSpPr>
        <p:spPr>
          <a:xfrm rot="20385871">
            <a:off x="2957687" y="3209664"/>
            <a:ext cx="1229782" cy="593290"/>
          </a:xfrm>
          <a:prstGeom prst="rightArrow">
            <a:avLst>
              <a:gd name="adj1" fmla="val 50000"/>
              <a:gd name="adj2" fmla="val 91264"/>
            </a:avLst>
          </a:prstGeom>
          <a:gradFill flip="none" rotWithShape="1">
            <a:gsLst>
              <a:gs pos="0">
                <a:schemeClr val="bg1">
                  <a:lumMod val="75000"/>
                </a:schemeClr>
              </a:gs>
              <a:gs pos="100000">
                <a:schemeClr val="bg1">
                  <a:lumMod val="95000"/>
                </a:schemeClr>
              </a:gs>
            </a:gsLst>
            <a:lin ang="0" scaled="1"/>
            <a:tileRect/>
          </a:gradFill>
          <a:ln w="6350">
            <a:solidFill>
              <a:schemeClr val="tx1">
                <a:lumMod val="75000"/>
                <a:lumOff val="2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itle 1"/>
          <p:cNvSpPr txBox="1">
            <a:spLocks/>
          </p:cNvSpPr>
          <p:nvPr/>
        </p:nvSpPr>
        <p:spPr>
          <a:xfrm>
            <a:off x="228600" y="1044742"/>
            <a:ext cx="4038600" cy="443450"/>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1" kern="1200">
                <a:solidFill>
                  <a:schemeClr val="tx1"/>
                </a:solidFill>
                <a:latin typeface="+mj-lt"/>
                <a:ea typeface="+mj-ea"/>
                <a:cs typeface="+mj-cs"/>
              </a:defRPr>
            </a:lvl1pPr>
          </a:lstStyle>
          <a:p>
            <a:pPr indent="-365760">
              <a:buFont typeface="Wingdings" pitchFamily="2" charset="2"/>
              <a:buChar char="Ø"/>
            </a:pPr>
            <a:r>
              <a:rPr lang="en-US" sz="2200" dirty="0" smtClean="0"/>
              <a:t>Different image for each eye</a:t>
            </a:r>
            <a:endParaRPr lang="en-US" sz="2200" dirty="0"/>
          </a:p>
        </p:txBody>
      </p:sp>
      <p:pic>
        <p:nvPicPr>
          <p:cNvPr id="1026" name="Picture 2" descr="C:\Users\Administrator\Desktop\Siggraph 2011\images\rightflowers.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11316" y="1019677"/>
            <a:ext cx="4471240" cy="3511342"/>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4AF310B5-B37C-4062-950A-8FEDA86889CC}" type="slidenum">
              <a:rPr lang="en-US" smtClean="0"/>
              <a:t>3</a:t>
            </a:fld>
            <a:endParaRPr lang="en-US"/>
          </a:p>
        </p:txBody>
      </p:sp>
    </p:spTree>
    <p:extLst>
      <p:ext uri="{BB962C8B-B14F-4D97-AF65-F5344CB8AC3E}">
        <p14:creationId xmlns:p14="http://schemas.microsoft.com/office/powerpoint/2010/main" val="42637787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left)">
                                      <p:cBhvr>
                                        <p:cTn id="11" dur="500"/>
                                        <p:tgtEl>
                                          <p:spTgt spid="32"/>
                                        </p:tgtEl>
                                      </p:cBhvr>
                                    </p:animEffect>
                                  </p:childTnLst>
                                </p:cTn>
                              </p:par>
                              <p:par>
                                <p:cTn id="12" presetID="10" presetClass="entr" presetSubtype="0" fill="hold" nodeType="withEffect">
                                  <p:stCondLst>
                                    <p:cond delay="0"/>
                                  </p:stCondLst>
                                  <p:childTnLst>
                                    <p:set>
                                      <p:cBhvr>
                                        <p:cTn id="13" dur="1" fill="hold">
                                          <p:stCondLst>
                                            <p:cond delay="0"/>
                                          </p:stCondLst>
                                        </p:cTn>
                                        <p:tgtEl>
                                          <p:spTgt spid="1027"/>
                                        </p:tgtEl>
                                        <p:attrNameLst>
                                          <p:attrName>style.visibility</p:attrName>
                                        </p:attrNameLst>
                                      </p:cBhvr>
                                      <p:to>
                                        <p:strVal val="visible"/>
                                      </p:to>
                                    </p:set>
                                    <p:animEffect transition="in" filter="fade">
                                      <p:cBhvr>
                                        <p:cTn id="14" dur="500"/>
                                        <p:tgtEl>
                                          <p:spTgt spid="1027"/>
                                        </p:tgtEl>
                                      </p:cBhvr>
                                    </p:animEffect>
                                  </p:childTnLst>
                                </p:cTn>
                              </p:par>
                            </p:childTnLst>
                          </p:cTn>
                        </p:par>
                        <p:par>
                          <p:cTn id="15" fill="hold">
                            <p:stCondLst>
                              <p:cond delay="1000"/>
                            </p:stCondLst>
                            <p:childTnLst>
                              <p:par>
                                <p:cTn id="16" presetID="10" presetClass="exit" presetSubtype="0" fill="hold" grpId="1" nodeType="afterEffect">
                                  <p:stCondLst>
                                    <p:cond delay="0"/>
                                  </p:stCondLst>
                                  <p:childTnLst>
                                    <p:animEffect transition="out" filter="fade">
                                      <p:cBhvr>
                                        <p:cTn id="17" dur="500"/>
                                        <p:tgtEl>
                                          <p:spTgt spid="32"/>
                                        </p:tgtEl>
                                      </p:cBhvr>
                                    </p:animEffect>
                                    <p:set>
                                      <p:cBhvr>
                                        <p:cTn id="18" dur="1" fill="hold">
                                          <p:stCondLst>
                                            <p:cond delay="499"/>
                                          </p:stCondLst>
                                        </p:cTn>
                                        <p:tgtEl>
                                          <p:spTgt spid="32"/>
                                        </p:tgtEl>
                                        <p:attrNameLst>
                                          <p:attrName>style.visibility</p:attrName>
                                        </p:attrNameLst>
                                      </p:cBhvr>
                                      <p:to>
                                        <p:strVal val="hidden"/>
                                      </p:to>
                                    </p:se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1026"/>
                                        </p:tgtEl>
                                        <p:attrNameLst>
                                          <p:attrName>style.visibility</p:attrName>
                                        </p:attrNameLst>
                                      </p:cBhvr>
                                      <p:to>
                                        <p:strVal val="visible"/>
                                      </p:to>
                                    </p:set>
                                    <p:animEffect transition="in" filter="fade">
                                      <p:cBhvr>
                                        <p:cTn id="22" dur="500"/>
                                        <p:tgtEl>
                                          <p:spTgt spid="1026"/>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wipe(left)">
                                      <p:cBhvr>
                                        <p:cTn id="2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2" grpId="1" animBg="1"/>
      <p:bldP spid="35" grpId="0" animBg="1"/>
      <p:bldP spid="3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Group 40"/>
          <p:cNvGrpSpPr/>
          <p:nvPr/>
        </p:nvGrpSpPr>
        <p:grpSpPr>
          <a:xfrm>
            <a:off x="4376561" y="1207073"/>
            <a:ext cx="1006421" cy="975551"/>
            <a:chOff x="307430" y="1871058"/>
            <a:chExt cx="1006421" cy="975551"/>
          </a:xfrm>
          <a:effectLst>
            <a:outerShdw blurRad="50800" dist="38100" dir="2700000" algn="tl" rotWithShape="0">
              <a:prstClr val="black">
                <a:alpha val="40000"/>
              </a:prstClr>
            </a:outerShdw>
          </a:effectLst>
        </p:grpSpPr>
        <p:grpSp>
          <p:nvGrpSpPr>
            <p:cNvPr id="43" name="Group 42"/>
            <p:cNvGrpSpPr/>
            <p:nvPr/>
          </p:nvGrpSpPr>
          <p:grpSpPr>
            <a:xfrm>
              <a:off x="307430" y="1871058"/>
              <a:ext cx="1006421" cy="975551"/>
              <a:chOff x="307430" y="1871058"/>
              <a:chExt cx="1006421" cy="975551"/>
            </a:xfrm>
          </p:grpSpPr>
          <p:sp>
            <p:nvSpPr>
              <p:cNvPr id="47" name="Oval 46"/>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Oval 43"/>
            <p:cNvSpPr/>
            <p:nvPr/>
          </p:nvSpPr>
          <p:spPr>
            <a:xfrm rot="1078097">
              <a:off x="317239" y="1902339"/>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rot="1078097">
              <a:off x="1073110" y="2171366"/>
              <a:ext cx="4572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3" name="Group 32"/>
          <p:cNvGrpSpPr/>
          <p:nvPr/>
        </p:nvGrpSpPr>
        <p:grpSpPr>
          <a:xfrm rot="19607574">
            <a:off x="4341137" y="2767142"/>
            <a:ext cx="1006421" cy="975551"/>
            <a:chOff x="307430" y="1871058"/>
            <a:chExt cx="1006421" cy="975551"/>
          </a:xfrm>
          <a:effectLst>
            <a:outerShdw blurRad="50800" dist="38100" dir="2700000" algn="tl" rotWithShape="0">
              <a:prstClr val="black">
                <a:alpha val="40000"/>
              </a:prstClr>
            </a:outerShdw>
          </a:effectLst>
        </p:grpSpPr>
        <p:grpSp>
          <p:nvGrpSpPr>
            <p:cNvPr id="35" name="Group 34"/>
            <p:cNvGrpSpPr/>
            <p:nvPr/>
          </p:nvGrpSpPr>
          <p:grpSpPr>
            <a:xfrm>
              <a:off x="307430" y="1871058"/>
              <a:ext cx="1006421" cy="975551"/>
              <a:chOff x="307430" y="1871058"/>
              <a:chExt cx="1006421" cy="975551"/>
            </a:xfrm>
          </p:grpSpPr>
          <p:sp>
            <p:nvSpPr>
              <p:cNvPr id="39" name="Oval 38"/>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Oval 35"/>
            <p:cNvSpPr/>
            <p:nvPr/>
          </p:nvSpPr>
          <p:spPr>
            <a:xfrm rot="1078097">
              <a:off x="317239" y="1902339"/>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rot="1078097">
              <a:off x="1073110" y="2171366"/>
              <a:ext cx="4572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152400" y="113296"/>
            <a:ext cx="6019800" cy="443450"/>
          </a:xfrm>
        </p:spPr>
        <p:txBody>
          <a:bodyPr/>
          <a:lstStyle/>
          <a:p>
            <a:r>
              <a:rPr lang="en-US" dirty="0" smtClean="0"/>
              <a:t>Depth perception</a:t>
            </a:r>
            <a:endParaRPr lang="en-US" dirty="0"/>
          </a:p>
        </p:txBody>
      </p:sp>
      <p:sp>
        <p:nvSpPr>
          <p:cNvPr id="11" name="TextBox 10"/>
          <p:cNvSpPr txBox="1"/>
          <p:nvPr/>
        </p:nvSpPr>
        <p:spPr>
          <a:xfrm>
            <a:off x="304800" y="1352550"/>
            <a:ext cx="2551276" cy="369332"/>
          </a:xfrm>
          <a:prstGeom prst="rect">
            <a:avLst/>
          </a:prstGeom>
          <a:noFill/>
        </p:spPr>
        <p:txBody>
          <a:bodyPr wrap="none" rtlCol="0">
            <a:spAutoFit/>
          </a:bodyPr>
          <a:lstStyle/>
          <a:p>
            <a:r>
              <a:rPr lang="en-US" b="1" dirty="0" smtClean="0"/>
              <a:t>Stereoscopic depth cues:</a:t>
            </a:r>
            <a:endParaRPr lang="en-US" b="1" dirty="0"/>
          </a:p>
        </p:txBody>
      </p:sp>
      <p:sp>
        <p:nvSpPr>
          <p:cNvPr id="12" name="TextBox 11"/>
          <p:cNvSpPr txBox="1"/>
          <p:nvPr/>
        </p:nvSpPr>
        <p:spPr>
          <a:xfrm>
            <a:off x="671965" y="1670021"/>
            <a:ext cx="1930337" cy="369332"/>
          </a:xfrm>
          <a:prstGeom prst="rect">
            <a:avLst/>
          </a:prstGeom>
          <a:noFill/>
        </p:spPr>
        <p:txBody>
          <a:bodyPr wrap="none" rtlCol="0">
            <a:spAutoFit/>
          </a:bodyPr>
          <a:lstStyle/>
          <a:p>
            <a:r>
              <a:rPr lang="en-US" dirty="0" smtClean="0"/>
              <a:t>binocular disparity</a:t>
            </a:r>
          </a:p>
        </p:txBody>
      </p:sp>
      <p:sp>
        <p:nvSpPr>
          <p:cNvPr id="58" name="Cube 57"/>
          <p:cNvSpPr/>
          <p:nvPr/>
        </p:nvSpPr>
        <p:spPr>
          <a:xfrm>
            <a:off x="6705600" y="2292293"/>
            <a:ext cx="332110" cy="326676"/>
          </a:xfrm>
          <a:prstGeom prst="cube">
            <a:avLst/>
          </a:prstGeom>
          <a:ln w="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2" name="Group 61"/>
          <p:cNvGrpSpPr/>
          <p:nvPr/>
        </p:nvGrpSpPr>
        <p:grpSpPr>
          <a:xfrm>
            <a:off x="4391840" y="1478677"/>
            <a:ext cx="2237562" cy="1995363"/>
            <a:chOff x="4384548" y="1468651"/>
            <a:chExt cx="3616452" cy="1995363"/>
          </a:xfrm>
        </p:grpSpPr>
        <p:cxnSp>
          <p:nvCxnSpPr>
            <p:cNvPr id="63" name="Straight Arrow Connector 62"/>
            <p:cNvCxnSpPr/>
            <p:nvPr/>
          </p:nvCxnSpPr>
          <p:spPr>
            <a:xfrm>
              <a:off x="4433995" y="1468651"/>
              <a:ext cx="3567005" cy="913688"/>
            </a:xfrm>
            <a:prstGeom prst="straightConnector1">
              <a:avLst/>
            </a:prstGeom>
            <a:ln w="12700">
              <a:solidFill>
                <a:schemeClr val="tx1">
                  <a:lumMod val="50000"/>
                  <a:lumOff val="50000"/>
                </a:schemeClr>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flipV="1">
              <a:off x="4384548" y="2571207"/>
              <a:ext cx="3616452" cy="892807"/>
            </a:xfrm>
            <a:prstGeom prst="straightConnector1">
              <a:avLst/>
            </a:prstGeom>
            <a:ln w="12700">
              <a:solidFill>
                <a:schemeClr val="tx1">
                  <a:lumMod val="50000"/>
                  <a:lumOff val="50000"/>
                </a:schemeClr>
              </a:solidFill>
              <a:prstDash val="dash"/>
              <a:tailEnd type="arrow"/>
            </a:ln>
          </p:spPr>
          <p:style>
            <a:lnRef idx="1">
              <a:schemeClr val="accent1"/>
            </a:lnRef>
            <a:fillRef idx="0">
              <a:schemeClr val="accent1"/>
            </a:fillRef>
            <a:effectRef idx="0">
              <a:schemeClr val="accent1"/>
            </a:effectRef>
            <a:fontRef idx="minor">
              <a:schemeClr val="tx1"/>
            </a:fontRef>
          </p:style>
        </p:cxnSp>
      </p:grpSp>
      <p:grpSp>
        <p:nvGrpSpPr>
          <p:cNvPr id="46" name="Group 45"/>
          <p:cNvGrpSpPr/>
          <p:nvPr/>
        </p:nvGrpSpPr>
        <p:grpSpPr>
          <a:xfrm>
            <a:off x="4361595" y="1628244"/>
            <a:ext cx="3639405" cy="1705510"/>
            <a:chOff x="4361595" y="1628244"/>
            <a:chExt cx="3639405" cy="1705510"/>
          </a:xfrm>
        </p:grpSpPr>
        <p:cxnSp>
          <p:nvCxnSpPr>
            <p:cNvPr id="13" name="Straight Arrow Connector 12"/>
            <p:cNvCxnSpPr/>
            <p:nvPr/>
          </p:nvCxnSpPr>
          <p:spPr>
            <a:xfrm>
              <a:off x="4381642" y="1628244"/>
              <a:ext cx="3619358" cy="754095"/>
            </a:xfrm>
            <a:prstGeom prst="straightConnector1">
              <a:avLst/>
            </a:prstGeom>
            <a:ln w="12700">
              <a:solidFill>
                <a:schemeClr val="tx1">
                  <a:lumMod val="50000"/>
                  <a:lumOff val="50000"/>
                </a:schemeClr>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V="1">
              <a:off x="4361595" y="2571206"/>
              <a:ext cx="3639405" cy="762548"/>
            </a:xfrm>
            <a:prstGeom prst="straightConnector1">
              <a:avLst/>
            </a:prstGeom>
            <a:ln w="12700">
              <a:solidFill>
                <a:schemeClr val="tx1">
                  <a:lumMod val="50000"/>
                  <a:lumOff val="50000"/>
                </a:schemeClr>
              </a:solidFill>
              <a:prstDash val="dash"/>
              <a:tailEnd type="arrow"/>
            </a:ln>
          </p:spPr>
          <p:style>
            <a:lnRef idx="1">
              <a:schemeClr val="accent1"/>
            </a:lnRef>
            <a:fillRef idx="0">
              <a:schemeClr val="accent1"/>
            </a:fillRef>
            <a:effectRef idx="0">
              <a:schemeClr val="accent1"/>
            </a:effectRef>
            <a:fontRef idx="minor">
              <a:schemeClr val="tx1"/>
            </a:fontRef>
          </p:style>
        </p:cxnSp>
      </p:grpSp>
      <p:sp>
        <p:nvSpPr>
          <p:cNvPr id="37" name="Cube 36"/>
          <p:cNvSpPr/>
          <p:nvPr/>
        </p:nvSpPr>
        <p:spPr>
          <a:xfrm>
            <a:off x="8153400" y="2292293"/>
            <a:ext cx="332110" cy="326676"/>
          </a:xfrm>
          <a:prstGeom prst="cube">
            <a:avLst/>
          </a:prstGeom>
          <a:ln w="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itle 1"/>
          <p:cNvSpPr txBox="1">
            <a:spLocks/>
          </p:cNvSpPr>
          <p:nvPr/>
        </p:nvSpPr>
        <p:spPr>
          <a:xfrm>
            <a:off x="152400" y="709146"/>
            <a:ext cx="6019800" cy="443450"/>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1" kern="1200">
                <a:solidFill>
                  <a:schemeClr val="tx1"/>
                </a:solidFill>
                <a:latin typeface="+mj-lt"/>
                <a:ea typeface="+mj-ea"/>
                <a:cs typeface="+mj-cs"/>
              </a:defRPr>
            </a:lvl1pPr>
          </a:lstStyle>
          <a:p>
            <a:r>
              <a:rPr lang="en-US" sz="2200" dirty="0" smtClean="0"/>
              <a:t>We see depth due to depth cues.</a:t>
            </a:r>
            <a:endParaRPr lang="en-US" sz="2200" dirty="0"/>
          </a:p>
        </p:txBody>
      </p:sp>
      <p:sp>
        <p:nvSpPr>
          <p:cNvPr id="9" name="Slide Number Placeholder 8"/>
          <p:cNvSpPr>
            <a:spLocks noGrp="1"/>
          </p:cNvSpPr>
          <p:nvPr>
            <p:ph type="sldNum" sz="quarter" idx="12"/>
          </p:nvPr>
        </p:nvSpPr>
        <p:spPr/>
        <p:txBody>
          <a:bodyPr/>
          <a:lstStyle/>
          <a:p>
            <a:fld id="{4AF310B5-B37C-4062-950A-8FEDA86889CC}" type="slidenum">
              <a:rPr lang="en-US" smtClean="0"/>
              <a:t>4</a:t>
            </a:fld>
            <a:endParaRPr lang="en-US"/>
          </a:p>
        </p:txBody>
      </p:sp>
      <p:sp>
        <p:nvSpPr>
          <p:cNvPr id="51" name="Pie 50"/>
          <p:cNvSpPr/>
          <p:nvPr/>
        </p:nvSpPr>
        <p:spPr>
          <a:xfrm rot="19393794">
            <a:off x="4352796" y="1034127"/>
            <a:ext cx="1550224" cy="1497962"/>
          </a:xfrm>
          <a:prstGeom prst="pie">
            <a:avLst>
              <a:gd name="adj1" fmla="val 13721932"/>
              <a:gd name="adj2" fmla="val 14395289"/>
            </a:avLst>
          </a:prstGeom>
          <a:gradFill flip="none" rotWithShape="1">
            <a:gsLst>
              <a:gs pos="0">
                <a:srgbClr val="E20000">
                  <a:alpha val="59000"/>
                </a:srgbClr>
              </a:gs>
              <a:gs pos="100000">
                <a:schemeClr val="bg1">
                  <a:alpha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2" name="Pie 51"/>
          <p:cNvSpPr/>
          <p:nvPr/>
        </p:nvSpPr>
        <p:spPr>
          <a:xfrm rot="16956460">
            <a:off x="4324074" y="2473126"/>
            <a:ext cx="1488789" cy="1438599"/>
          </a:xfrm>
          <a:prstGeom prst="pie">
            <a:avLst>
              <a:gd name="adj1" fmla="val 14093870"/>
              <a:gd name="adj2" fmla="val 14723272"/>
            </a:avLst>
          </a:prstGeom>
          <a:gradFill flip="none" rotWithShape="1">
            <a:gsLst>
              <a:gs pos="0">
                <a:srgbClr val="00B050"/>
              </a:gs>
              <a:gs pos="100000">
                <a:schemeClr val="bg1">
                  <a:alpha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3327563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par>
                          <p:cTn id="11" fill="hold">
                            <p:stCondLst>
                              <p:cond delay="0"/>
                            </p:stCondLst>
                            <p:childTnLst>
                              <p:par>
                                <p:cTn id="12" presetID="22" presetClass="entr" presetSubtype="8" fill="hold" nodeType="afterEffect">
                                  <p:stCondLst>
                                    <p:cond delay="0"/>
                                  </p:stCondLst>
                                  <p:childTnLst>
                                    <p:set>
                                      <p:cBhvr>
                                        <p:cTn id="13" dur="1" fill="hold">
                                          <p:stCondLst>
                                            <p:cond delay="0"/>
                                          </p:stCondLst>
                                        </p:cTn>
                                        <p:tgtEl>
                                          <p:spTgt spid="46"/>
                                        </p:tgtEl>
                                        <p:attrNameLst>
                                          <p:attrName>style.visibility</p:attrName>
                                        </p:attrNameLst>
                                      </p:cBhvr>
                                      <p:to>
                                        <p:strVal val="visible"/>
                                      </p:to>
                                    </p:set>
                                    <p:animEffect transition="in" filter="wipe(left)">
                                      <p:cBhvr>
                                        <p:cTn id="14" dur="500"/>
                                        <p:tgtEl>
                                          <p:spTgt spid="46"/>
                                        </p:tgtEl>
                                      </p:cBhvr>
                                    </p:animEffec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childTnLst>
                                </p:cTn>
                              </p:par>
                            </p:childTnLst>
                          </p:cTn>
                        </p:par>
                        <p:par>
                          <p:cTn id="18" fill="hold">
                            <p:stCondLst>
                              <p:cond delay="500"/>
                            </p:stCondLst>
                            <p:childTnLst>
                              <p:par>
                                <p:cTn id="19" presetID="1" presetClass="entr" presetSubtype="0" fill="hold" grpId="0" nodeType="afterEffect">
                                  <p:stCondLst>
                                    <p:cond delay="0"/>
                                  </p:stCondLst>
                                  <p:childTnLst>
                                    <p:set>
                                      <p:cBhvr>
                                        <p:cTn id="20" dur="1" fill="hold">
                                          <p:stCondLst>
                                            <p:cond delay="0"/>
                                          </p:stCondLst>
                                        </p:cTn>
                                        <p:tgtEl>
                                          <p:spTgt spid="58"/>
                                        </p:tgtEl>
                                        <p:attrNameLst>
                                          <p:attrName>style.visibility</p:attrName>
                                        </p:attrNameLst>
                                      </p:cBhvr>
                                      <p:to>
                                        <p:strVal val="visible"/>
                                      </p:to>
                                    </p:set>
                                  </p:childTnLst>
                                </p:cTn>
                              </p:par>
                            </p:childTnLst>
                          </p:cTn>
                        </p:par>
                        <p:par>
                          <p:cTn id="21" fill="hold">
                            <p:stCondLst>
                              <p:cond delay="500"/>
                            </p:stCondLst>
                            <p:childTnLst>
                              <p:par>
                                <p:cTn id="22" presetID="22" presetClass="entr" presetSubtype="8" fill="hold" nodeType="afterEffect">
                                  <p:stCondLst>
                                    <p:cond delay="0"/>
                                  </p:stCondLst>
                                  <p:childTnLst>
                                    <p:set>
                                      <p:cBhvr>
                                        <p:cTn id="23" dur="1" fill="hold">
                                          <p:stCondLst>
                                            <p:cond delay="0"/>
                                          </p:stCondLst>
                                        </p:cTn>
                                        <p:tgtEl>
                                          <p:spTgt spid="62"/>
                                        </p:tgtEl>
                                        <p:attrNameLst>
                                          <p:attrName>style.visibility</p:attrName>
                                        </p:attrNameLst>
                                      </p:cBhvr>
                                      <p:to>
                                        <p:strVal val="visible"/>
                                      </p:to>
                                    </p:set>
                                    <p:animEffect transition="in" filter="wipe(left)">
                                      <p:cBhvr>
                                        <p:cTn id="24" dur="500"/>
                                        <p:tgtEl>
                                          <p:spTgt spid="6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52"/>
                                        </p:tgtEl>
                                        <p:attrNameLst>
                                          <p:attrName>style.visibility</p:attrName>
                                        </p:attrNameLst>
                                      </p:cBhvr>
                                      <p:to>
                                        <p:strVal val="visible"/>
                                      </p:to>
                                    </p:set>
                                    <p:animEffect transition="in" filter="fade">
                                      <p:cBhvr>
                                        <p:cTn id="29" dur="500"/>
                                        <p:tgtEl>
                                          <p:spTgt spid="5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fade">
                                      <p:cBhvr>
                                        <p:cTn id="32"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58" grpId="0" animBg="1"/>
      <p:bldP spid="37" grpId="0" animBg="1"/>
      <p:bldP spid="51" grpId="0" animBg="1"/>
      <p:bldP spid="5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13296"/>
            <a:ext cx="6019800" cy="443450"/>
          </a:xfrm>
        </p:spPr>
        <p:txBody>
          <a:bodyPr/>
          <a:lstStyle/>
          <a:p>
            <a:r>
              <a:rPr lang="en-US" dirty="0" smtClean="0"/>
              <a:t>Depth perception</a:t>
            </a:r>
            <a:endParaRPr lang="en-US" dirty="0"/>
          </a:p>
        </p:txBody>
      </p:sp>
      <p:sp>
        <p:nvSpPr>
          <p:cNvPr id="7" name="TextBox 6"/>
          <p:cNvSpPr txBox="1"/>
          <p:nvPr/>
        </p:nvSpPr>
        <p:spPr>
          <a:xfrm>
            <a:off x="304800" y="2231676"/>
            <a:ext cx="1972720" cy="369332"/>
          </a:xfrm>
          <a:prstGeom prst="rect">
            <a:avLst/>
          </a:prstGeom>
          <a:noFill/>
        </p:spPr>
        <p:txBody>
          <a:bodyPr wrap="none" rtlCol="0">
            <a:spAutoFit/>
          </a:bodyPr>
          <a:lstStyle/>
          <a:p>
            <a:r>
              <a:rPr lang="en-US" b="1" dirty="0" smtClean="0"/>
              <a:t>Ocular depth cues:</a:t>
            </a:r>
            <a:endParaRPr lang="en-US" b="1" dirty="0"/>
          </a:p>
        </p:txBody>
      </p:sp>
      <p:sp>
        <p:nvSpPr>
          <p:cNvPr id="8" name="TextBox 7"/>
          <p:cNvSpPr txBox="1"/>
          <p:nvPr/>
        </p:nvSpPr>
        <p:spPr>
          <a:xfrm>
            <a:off x="671965" y="2558352"/>
            <a:ext cx="1762790" cy="369332"/>
          </a:xfrm>
          <a:prstGeom prst="rect">
            <a:avLst/>
          </a:prstGeom>
          <a:noFill/>
        </p:spPr>
        <p:txBody>
          <a:bodyPr wrap="none" rtlCol="0">
            <a:spAutoFit/>
          </a:bodyPr>
          <a:lstStyle/>
          <a:p>
            <a:r>
              <a:rPr lang="en-US" dirty="0"/>
              <a:t>a</a:t>
            </a:r>
            <a:r>
              <a:rPr lang="en-US" dirty="0" smtClean="0"/>
              <a:t>ccommodation,</a:t>
            </a:r>
          </a:p>
        </p:txBody>
      </p:sp>
      <p:sp>
        <p:nvSpPr>
          <p:cNvPr id="10" name="TextBox 9"/>
          <p:cNvSpPr txBox="1"/>
          <p:nvPr/>
        </p:nvSpPr>
        <p:spPr>
          <a:xfrm>
            <a:off x="2316234" y="2558352"/>
            <a:ext cx="1036566" cy="369332"/>
          </a:xfrm>
          <a:prstGeom prst="rect">
            <a:avLst/>
          </a:prstGeom>
          <a:noFill/>
        </p:spPr>
        <p:txBody>
          <a:bodyPr wrap="none" rtlCol="0">
            <a:spAutoFit/>
          </a:bodyPr>
          <a:lstStyle/>
          <a:p>
            <a:r>
              <a:rPr lang="en-US" dirty="0" err="1" smtClean="0"/>
              <a:t>vergence</a:t>
            </a:r>
            <a:endParaRPr lang="en-US" dirty="0" smtClean="0"/>
          </a:p>
        </p:txBody>
      </p:sp>
      <p:sp>
        <p:nvSpPr>
          <p:cNvPr id="38" name="Pie 37"/>
          <p:cNvSpPr/>
          <p:nvPr/>
        </p:nvSpPr>
        <p:spPr>
          <a:xfrm rot="18900000">
            <a:off x="6438988" y="957612"/>
            <a:ext cx="3047825" cy="3094669"/>
          </a:xfrm>
          <a:prstGeom prst="pie">
            <a:avLst>
              <a:gd name="adj1" fmla="val 12752703"/>
              <a:gd name="adj2" fmla="val 14329711"/>
            </a:avLst>
          </a:prstGeom>
          <a:gradFill flip="none" rotWithShape="1">
            <a:gsLst>
              <a:gs pos="0">
                <a:schemeClr val="accent1">
                  <a:tint val="66000"/>
                  <a:satMod val="160000"/>
                </a:schemeClr>
              </a:gs>
              <a:gs pos="78000">
                <a:schemeClr val="bg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7" name="Cube 36"/>
          <p:cNvSpPr/>
          <p:nvPr/>
        </p:nvSpPr>
        <p:spPr>
          <a:xfrm>
            <a:off x="7162800" y="2060210"/>
            <a:ext cx="764005" cy="764005"/>
          </a:xfrm>
          <a:prstGeom prst="cube">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itle 1"/>
          <p:cNvSpPr txBox="1">
            <a:spLocks/>
          </p:cNvSpPr>
          <p:nvPr/>
        </p:nvSpPr>
        <p:spPr>
          <a:xfrm>
            <a:off x="152400" y="709146"/>
            <a:ext cx="6019800" cy="443450"/>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1" kern="1200">
                <a:solidFill>
                  <a:schemeClr val="tx1"/>
                </a:solidFill>
                <a:latin typeface="+mj-lt"/>
                <a:ea typeface="+mj-ea"/>
                <a:cs typeface="+mj-cs"/>
              </a:defRPr>
            </a:lvl1pPr>
          </a:lstStyle>
          <a:p>
            <a:r>
              <a:rPr lang="en-US" sz="2200" dirty="0" smtClean="0"/>
              <a:t>We see depth due to depth cues.</a:t>
            </a:r>
            <a:endParaRPr lang="en-US" sz="2200" dirty="0"/>
          </a:p>
        </p:txBody>
      </p:sp>
      <p:sp>
        <p:nvSpPr>
          <p:cNvPr id="9" name="TextBox 8"/>
          <p:cNvSpPr txBox="1"/>
          <p:nvPr/>
        </p:nvSpPr>
        <p:spPr>
          <a:xfrm>
            <a:off x="6485500" y="2321077"/>
            <a:ext cx="967829" cy="338554"/>
          </a:xfrm>
          <a:prstGeom prst="rect">
            <a:avLst/>
          </a:prstGeom>
          <a:noFill/>
        </p:spPr>
        <p:txBody>
          <a:bodyPr wrap="none" rtlCol="0">
            <a:spAutoFit/>
          </a:bodyPr>
          <a:lstStyle/>
          <a:p>
            <a:r>
              <a:rPr lang="en-US" sz="1600" b="1" dirty="0" err="1" smtClean="0"/>
              <a:t>Vergence</a:t>
            </a:r>
            <a:endParaRPr lang="en-US" sz="1600" b="1" dirty="0"/>
          </a:p>
        </p:txBody>
      </p:sp>
      <p:grpSp>
        <p:nvGrpSpPr>
          <p:cNvPr id="13" name="Group 12"/>
          <p:cNvGrpSpPr/>
          <p:nvPr/>
        </p:nvGrpSpPr>
        <p:grpSpPr>
          <a:xfrm>
            <a:off x="4351899" y="2714365"/>
            <a:ext cx="1006421" cy="975551"/>
            <a:chOff x="6966762" y="2938954"/>
            <a:chExt cx="1006421" cy="975551"/>
          </a:xfrm>
          <a:effectLst>
            <a:outerShdw blurRad="50800" dist="38100" dir="2700000" algn="tl" rotWithShape="0">
              <a:prstClr val="black">
                <a:alpha val="40000"/>
              </a:prstClr>
            </a:outerShdw>
          </a:effectLst>
        </p:grpSpPr>
        <p:grpSp>
          <p:nvGrpSpPr>
            <p:cNvPr id="44" name="Group 43"/>
            <p:cNvGrpSpPr/>
            <p:nvPr/>
          </p:nvGrpSpPr>
          <p:grpSpPr>
            <a:xfrm rot="19607574">
              <a:off x="6966762" y="2938954"/>
              <a:ext cx="1006421" cy="975551"/>
              <a:chOff x="307430" y="1871058"/>
              <a:chExt cx="1006421" cy="975551"/>
            </a:xfrm>
          </p:grpSpPr>
          <p:sp>
            <p:nvSpPr>
              <p:cNvPr id="47" name="Oval 46"/>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Oval 44"/>
            <p:cNvSpPr/>
            <p:nvPr/>
          </p:nvSpPr>
          <p:spPr>
            <a:xfrm rot="20685671">
              <a:off x="6984362" y="2994954"/>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Oval 45"/>
          <p:cNvSpPr/>
          <p:nvPr/>
        </p:nvSpPr>
        <p:spPr>
          <a:xfrm rot="20685671">
            <a:off x="5067060" y="2850201"/>
            <a:ext cx="162414"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p:cNvGrpSpPr/>
          <p:nvPr/>
        </p:nvGrpSpPr>
        <p:grpSpPr>
          <a:xfrm>
            <a:off x="4350361" y="1248802"/>
            <a:ext cx="1006421" cy="975551"/>
            <a:chOff x="6973245" y="1080360"/>
            <a:chExt cx="1006421" cy="975551"/>
          </a:xfrm>
          <a:effectLst>
            <a:outerShdw blurRad="50800" dist="38100" dir="2700000" algn="tl" rotWithShape="0">
              <a:prstClr val="black">
                <a:alpha val="40000"/>
              </a:prstClr>
            </a:outerShdw>
          </a:effectLst>
        </p:grpSpPr>
        <p:sp>
          <p:nvSpPr>
            <p:cNvPr id="63" name="Oval 62"/>
            <p:cNvSpPr/>
            <p:nvPr/>
          </p:nvSpPr>
          <p:spPr>
            <a:xfrm rot="1078097">
              <a:off x="6973245" y="1080360"/>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p:cNvGrpSpPr/>
            <p:nvPr/>
          </p:nvGrpSpPr>
          <p:grpSpPr>
            <a:xfrm>
              <a:off x="6983054" y="1111641"/>
              <a:ext cx="996612" cy="914400"/>
              <a:chOff x="6983054" y="1111641"/>
              <a:chExt cx="996612" cy="914400"/>
            </a:xfrm>
          </p:grpSpPr>
          <p:sp>
            <p:nvSpPr>
              <p:cNvPr id="64" name="Oval 63"/>
              <p:cNvSpPr/>
              <p:nvPr/>
            </p:nvSpPr>
            <p:spPr>
              <a:xfrm rot="1078097">
                <a:off x="7384399" y="1327536"/>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rot="1078097">
                <a:off x="6983054" y="1111641"/>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62" name="Oval 61"/>
          <p:cNvSpPr/>
          <p:nvPr/>
        </p:nvSpPr>
        <p:spPr>
          <a:xfrm rot="1078097">
            <a:off x="5057435" y="1557131"/>
            <a:ext cx="16838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nvSpPr>
        <p:spPr>
          <a:xfrm rot="1078097">
            <a:off x="5120885" y="1555828"/>
            <a:ext cx="45720" cy="573680"/>
          </a:xfrm>
          <a:prstGeom prst="ellipse">
            <a:avLst/>
          </a:prstGeom>
          <a:solidFill>
            <a:schemeClr val="accent3">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rot="20700000">
            <a:off x="5138983" y="2852224"/>
            <a:ext cx="45267" cy="573680"/>
          </a:xfrm>
          <a:prstGeom prst="ellipse">
            <a:avLst/>
          </a:prstGeom>
          <a:solidFill>
            <a:schemeClr val="accent3">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5" name="Group 34"/>
          <p:cNvGrpSpPr/>
          <p:nvPr/>
        </p:nvGrpSpPr>
        <p:grpSpPr>
          <a:xfrm>
            <a:off x="4363356" y="1603010"/>
            <a:ext cx="2716918" cy="1725681"/>
            <a:chOff x="4363356" y="1603010"/>
            <a:chExt cx="3453160" cy="1725681"/>
          </a:xfrm>
        </p:grpSpPr>
        <p:cxnSp>
          <p:nvCxnSpPr>
            <p:cNvPr id="34" name="Straight Arrow Connector 33"/>
            <p:cNvCxnSpPr/>
            <p:nvPr/>
          </p:nvCxnSpPr>
          <p:spPr>
            <a:xfrm>
              <a:off x="4371377" y="1603010"/>
              <a:ext cx="3445139" cy="839203"/>
            </a:xfrm>
            <a:prstGeom prst="straightConnector1">
              <a:avLst/>
            </a:prstGeom>
            <a:ln w="12700">
              <a:solidFill>
                <a:schemeClr val="tx1">
                  <a:lumMod val="50000"/>
                  <a:lumOff val="50000"/>
                </a:schemeClr>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V="1">
              <a:off x="4363356" y="2565779"/>
              <a:ext cx="3445139" cy="762912"/>
            </a:xfrm>
            <a:prstGeom prst="straightConnector1">
              <a:avLst/>
            </a:prstGeom>
            <a:ln w="12700">
              <a:solidFill>
                <a:schemeClr val="tx1">
                  <a:lumMod val="50000"/>
                  <a:lumOff val="50000"/>
                </a:schemeClr>
              </a:solidFill>
              <a:prstDash val="dash"/>
              <a:tailEnd type="arrow"/>
            </a:ln>
          </p:spPr>
          <p:style>
            <a:lnRef idx="1">
              <a:schemeClr val="accent1"/>
            </a:lnRef>
            <a:fillRef idx="0">
              <a:schemeClr val="accent1"/>
            </a:fillRef>
            <a:effectRef idx="0">
              <a:schemeClr val="accent1"/>
            </a:effectRef>
            <a:fontRef idx="minor">
              <a:schemeClr val="tx1"/>
            </a:fontRef>
          </p:style>
        </p:cxnSp>
      </p:grpSp>
      <p:grpSp>
        <p:nvGrpSpPr>
          <p:cNvPr id="39" name="Group 38"/>
          <p:cNvGrpSpPr/>
          <p:nvPr/>
        </p:nvGrpSpPr>
        <p:grpSpPr>
          <a:xfrm>
            <a:off x="4369667" y="1603010"/>
            <a:ext cx="3478934" cy="1725681"/>
            <a:chOff x="4363356" y="1603010"/>
            <a:chExt cx="3453160" cy="1725681"/>
          </a:xfrm>
        </p:grpSpPr>
        <p:cxnSp>
          <p:nvCxnSpPr>
            <p:cNvPr id="40" name="Straight Arrow Connector 39"/>
            <p:cNvCxnSpPr/>
            <p:nvPr/>
          </p:nvCxnSpPr>
          <p:spPr>
            <a:xfrm>
              <a:off x="4371377" y="1603010"/>
              <a:ext cx="3445139" cy="839203"/>
            </a:xfrm>
            <a:prstGeom prst="straightConnector1">
              <a:avLst/>
            </a:prstGeom>
            <a:ln w="12700">
              <a:solidFill>
                <a:schemeClr val="tx1">
                  <a:lumMod val="50000"/>
                  <a:lumOff val="50000"/>
                </a:schemeClr>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flipV="1">
              <a:off x="4363356" y="2565779"/>
              <a:ext cx="3445139" cy="762912"/>
            </a:xfrm>
            <a:prstGeom prst="straightConnector1">
              <a:avLst/>
            </a:prstGeom>
            <a:ln w="12700">
              <a:solidFill>
                <a:schemeClr val="tx1">
                  <a:lumMod val="50000"/>
                  <a:lumOff val="50000"/>
                </a:schemeClr>
              </a:solidFill>
              <a:prstDash val="dash"/>
              <a:tailEnd type="arrow"/>
            </a:ln>
          </p:spPr>
          <p:style>
            <a:lnRef idx="1">
              <a:schemeClr val="accent1"/>
            </a:lnRef>
            <a:fillRef idx="0">
              <a:schemeClr val="accent1"/>
            </a:fillRef>
            <a:effectRef idx="0">
              <a:schemeClr val="accent1"/>
            </a:effectRef>
            <a:fontRef idx="minor">
              <a:schemeClr val="tx1"/>
            </a:fontRef>
          </p:style>
        </p:cxnSp>
      </p:grpSp>
      <p:sp>
        <p:nvSpPr>
          <p:cNvPr id="14" name="Slide Number Placeholder 13"/>
          <p:cNvSpPr>
            <a:spLocks noGrp="1"/>
          </p:cNvSpPr>
          <p:nvPr>
            <p:ph type="sldNum" sz="quarter" idx="12"/>
          </p:nvPr>
        </p:nvSpPr>
        <p:spPr/>
        <p:txBody>
          <a:bodyPr/>
          <a:lstStyle/>
          <a:p>
            <a:fld id="{4AF310B5-B37C-4062-950A-8FEDA86889CC}" type="slidenum">
              <a:rPr lang="en-US" smtClean="0"/>
              <a:t>5</a:t>
            </a:fld>
            <a:endParaRPr lang="en-US"/>
          </a:p>
        </p:txBody>
      </p:sp>
      <p:grpSp>
        <p:nvGrpSpPr>
          <p:cNvPr id="4" name="Group 3"/>
          <p:cNvGrpSpPr/>
          <p:nvPr/>
        </p:nvGrpSpPr>
        <p:grpSpPr>
          <a:xfrm>
            <a:off x="304800" y="1352550"/>
            <a:ext cx="2551276" cy="686803"/>
            <a:chOff x="304800" y="1352550"/>
            <a:chExt cx="2551276" cy="686803"/>
          </a:xfrm>
        </p:grpSpPr>
        <p:sp>
          <p:nvSpPr>
            <p:cNvPr id="50" name="TextBox 49"/>
            <p:cNvSpPr txBox="1"/>
            <p:nvPr/>
          </p:nvSpPr>
          <p:spPr>
            <a:xfrm>
              <a:off x="304800" y="1352550"/>
              <a:ext cx="2551276" cy="369332"/>
            </a:xfrm>
            <a:prstGeom prst="rect">
              <a:avLst/>
            </a:prstGeom>
            <a:noFill/>
          </p:spPr>
          <p:txBody>
            <a:bodyPr wrap="none" rtlCol="0">
              <a:spAutoFit/>
            </a:bodyPr>
            <a:lstStyle/>
            <a:p>
              <a:r>
                <a:rPr lang="en-US" b="1" dirty="0" smtClean="0"/>
                <a:t>Stereoscopic depth cues:</a:t>
              </a:r>
              <a:endParaRPr lang="en-US" b="1" dirty="0"/>
            </a:p>
          </p:txBody>
        </p:sp>
        <p:sp>
          <p:nvSpPr>
            <p:cNvPr id="51" name="TextBox 50"/>
            <p:cNvSpPr txBox="1"/>
            <p:nvPr/>
          </p:nvSpPr>
          <p:spPr>
            <a:xfrm>
              <a:off x="671965" y="1670021"/>
              <a:ext cx="1930337" cy="369332"/>
            </a:xfrm>
            <a:prstGeom prst="rect">
              <a:avLst/>
            </a:prstGeom>
            <a:noFill/>
          </p:spPr>
          <p:txBody>
            <a:bodyPr wrap="none" rtlCol="0">
              <a:spAutoFit/>
            </a:bodyPr>
            <a:lstStyle/>
            <a:p>
              <a:r>
                <a:rPr lang="en-US" dirty="0" smtClean="0"/>
                <a:t>binocular disparity</a:t>
              </a:r>
            </a:p>
          </p:txBody>
        </p:sp>
      </p:grpSp>
    </p:spTree>
    <p:extLst>
      <p:ext uri="{BB962C8B-B14F-4D97-AF65-F5344CB8AC3E}">
        <p14:creationId xmlns:p14="http://schemas.microsoft.com/office/powerpoint/2010/main" val="5779939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500"/>
                            </p:stCondLst>
                            <p:childTnLst>
                              <p:par>
                                <p:cTn id="13" presetID="1" presetClass="entr" presetSubtype="0" fill="hold" grpId="0" nodeType="afterEffect">
                                  <p:stCondLst>
                                    <p:cond delay="0"/>
                                  </p:stCondLst>
                                  <p:childTnLst>
                                    <p:set>
                                      <p:cBhvr>
                                        <p:cTn id="14" dur="1" fill="hold">
                                          <p:stCondLst>
                                            <p:cond delay="0"/>
                                          </p:stCondLst>
                                        </p:cTn>
                                        <p:tgtEl>
                                          <p:spTgt spid="6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6"/>
                                        </p:tgtEl>
                                        <p:attrNameLst>
                                          <p:attrName>style.visibility</p:attrName>
                                        </p:attrNameLst>
                                      </p:cBhvr>
                                      <p:to>
                                        <p:strVal val="visible"/>
                                      </p:to>
                                    </p:set>
                                  </p:childTnLst>
                                </p:cTn>
                              </p:par>
                            </p:childTnLst>
                          </p:cTn>
                        </p:par>
                        <p:par>
                          <p:cTn id="21" fill="hold">
                            <p:stCondLst>
                              <p:cond delay="500"/>
                            </p:stCondLst>
                            <p:childTnLst>
                              <p:par>
                                <p:cTn id="22" presetID="1" presetClass="entr" presetSubtype="0" fill="hold" grpId="0" nodeType="afterEffect">
                                  <p:stCondLst>
                                    <p:cond delay="0"/>
                                  </p:stCondLst>
                                  <p:childTnLst>
                                    <p:set>
                                      <p:cBhvr>
                                        <p:cTn id="23" dur="1" fill="hold">
                                          <p:stCondLst>
                                            <p:cond delay="0"/>
                                          </p:stCondLst>
                                        </p:cTn>
                                        <p:tgtEl>
                                          <p:spTgt spid="37"/>
                                        </p:tgtEl>
                                        <p:attrNameLst>
                                          <p:attrName>style.visibility</p:attrName>
                                        </p:attrNameLst>
                                      </p:cBhvr>
                                      <p:to>
                                        <p:strVal val="visible"/>
                                      </p:to>
                                    </p:set>
                                  </p:childTnLst>
                                </p:cTn>
                              </p:par>
                            </p:childTnLst>
                          </p:cTn>
                        </p:par>
                        <p:par>
                          <p:cTn id="24" fill="hold">
                            <p:stCondLst>
                              <p:cond delay="500"/>
                            </p:stCondLst>
                            <p:childTnLst>
                              <p:par>
                                <p:cTn id="25" presetID="22" presetClass="entr" presetSubtype="8" fill="hold"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wipe(left)">
                                      <p:cBhvr>
                                        <p:cTn id="27" dur="500"/>
                                        <p:tgtEl>
                                          <p:spTgt spid="35"/>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nodeType="clickEffect">
                                  <p:stCondLst>
                                    <p:cond delay="0"/>
                                  </p:stCondLst>
                                  <p:childTnLst>
                                    <p:set>
                                      <p:cBhvr>
                                        <p:cTn id="31" dur="1" fill="hold">
                                          <p:stCondLst>
                                            <p:cond delay="0"/>
                                          </p:stCondLst>
                                        </p:cTn>
                                        <p:tgtEl>
                                          <p:spTgt spid="35"/>
                                        </p:tgtEl>
                                        <p:attrNameLst>
                                          <p:attrName>style.visibility</p:attrName>
                                        </p:attrNameLst>
                                      </p:cBhvr>
                                      <p:to>
                                        <p:strVal val="hidden"/>
                                      </p:to>
                                    </p:set>
                                  </p:childTnLst>
                                </p:cTn>
                              </p:par>
                            </p:childTnLst>
                          </p:cTn>
                        </p:par>
                        <p:par>
                          <p:cTn id="32" fill="hold">
                            <p:stCondLst>
                              <p:cond delay="0"/>
                            </p:stCondLst>
                            <p:childTnLst>
                              <p:par>
                                <p:cTn id="33" presetID="42" presetClass="path" presetSubtype="0" accel="50000" decel="50000" fill="hold" grpId="1" nodeType="afterEffect">
                                  <p:stCondLst>
                                    <p:cond delay="0"/>
                                  </p:stCondLst>
                                  <p:childTnLst>
                                    <p:animMotion origin="layout" path="M -3.33333E-6 2.29083E-6 L 0.08334 -0.00031 " pathEditMode="relative" rAng="0" ptsTypes="AA">
                                      <p:cBhvr>
                                        <p:cTn id="34" dur="1100" fill="hold"/>
                                        <p:tgtEl>
                                          <p:spTgt spid="37"/>
                                        </p:tgtEl>
                                        <p:attrNameLst>
                                          <p:attrName>ppt_x</p:attrName>
                                          <p:attrName>ppt_y</p:attrName>
                                        </p:attrNameLst>
                                      </p:cBhvr>
                                      <p:rCtr x="4167" y="-31"/>
                                    </p:animMotion>
                                  </p:childTnLst>
                                </p:cTn>
                              </p:par>
                            </p:childTnLst>
                          </p:cTn>
                        </p:par>
                        <p:par>
                          <p:cTn id="35" fill="hold">
                            <p:stCondLst>
                              <p:cond delay="1100"/>
                            </p:stCondLst>
                            <p:childTnLst>
                              <p:par>
                                <p:cTn id="36" presetID="22" presetClass="entr" presetSubtype="8" fill="hold" nodeType="afterEffect">
                                  <p:stCondLst>
                                    <p:cond delay="0"/>
                                  </p:stCondLst>
                                  <p:childTnLst>
                                    <p:set>
                                      <p:cBhvr>
                                        <p:cTn id="37" dur="1" fill="hold">
                                          <p:stCondLst>
                                            <p:cond delay="0"/>
                                          </p:stCondLst>
                                        </p:cTn>
                                        <p:tgtEl>
                                          <p:spTgt spid="39"/>
                                        </p:tgtEl>
                                        <p:attrNameLst>
                                          <p:attrName>style.visibility</p:attrName>
                                        </p:attrNameLst>
                                      </p:cBhvr>
                                      <p:to>
                                        <p:strVal val="visible"/>
                                      </p:to>
                                    </p:set>
                                    <p:animEffect transition="in" filter="wipe(left)">
                                      <p:cBhvr>
                                        <p:cTn id="38" dur="500"/>
                                        <p:tgtEl>
                                          <p:spTgt spid="39"/>
                                        </p:tgtEl>
                                      </p:cBhvr>
                                    </p:animEffect>
                                  </p:childTnLst>
                                </p:cTn>
                              </p:par>
                            </p:childTnLst>
                          </p:cTn>
                        </p:par>
                        <p:par>
                          <p:cTn id="39" fill="hold">
                            <p:stCondLst>
                              <p:cond delay="1600"/>
                            </p:stCondLst>
                            <p:childTnLst>
                              <p:par>
                                <p:cTn id="40" presetID="10" presetClass="entr" presetSubtype="0" fill="hold" grpId="0" nodeType="afterEffect">
                                  <p:stCondLst>
                                    <p:cond delay="0"/>
                                  </p:stCondLst>
                                  <p:childTnLst>
                                    <p:set>
                                      <p:cBhvr>
                                        <p:cTn id="41" dur="1" fill="hold">
                                          <p:stCondLst>
                                            <p:cond delay="0"/>
                                          </p:stCondLst>
                                        </p:cTn>
                                        <p:tgtEl>
                                          <p:spTgt spid="65"/>
                                        </p:tgtEl>
                                        <p:attrNameLst>
                                          <p:attrName>style.visibility</p:attrName>
                                        </p:attrNameLst>
                                      </p:cBhvr>
                                      <p:to>
                                        <p:strVal val="visible"/>
                                      </p:to>
                                    </p:set>
                                    <p:animEffect transition="in" filter="fade">
                                      <p:cBhvr>
                                        <p:cTn id="42" dur="500"/>
                                        <p:tgtEl>
                                          <p:spTgt spid="65"/>
                                        </p:tgtEl>
                                      </p:cBhvr>
                                    </p:animEffect>
                                  </p:childTnLst>
                                </p:cTn>
                              </p:par>
                              <p:par>
                                <p:cTn id="43" presetID="1" presetClass="exit" presetSubtype="0" fill="hold" grpId="1" nodeType="withEffect">
                                  <p:stCondLst>
                                    <p:cond delay="0"/>
                                  </p:stCondLst>
                                  <p:childTnLst>
                                    <p:set>
                                      <p:cBhvr>
                                        <p:cTn id="44" dur="1" fill="hold">
                                          <p:stCondLst>
                                            <p:cond delay="0"/>
                                          </p:stCondLst>
                                        </p:cTn>
                                        <p:tgtEl>
                                          <p:spTgt spid="62"/>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46"/>
                                        </p:tgtEl>
                                        <p:attrNameLst>
                                          <p:attrName>style.visibility</p:attrName>
                                        </p:attrNameLst>
                                      </p:cBhvr>
                                      <p:to>
                                        <p:strVal val="hidden"/>
                                      </p:to>
                                    </p:set>
                                  </p:childTnLst>
                                </p:cTn>
                              </p:par>
                              <p:par>
                                <p:cTn id="47" presetID="10" presetClass="entr" presetSubtype="0" fill="hold" grpId="0" nodeType="withEffect">
                                  <p:stCondLst>
                                    <p:cond delay="0"/>
                                  </p:stCondLst>
                                  <p:childTnLst>
                                    <p:set>
                                      <p:cBhvr>
                                        <p:cTn id="48" dur="1" fill="hold">
                                          <p:stCondLst>
                                            <p:cond delay="0"/>
                                          </p:stCondLst>
                                        </p:cTn>
                                        <p:tgtEl>
                                          <p:spTgt spid="66"/>
                                        </p:tgtEl>
                                        <p:attrNameLst>
                                          <p:attrName>style.visibility</p:attrName>
                                        </p:attrNameLst>
                                      </p:cBhvr>
                                      <p:to>
                                        <p:strVal val="visible"/>
                                      </p:to>
                                    </p:set>
                                    <p:animEffect transition="in" filter="fade">
                                      <p:cBhvr>
                                        <p:cTn id="49" dur="500"/>
                                        <p:tgtEl>
                                          <p:spTgt spid="66"/>
                                        </p:tgtEl>
                                      </p:cBhvr>
                                    </p:animEffec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10"/>
                                        </p:tgtEl>
                                        <p:attrNameLst>
                                          <p:attrName>style.visibility</p:attrName>
                                        </p:attrNameLst>
                                      </p:cBhvr>
                                      <p:to>
                                        <p:strVal val="visible"/>
                                      </p:to>
                                    </p:set>
                                  </p:childTnLst>
                                </p:cTn>
                              </p:par>
                            </p:childTnLst>
                          </p:cTn>
                        </p:par>
                        <p:par>
                          <p:cTn id="54" fill="hold">
                            <p:stCondLst>
                              <p:cond delay="0"/>
                            </p:stCondLst>
                            <p:childTnLst>
                              <p:par>
                                <p:cTn id="55" presetID="22" presetClass="entr" presetSubtype="2" fill="hold" grpId="0" nodeType="after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wipe(right)">
                                      <p:cBhvr>
                                        <p:cTn id="57" dur="500"/>
                                        <p:tgtEl>
                                          <p:spTgt spid="38"/>
                                        </p:tgtEl>
                                      </p:cBhvr>
                                    </p:animEffect>
                                  </p:childTnLst>
                                </p:cTn>
                              </p:par>
                            </p:childTnLst>
                          </p:cTn>
                        </p:par>
                        <p:par>
                          <p:cTn id="58" fill="hold">
                            <p:stCondLst>
                              <p:cond delay="500"/>
                            </p:stCondLst>
                            <p:childTnLst>
                              <p:par>
                                <p:cTn id="59" presetID="10" presetClass="entr" presetSubtype="0" fill="hold" grpId="0" nodeType="afterEffect">
                                  <p:stCondLst>
                                    <p:cond delay="0"/>
                                  </p:stCondLst>
                                  <p:childTnLst>
                                    <p:set>
                                      <p:cBhvr>
                                        <p:cTn id="60" dur="1" fill="hold">
                                          <p:stCondLst>
                                            <p:cond delay="0"/>
                                          </p:stCondLst>
                                        </p:cTn>
                                        <p:tgtEl>
                                          <p:spTgt spid="9"/>
                                        </p:tgtEl>
                                        <p:attrNameLst>
                                          <p:attrName>style.visibility</p:attrName>
                                        </p:attrNameLst>
                                      </p:cBhvr>
                                      <p:to>
                                        <p:strVal val="visible"/>
                                      </p:to>
                                    </p:set>
                                    <p:animEffect transition="in" filter="fade">
                                      <p:cBhvr>
                                        <p:cTn id="6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P spid="38" grpId="0" animBg="1"/>
      <p:bldP spid="37" grpId="0" animBg="1"/>
      <p:bldP spid="37" grpId="1" animBg="1"/>
      <p:bldP spid="9" grpId="0"/>
      <p:bldP spid="46" grpId="0" animBg="1"/>
      <p:bldP spid="46" grpId="1" animBg="1"/>
      <p:bldP spid="62" grpId="0" animBg="1"/>
      <p:bldP spid="62" grpId="1" animBg="1"/>
      <p:bldP spid="65" grpId="0" animBg="1"/>
      <p:bldP spid="6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13296"/>
            <a:ext cx="6019800" cy="443450"/>
          </a:xfrm>
        </p:spPr>
        <p:txBody>
          <a:bodyPr/>
          <a:lstStyle/>
          <a:p>
            <a:r>
              <a:rPr lang="en-US" dirty="0" smtClean="0"/>
              <a:t>Depth perception</a:t>
            </a:r>
            <a:endParaRPr lang="en-US" dirty="0"/>
          </a:p>
        </p:txBody>
      </p:sp>
      <p:sp>
        <p:nvSpPr>
          <p:cNvPr id="3" name="TextBox 2"/>
          <p:cNvSpPr txBox="1"/>
          <p:nvPr/>
        </p:nvSpPr>
        <p:spPr>
          <a:xfrm>
            <a:off x="304800" y="3171142"/>
            <a:ext cx="2130776" cy="369332"/>
          </a:xfrm>
          <a:prstGeom prst="rect">
            <a:avLst/>
          </a:prstGeom>
          <a:noFill/>
        </p:spPr>
        <p:txBody>
          <a:bodyPr wrap="none" rtlCol="0">
            <a:spAutoFit/>
          </a:bodyPr>
          <a:lstStyle/>
          <a:p>
            <a:r>
              <a:rPr lang="en-US" b="1" dirty="0" smtClean="0"/>
              <a:t>Pictorial depth cues:</a:t>
            </a:r>
            <a:endParaRPr lang="en-US" b="1" dirty="0"/>
          </a:p>
        </p:txBody>
      </p:sp>
      <p:sp>
        <p:nvSpPr>
          <p:cNvPr id="4" name="TextBox 3"/>
          <p:cNvSpPr txBox="1"/>
          <p:nvPr/>
        </p:nvSpPr>
        <p:spPr>
          <a:xfrm>
            <a:off x="671965" y="3497818"/>
            <a:ext cx="1120820" cy="369332"/>
          </a:xfrm>
          <a:prstGeom prst="rect">
            <a:avLst/>
          </a:prstGeom>
          <a:noFill/>
        </p:spPr>
        <p:txBody>
          <a:bodyPr wrap="none" rtlCol="0">
            <a:spAutoFit/>
          </a:bodyPr>
          <a:lstStyle/>
          <a:p>
            <a:r>
              <a:rPr lang="en-US" dirty="0" smtClean="0"/>
              <a:t>occlusion,</a:t>
            </a:r>
          </a:p>
        </p:txBody>
      </p:sp>
      <p:sp>
        <p:nvSpPr>
          <p:cNvPr id="5" name="TextBox 4"/>
          <p:cNvSpPr txBox="1"/>
          <p:nvPr/>
        </p:nvSpPr>
        <p:spPr>
          <a:xfrm>
            <a:off x="1699365" y="3497818"/>
            <a:ext cx="586635" cy="369332"/>
          </a:xfrm>
          <a:prstGeom prst="rect">
            <a:avLst/>
          </a:prstGeom>
          <a:noFill/>
        </p:spPr>
        <p:txBody>
          <a:bodyPr wrap="none" rtlCol="0">
            <a:spAutoFit/>
          </a:bodyPr>
          <a:lstStyle/>
          <a:p>
            <a:r>
              <a:rPr lang="en-US" dirty="0" smtClean="0"/>
              <a:t>size,</a:t>
            </a:r>
          </a:p>
        </p:txBody>
      </p:sp>
      <p:sp>
        <p:nvSpPr>
          <p:cNvPr id="6" name="TextBox 5"/>
          <p:cNvSpPr txBox="1"/>
          <p:nvPr/>
        </p:nvSpPr>
        <p:spPr>
          <a:xfrm>
            <a:off x="2191648" y="3497818"/>
            <a:ext cx="1161152" cy="369332"/>
          </a:xfrm>
          <a:prstGeom prst="rect">
            <a:avLst/>
          </a:prstGeom>
          <a:noFill/>
        </p:spPr>
        <p:txBody>
          <a:bodyPr wrap="none" rtlCol="0">
            <a:spAutoFit/>
          </a:bodyPr>
          <a:lstStyle/>
          <a:p>
            <a:r>
              <a:rPr lang="en-US" dirty="0" smtClean="0"/>
              <a:t>shadows…</a:t>
            </a:r>
          </a:p>
        </p:txBody>
      </p:sp>
      <p:sp>
        <p:nvSpPr>
          <p:cNvPr id="14" name="Oval 13"/>
          <p:cNvSpPr/>
          <p:nvPr/>
        </p:nvSpPr>
        <p:spPr>
          <a:xfrm>
            <a:off x="4649678" y="3028950"/>
            <a:ext cx="1825844" cy="425937"/>
          </a:xfrm>
          <a:prstGeom prst="ellipse">
            <a:avLst/>
          </a:prstGeom>
          <a:solidFill>
            <a:schemeClr val="bg1">
              <a:lumMod val="50000"/>
            </a:schemeClr>
          </a:solidFill>
          <a:ln>
            <a:noFill/>
          </a:ln>
          <a:effectLst>
            <a:softEdge rad="127000"/>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23" name="Oval 22"/>
          <p:cNvSpPr/>
          <p:nvPr/>
        </p:nvSpPr>
        <p:spPr>
          <a:xfrm>
            <a:off x="6630878" y="3714750"/>
            <a:ext cx="1825844" cy="425937"/>
          </a:xfrm>
          <a:prstGeom prst="ellipse">
            <a:avLst/>
          </a:prstGeom>
          <a:solidFill>
            <a:schemeClr val="bg1">
              <a:lumMod val="50000"/>
            </a:schemeClr>
          </a:solidFill>
          <a:ln>
            <a:noFill/>
          </a:ln>
          <a:effectLst>
            <a:softEdge rad="127000"/>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9" name="Oval 8"/>
          <p:cNvSpPr/>
          <p:nvPr/>
        </p:nvSpPr>
        <p:spPr>
          <a:xfrm>
            <a:off x="4800600" y="1577139"/>
            <a:ext cx="1524000" cy="1524000"/>
          </a:xfrm>
          <a:prstGeom prst="ellipse">
            <a:avLst/>
          </a:prstGeom>
          <a:ln w="6350">
            <a:solidFill>
              <a:schemeClr val="tx1">
                <a:lumMod val="50000"/>
                <a:lumOff val="50000"/>
              </a:schemeClr>
            </a:solidFill>
          </a:ln>
          <a:scene3d>
            <a:camera prst="orthographicFront"/>
            <a:lightRig rig="threePt" dir="t"/>
          </a:scene3d>
          <a:sp3d>
            <a:bevelT w="4254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p:cNvSpPr txBox="1">
            <a:spLocks/>
          </p:cNvSpPr>
          <p:nvPr/>
        </p:nvSpPr>
        <p:spPr>
          <a:xfrm>
            <a:off x="152400" y="709146"/>
            <a:ext cx="6019800" cy="443450"/>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1" kern="1200">
                <a:solidFill>
                  <a:schemeClr val="tx1"/>
                </a:solidFill>
                <a:latin typeface="+mj-lt"/>
                <a:ea typeface="+mj-ea"/>
                <a:cs typeface="+mj-cs"/>
              </a:defRPr>
            </a:lvl1pPr>
          </a:lstStyle>
          <a:p>
            <a:r>
              <a:rPr lang="en-US" sz="2200" dirty="0" smtClean="0"/>
              <a:t>We see depth due to depth cues.</a:t>
            </a:r>
            <a:endParaRPr lang="en-US" sz="2200" dirty="0"/>
          </a:p>
        </p:txBody>
      </p:sp>
      <p:sp>
        <p:nvSpPr>
          <p:cNvPr id="7" name="Slide Number Placeholder 6"/>
          <p:cNvSpPr>
            <a:spLocks noGrp="1"/>
          </p:cNvSpPr>
          <p:nvPr>
            <p:ph type="sldNum" sz="quarter" idx="12"/>
          </p:nvPr>
        </p:nvSpPr>
        <p:spPr/>
        <p:txBody>
          <a:bodyPr/>
          <a:lstStyle/>
          <a:p>
            <a:fld id="{4AF310B5-B37C-4062-950A-8FEDA86889CC}" type="slidenum">
              <a:rPr lang="en-US" smtClean="0"/>
              <a:t>6</a:t>
            </a:fld>
            <a:endParaRPr lang="en-US"/>
          </a:p>
        </p:txBody>
      </p:sp>
      <p:sp>
        <p:nvSpPr>
          <p:cNvPr id="13" name="Oval 12"/>
          <p:cNvSpPr/>
          <p:nvPr/>
        </p:nvSpPr>
        <p:spPr>
          <a:xfrm>
            <a:off x="6781800" y="1577139"/>
            <a:ext cx="1524000" cy="1524000"/>
          </a:xfrm>
          <a:prstGeom prst="ellipse">
            <a:avLst/>
          </a:prstGeom>
          <a:ln w="6350">
            <a:solidFill>
              <a:schemeClr val="tx1">
                <a:lumMod val="50000"/>
                <a:lumOff val="50000"/>
              </a:schemeClr>
            </a:solidFill>
          </a:ln>
          <a:scene3d>
            <a:camera prst="orthographicFront"/>
            <a:lightRig rig="threePt" dir="t"/>
          </a:scene3d>
          <a:sp3d>
            <a:bevelT w="4254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p:cNvGrpSpPr/>
          <p:nvPr/>
        </p:nvGrpSpPr>
        <p:grpSpPr>
          <a:xfrm>
            <a:off x="304800" y="1352550"/>
            <a:ext cx="3048000" cy="1575134"/>
            <a:chOff x="304800" y="1352550"/>
            <a:chExt cx="3048000" cy="1575134"/>
          </a:xfrm>
        </p:grpSpPr>
        <p:sp>
          <p:nvSpPr>
            <p:cNvPr id="15" name="TextBox 14"/>
            <p:cNvSpPr txBox="1"/>
            <p:nvPr/>
          </p:nvSpPr>
          <p:spPr>
            <a:xfrm>
              <a:off x="304800" y="2231676"/>
              <a:ext cx="1972720" cy="369332"/>
            </a:xfrm>
            <a:prstGeom prst="rect">
              <a:avLst/>
            </a:prstGeom>
            <a:noFill/>
          </p:spPr>
          <p:txBody>
            <a:bodyPr wrap="none" rtlCol="0">
              <a:spAutoFit/>
            </a:bodyPr>
            <a:lstStyle/>
            <a:p>
              <a:r>
                <a:rPr lang="en-US" b="1" dirty="0" smtClean="0"/>
                <a:t>Ocular depth cues:</a:t>
              </a:r>
              <a:endParaRPr lang="en-US" b="1" dirty="0"/>
            </a:p>
          </p:txBody>
        </p:sp>
        <p:sp>
          <p:nvSpPr>
            <p:cNvPr id="16" name="TextBox 15"/>
            <p:cNvSpPr txBox="1"/>
            <p:nvPr/>
          </p:nvSpPr>
          <p:spPr>
            <a:xfrm>
              <a:off x="671965" y="2558352"/>
              <a:ext cx="1762790" cy="369332"/>
            </a:xfrm>
            <a:prstGeom prst="rect">
              <a:avLst/>
            </a:prstGeom>
            <a:noFill/>
          </p:spPr>
          <p:txBody>
            <a:bodyPr wrap="none" rtlCol="0">
              <a:spAutoFit/>
            </a:bodyPr>
            <a:lstStyle/>
            <a:p>
              <a:r>
                <a:rPr lang="en-US" dirty="0"/>
                <a:t>a</a:t>
              </a:r>
              <a:r>
                <a:rPr lang="en-US" dirty="0" smtClean="0"/>
                <a:t>ccommodation,</a:t>
              </a:r>
            </a:p>
          </p:txBody>
        </p:sp>
        <p:sp>
          <p:nvSpPr>
            <p:cNvPr id="17" name="TextBox 16"/>
            <p:cNvSpPr txBox="1"/>
            <p:nvPr/>
          </p:nvSpPr>
          <p:spPr>
            <a:xfrm>
              <a:off x="2316234" y="2558352"/>
              <a:ext cx="1036566" cy="369332"/>
            </a:xfrm>
            <a:prstGeom prst="rect">
              <a:avLst/>
            </a:prstGeom>
            <a:noFill/>
          </p:spPr>
          <p:txBody>
            <a:bodyPr wrap="none" rtlCol="0">
              <a:spAutoFit/>
            </a:bodyPr>
            <a:lstStyle/>
            <a:p>
              <a:r>
                <a:rPr lang="en-US" dirty="0" err="1" smtClean="0"/>
                <a:t>vergence</a:t>
              </a:r>
              <a:endParaRPr lang="en-US" dirty="0" smtClean="0"/>
            </a:p>
          </p:txBody>
        </p:sp>
        <p:grpSp>
          <p:nvGrpSpPr>
            <p:cNvPr id="18" name="Group 17"/>
            <p:cNvGrpSpPr/>
            <p:nvPr/>
          </p:nvGrpSpPr>
          <p:grpSpPr>
            <a:xfrm>
              <a:off x="304800" y="1352550"/>
              <a:ext cx="2551276" cy="686803"/>
              <a:chOff x="304800" y="1352550"/>
              <a:chExt cx="2551276" cy="686803"/>
            </a:xfrm>
          </p:grpSpPr>
          <p:sp>
            <p:nvSpPr>
              <p:cNvPr id="19" name="TextBox 18"/>
              <p:cNvSpPr txBox="1"/>
              <p:nvPr/>
            </p:nvSpPr>
            <p:spPr>
              <a:xfrm>
                <a:off x="304800" y="1352550"/>
                <a:ext cx="2551276" cy="369332"/>
              </a:xfrm>
              <a:prstGeom prst="rect">
                <a:avLst/>
              </a:prstGeom>
              <a:noFill/>
            </p:spPr>
            <p:txBody>
              <a:bodyPr wrap="none" rtlCol="0">
                <a:spAutoFit/>
              </a:bodyPr>
              <a:lstStyle/>
              <a:p>
                <a:r>
                  <a:rPr lang="en-US" b="1" dirty="0" smtClean="0"/>
                  <a:t>Stereoscopic depth cues:</a:t>
                </a:r>
                <a:endParaRPr lang="en-US" b="1" dirty="0"/>
              </a:p>
            </p:txBody>
          </p:sp>
          <p:sp>
            <p:nvSpPr>
              <p:cNvPr id="20" name="TextBox 19"/>
              <p:cNvSpPr txBox="1"/>
              <p:nvPr/>
            </p:nvSpPr>
            <p:spPr>
              <a:xfrm>
                <a:off x="671965" y="1670021"/>
                <a:ext cx="1930337" cy="369332"/>
              </a:xfrm>
              <a:prstGeom prst="rect">
                <a:avLst/>
              </a:prstGeom>
              <a:noFill/>
            </p:spPr>
            <p:txBody>
              <a:bodyPr wrap="none" rtlCol="0">
                <a:spAutoFit/>
              </a:bodyPr>
              <a:lstStyle/>
              <a:p>
                <a:r>
                  <a:rPr lang="en-US" dirty="0" smtClean="0"/>
                  <a:t>binocular disparity</a:t>
                </a:r>
              </a:p>
            </p:txBody>
          </p:sp>
        </p:grpSp>
      </p:grpSp>
    </p:spTree>
    <p:extLst>
      <p:ext uri="{BB962C8B-B14F-4D97-AF65-F5344CB8AC3E}">
        <p14:creationId xmlns:p14="http://schemas.microsoft.com/office/powerpoint/2010/main" val="28514580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par>
                          <p:cTn id="15" fill="hold">
                            <p:stCondLst>
                              <p:cond delay="0"/>
                            </p:stCondLst>
                            <p:childTnLst>
                              <p:par>
                                <p:cTn id="16" presetID="42" presetClass="path" presetSubtype="0" accel="50000" decel="50000" fill="hold" grpId="4" nodeType="afterEffect">
                                  <p:stCondLst>
                                    <p:cond delay="0"/>
                                  </p:stCondLst>
                                  <p:childTnLst>
                                    <p:animMotion origin="layout" path="M 0 3.7037E-7 L -0.14167 0.00093 " pathEditMode="relative" rAng="0" ptsTypes="AA">
                                      <p:cBhvr>
                                        <p:cTn id="17" dur="1500" fill="hold"/>
                                        <p:tgtEl>
                                          <p:spTgt spid="13"/>
                                        </p:tgtEl>
                                        <p:attrNameLst>
                                          <p:attrName>ppt_x</p:attrName>
                                          <p:attrName>ppt_y</p:attrName>
                                        </p:attrNameLst>
                                      </p:cBhvr>
                                      <p:rCtr x="-7083" y="31"/>
                                    </p:animMotion>
                                  </p:childTnLst>
                                </p:cTn>
                              </p:par>
                            </p:childTnLst>
                          </p:cTn>
                        </p:par>
                      </p:childTnLst>
                    </p:cTn>
                  </p:par>
                  <p:par>
                    <p:cTn id="18" fill="hold">
                      <p:stCondLst>
                        <p:cond delay="indefinite"/>
                      </p:stCondLst>
                      <p:childTnLst>
                        <p:par>
                          <p:cTn id="19" fill="hold">
                            <p:stCondLst>
                              <p:cond delay="0"/>
                            </p:stCondLst>
                            <p:childTnLst>
                              <p:par>
                                <p:cTn id="20" presetID="42" presetClass="path" presetSubtype="0" accel="50000" decel="50000" fill="hold" grpId="5" nodeType="clickEffect">
                                  <p:stCondLst>
                                    <p:cond delay="0"/>
                                  </p:stCondLst>
                                  <p:childTnLst>
                                    <p:animMotion origin="layout" path="M -0.14167 0.00093 L 0 0.00093 " pathEditMode="relative" rAng="0" ptsTypes="AA">
                                      <p:cBhvr>
                                        <p:cTn id="21" dur="500" fill="hold"/>
                                        <p:tgtEl>
                                          <p:spTgt spid="13"/>
                                        </p:tgtEl>
                                        <p:attrNameLst>
                                          <p:attrName>ppt_x</p:attrName>
                                          <p:attrName>ppt_y</p:attrName>
                                        </p:attrNameLst>
                                      </p:cBhvr>
                                      <p:rCtr x="7083" y="0"/>
                                    </p:animMotion>
                                  </p:childTnLst>
                                </p:cTn>
                              </p:par>
                            </p:childTnLst>
                          </p:cTn>
                        </p:par>
                        <p:par>
                          <p:cTn id="22" fill="hold">
                            <p:stCondLst>
                              <p:cond delay="500"/>
                            </p:stCondLst>
                            <p:childTnLst>
                              <p:par>
                                <p:cTn id="23" presetID="1"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par>
                          <p:cTn id="25" fill="hold">
                            <p:stCondLst>
                              <p:cond delay="500"/>
                            </p:stCondLst>
                            <p:childTnLst>
                              <p:par>
                                <p:cTn id="26" presetID="6" presetClass="emph" presetSubtype="0" fill="hold" grpId="0" nodeType="afterEffect">
                                  <p:stCondLst>
                                    <p:cond delay="0"/>
                                  </p:stCondLst>
                                  <p:childTnLst>
                                    <p:animScale>
                                      <p:cBhvr>
                                        <p:cTn id="27" dur="500" fill="hold"/>
                                        <p:tgtEl>
                                          <p:spTgt spid="13"/>
                                        </p:tgtEl>
                                      </p:cBhvr>
                                      <p:by x="75000" y="75000"/>
                                    </p:animScale>
                                  </p:childTnLst>
                                </p:cTn>
                              </p:par>
                            </p:childTnLst>
                          </p:cTn>
                        </p:par>
                      </p:childTnLst>
                    </p:cTn>
                  </p:par>
                  <p:par>
                    <p:cTn id="28" fill="hold">
                      <p:stCondLst>
                        <p:cond delay="indefinite"/>
                      </p:stCondLst>
                      <p:childTnLst>
                        <p:par>
                          <p:cTn id="29" fill="hold">
                            <p:stCondLst>
                              <p:cond delay="0"/>
                            </p:stCondLst>
                            <p:childTnLst>
                              <p:par>
                                <p:cTn id="30" presetID="6" presetClass="emph" presetSubtype="0" fill="hold" grpId="2" nodeType="clickEffect">
                                  <p:stCondLst>
                                    <p:cond delay="0"/>
                                  </p:stCondLst>
                                  <p:childTnLst>
                                    <p:animScale>
                                      <p:cBhvr>
                                        <p:cTn id="31" dur="500" fill="hold"/>
                                        <p:tgtEl>
                                          <p:spTgt spid="13"/>
                                        </p:tgtEl>
                                      </p:cBhvr>
                                      <p:by x="133330" y="133330"/>
                                    </p:animScale>
                                  </p:childTnLst>
                                </p:cTn>
                              </p:par>
                              <p:par>
                                <p:cTn id="32" presetID="1" presetClass="entr" presetSubtype="0"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childTnLst>
                                </p:cTn>
                              </p:par>
                            </p:childTnLst>
                          </p:cTn>
                        </p:par>
                        <p:par>
                          <p:cTn id="34" fill="hold">
                            <p:stCondLst>
                              <p:cond delay="500"/>
                            </p:stCondLst>
                            <p:childTnLst>
                              <p:par>
                                <p:cTn id="35" presetID="1" presetClass="entr" presetSubtype="0" fill="hold" grpId="0" nodeType="afterEffect">
                                  <p:stCondLst>
                                    <p:cond delay="500"/>
                                  </p:stCondLst>
                                  <p:childTnLst>
                                    <p:set>
                                      <p:cBhvr>
                                        <p:cTn id="36" dur="1" fill="hold">
                                          <p:stCondLst>
                                            <p:cond delay="0"/>
                                          </p:stCondLst>
                                        </p:cTn>
                                        <p:tgtEl>
                                          <p:spTgt spid="14"/>
                                        </p:tgtEl>
                                        <p:attrNameLst>
                                          <p:attrName>style.visibility</p:attrName>
                                        </p:attrNameLst>
                                      </p:cBhvr>
                                      <p:to>
                                        <p:strVal val="visible"/>
                                      </p:to>
                                    </p:set>
                                  </p:childTnLst>
                                </p:cTn>
                              </p:par>
                              <p:par>
                                <p:cTn id="37" presetID="1" presetClass="entr" presetSubtype="0" fill="hold" grpId="0" nodeType="withEffect">
                                  <p:stCondLst>
                                    <p:cond delay="500"/>
                                  </p:stCondLst>
                                  <p:childTnLst>
                                    <p:set>
                                      <p:cBhvr>
                                        <p:cTn id="3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14" grpId="0" animBg="1"/>
      <p:bldP spid="23" grpId="0" animBg="1"/>
      <p:bldP spid="9" grpId="0" animBg="1"/>
      <p:bldP spid="13" grpId="0" animBg="1"/>
      <p:bldP spid="13" grpId="1" animBg="1"/>
      <p:bldP spid="13" grpId="2" animBg="1"/>
      <p:bldP spid="13" grpId="4" animBg="1"/>
      <p:bldP spid="13" grpId="5"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13296"/>
            <a:ext cx="6019800" cy="443450"/>
          </a:xfrm>
        </p:spPr>
        <p:txBody>
          <a:bodyPr/>
          <a:lstStyle/>
          <a:p>
            <a:r>
              <a:rPr lang="en-US" dirty="0" smtClean="0"/>
              <a:t>Depth perception</a:t>
            </a:r>
            <a:endParaRPr lang="en-US" dirty="0"/>
          </a:p>
        </p:txBody>
      </p:sp>
      <p:sp>
        <p:nvSpPr>
          <p:cNvPr id="34" name="Title 1"/>
          <p:cNvSpPr txBox="1">
            <a:spLocks/>
          </p:cNvSpPr>
          <p:nvPr/>
        </p:nvSpPr>
        <p:spPr>
          <a:xfrm>
            <a:off x="152400" y="709146"/>
            <a:ext cx="6019800" cy="443450"/>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1" kern="1200">
                <a:solidFill>
                  <a:schemeClr val="tx1"/>
                </a:solidFill>
                <a:latin typeface="+mj-lt"/>
                <a:ea typeface="+mj-ea"/>
                <a:cs typeface="+mj-cs"/>
              </a:defRPr>
            </a:lvl1pPr>
          </a:lstStyle>
          <a:p>
            <a:r>
              <a:rPr lang="en-US" sz="2200" dirty="0" smtClean="0"/>
              <a:t>We see depth due to depth cues.</a:t>
            </a:r>
            <a:endParaRPr lang="en-US" sz="2200" dirty="0"/>
          </a:p>
        </p:txBody>
      </p:sp>
      <p:grpSp>
        <p:nvGrpSpPr>
          <p:cNvPr id="14" name="Group 13"/>
          <p:cNvGrpSpPr/>
          <p:nvPr/>
        </p:nvGrpSpPr>
        <p:grpSpPr>
          <a:xfrm>
            <a:off x="3612756" y="1250463"/>
            <a:ext cx="4845444" cy="2692887"/>
            <a:chOff x="3657600" y="1250463"/>
            <a:chExt cx="4845444" cy="2692887"/>
          </a:xfrm>
        </p:grpSpPr>
        <p:sp>
          <p:nvSpPr>
            <p:cNvPr id="9" name="Right Brace 8"/>
            <p:cNvSpPr/>
            <p:nvPr/>
          </p:nvSpPr>
          <p:spPr>
            <a:xfrm>
              <a:off x="3657600" y="1250463"/>
              <a:ext cx="499512" cy="2692887"/>
            </a:xfrm>
            <a:prstGeom prst="rightBrace">
              <a:avLst/>
            </a:prstGeom>
            <a:ln>
              <a:solidFill>
                <a:schemeClr val="bg1">
                  <a:lumMod val="65000"/>
                </a:schemeClr>
              </a:solidFill>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48" name="Title 1"/>
            <p:cNvSpPr txBox="1">
              <a:spLocks/>
            </p:cNvSpPr>
            <p:nvPr/>
          </p:nvSpPr>
          <p:spPr>
            <a:xfrm>
              <a:off x="4550010" y="2114550"/>
              <a:ext cx="3953034" cy="990599"/>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1" kern="1200">
                  <a:solidFill>
                    <a:schemeClr val="tx1"/>
                  </a:solidFill>
                  <a:latin typeface="+mj-lt"/>
                  <a:ea typeface="+mj-ea"/>
                  <a:cs typeface="+mj-cs"/>
                </a:defRPr>
              </a:lvl1pPr>
            </a:lstStyle>
            <a:p>
              <a:pPr algn="ctr"/>
              <a:r>
                <a:rPr lang="en-US" sz="2800" dirty="0" smtClean="0"/>
                <a:t>Challenge:</a:t>
              </a:r>
            </a:p>
            <a:p>
              <a:pPr algn="ctr"/>
              <a:r>
                <a:rPr lang="en-US" sz="2800" b="0" dirty="0" smtClean="0"/>
                <a:t>Consistency is required! </a:t>
              </a:r>
              <a:endParaRPr lang="en-US" sz="2800" b="0" dirty="0"/>
            </a:p>
          </p:txBody>
        </p:sp>
      </p:grpSp>
      <p:sp>
        <p:nvSpPr>
          <p:cNvPr id="16" name="Slide Number Placeholder 15"/>
          <p:cNvSpPr>
            <a:spLocks noGrp="1"/>
          </p:cNvSpPr>
          <p:nvPr>
            <p:ph type="sldNum" sz="quarter" idx="12"/>
          </p:nvPr>
        </p:nvSpPr>
        <p:spPr/>
        <p:txBody>
          <a:bodyPr/>
          <a:lstStyle/>
          <a:p>
            <a:fld id="{4AF310B5-B37C-4062-950A-8FEDA86889CC}" type="slidenum">
              <a:rPr lang="en-US" smtClean="0"/>
              <a:t>7</a:t>
            </a:fld>
            <a:endParaRPr lang="en-US"/>
          </a:p>
        </p:txBody>
      </p:sp>
      <p:grpSp>
        <p:nvGrpSpPr>
          <p:cNvPr id="5" name="Group 4"/>
          <p:cNvGrpSpPr/>
          <p:nvPr/>
        </p:nvGrpSpPr>
        <p:grpSpPr>
          <a:xfrm>
            <a:off x="304800" y="1352550"/>
            <a:ext cx="3048000" cy="2514600"/>
            <a:chOff x="304800" y="1352550"/>
            <a:chExt cx="3048000" cy="2514600"/>
          </a:xfrm>
        </p:grpSpPr>
        <p:sp>
          <p:nvSpPr>
            <p:cNvPr id="52" name="TextBox 51"/>
            <p:cNvSpPr txBox="1"/>
            <p:nvPr/>
          </p:nvSpPr>
          <p:spPr>
            <a:xfrm>
              <a:off x="304800" y="3171142"/>
              <a:ext cx="2130776" cy="369332"/>
            </a:xfrm>
            <a:prstGeom prst="rect">
              <a:avLst/>
            </a:prstGeom>
            <a:noFill/>
          </p:spPr>
          <p:txBody>
            <a:bodyPr wrap="none" rtlCol="0">
              <a:spAutoFit/>
            </a:bodyPr>
            <a:lstStyle/>
            <a:p>
              <a:r>
                <a:rPr lang="en-US" b="1" dirty="0" smtClean="0"/>
                <a:t>Pictorial depth cues:</a:t>
              </a:r>
              <a:endParaRPr lang="en-US" b="1" dirty="0"/>
            </a:p>
          </p:txBody>
        </p:sp>
        <p:sp>
          <p:nvSpPr>
            <p:cNvPr id="53" name="TextBox 52"/>
            <p:cNvSpPr txBox="1"/>
            <p:nvPr/>
          </p:nvSpPr>
          <p:spPr>
            <a:xfrm>
              <a:off x="671965" y="3497818"/>
              <a:ext cx="1120820" cy="369332"/>
            </a:xfrm>
            <a:prstGeom prst="rect">
              <a:avLst/>
            </a:prstGeom>
            <a:noFill/>
          </p:spPr>
          <p:txBody>
            <a:bodyPr wrap="none" rtlCol="0">
              <a:spAutoFit/>
            </a:bodyPr>
            <a:lstStyle/>
            <a:p>
              <a:r>
                <a:rPr lang="en-US" dirty="0" smtClean="0"/>
                <a:t>occlusion,</a:t>
              </a:r>
            </a:p>
          </p:txBody>
        </p:sp>
        <p:sp>
          <p:nvSpPr>
            <p:cNvPr id="56" name="TextBox 55"/>
            <p:cNvSpPr txBox="1"/>
            <p:nvPr/>
          </p:nvSpPr>
          <p:spPr>
            <a:xfrm>
              <a:off x="1699365" y="3497818"/>
              <a:ext cx="586635" cy="369332"/>
            </a:xfrm>
            <a:prstGeom prst="rect">
              <a:avLst/>
            </a:prstGeom>
            <a:noFill/>
          </p:spPr>
          <p:txBody>
            <a:bodyPr wrap="none" rtlCol="0">
              <a:spAutoFit/>
            </a:bodyPr>
            <a:lstStyle/>
            <a:p>
              <a:r>
                <a:rPr lang="en-US" dirty="0" smtClean="0"/>
                <a:t>size,</a:t>
              </a:r>
            </a:p>
          </p:txBody>
        </p:sp>
        <p:sp>
          <p:nvSpPr>
            <p:cNvPr id="57" name="TextBox 56"/>
            <p:cNvSpPr txBox="1"/>
            <p:nvPr/>
          </p:nvSpPr>
          <p:spPr>
            <a:xfrm>
              <a:off x="2191648" y="3497818"/>
              <a:ext cx="1161152" cy="369332"/>
            </a:xfrm>
            <a:prstGeom prst="rect">
              <a:avLst/>
            </a:prstGeom>
            <a:noFill/>
          </p:spPr>
          <p:txBody>
            <a:bodyPr wrap="none" rtlCol="0">
              <a:spAutoFit/>
            </a:bodyPr>
            <a:lstStyle/>
            <a:p>
              <a:r>
                <a:rPr lang="en-US" dirty="0" smtClean="0"/>
                <a:t>shadows…</a:t>
              </a:r>
            </a:p>
          </p:txBody>
        </p:sp>
        <p:grpSp>
          <p:nvGrpSpPr>
            <p:cNvPr id="60" name="Group 59"/>
            <p:cNvGrpSpPr/>
            <p:nvPr/>
          </p:nvGrpSpPr>
          <p:grpSpPr>
            <a:xfrm>
              <a:off x="304800" y="1352550"/>
              <a:ext cx="3048000" cy="1575134"/>
              <a:chOff x="304800" y="1352550"/>
              <a:chExt cx="3048000" cy="1575134"/>
            </a:xfrm>
          </p:grpSpPr>
          <p:sp>
            <p:nvSpPr>
              <p:cNvPr id="61" name="TextBox 60"/>
              <p:cNvSpPr txBox="1"/>
              <p:nvPr/>
            </p:nvSpPr>
            <p:spPr>
              <a:xfrm>
                <a:off x="304800" y="2231676"/>
                <a:ext cx="1972720" cy="369332"/>
              </a:xfrm>
              <a:prstGeom prst="rect">
                <a:avLst/>
              </a:prstGeom>
              <a:noFill/>
            </p:spPr>
            <p:txBody>
              <a:bodyPr wrap="none" rtlCol="0">
                <a:spAutoFit/>
              </a:bodyPr>
              <a:lstStyle/>
              <a:p>
                <a:r>
                  <a:rPr lang="en-US" b="1" dirty="0" smtClean="0"/>
                  <a:t>Ocular depth cues:</a:t>
                </a:r>
                <a:endParaRPr lang="en-US" b="1" dirty="0"/>
              </a:p>
            </p:txBody>
          </p:sp>
          <p:sp>
            <p:nvSpPr>
              <p:cNvPr id="65" name="TextBox 64"/>
              <p:cNvSpPr txBox="1"/>
              <p:nvPr/>
            </p:nvSpPr>
            <p:spPr>
              <a:xfrm>
                <a:off x="671965" y="2558352"/>
                <a:ext cx="1762790" cy="369332"/>
              </a:xfrm>
              <a:prstGeom prst="rect">
                <a:avLst/>
              </a:prstGeom>
              <a:noFill/>
            </p:spPr>
            <p:txBody>
              <a:bodyPr wrap="none" rtlCol="0">
                <a:spAutoFit/>
              </a:bodyPr>
              <a:lstStyle/>
              <a:p>
                <a:r>
                  <a:rPr lang="en-US" dirty="0"/>
                  <a:t>a</a:t>
                </a:r>
                <a:r>
                  <a:rPr lang="en-US" dirty="0" smtClean="0"/>
                  <a:t>ccommodation,</a:t>
                </a:r>
              </a:p>
            </p:txBody>
          </p:sp>
          <p:sp>
            <p:nvSpPr>
              <p:cNvPr id="66" name="TextBox 65"/>
              <p:cNvSpPr txBox="1"/>
              <p:nvPr/>
            </p:nvSpPr>
            <p:spPr>
              <a:xfrm>
                <a:off x="2316234" y="2558352"/>
                <a:ext cx="1036566" cy="369332"/>
              </a:xfrm>
              <a:prstGeom prst="rect">
                <a:avLst/>
              </a:prstGeom>
              <a:noFill/>
            </p:spPr>
            <p:txBody>
              <a:bodyPr wrap="none" rtlCol="0">
                <a:spAutoFit/>
              </a:bodyPr>
              <a:lstStyle/>
              <a:p>
                <a:r>
                  <a:rPr lang="en-US" dirty="0" err="1" smtClean="0"/>
                  <a:t>vergence</a:t>
                </a:r>
                <a:endParaRPr lang="en-US" dirty="0" smtClean="0"/>
              </a:p>
            </p:txBody>
          </p:sp>
          <p:grpSp>
            <p:nvGrpSpPr>
              <p:cNvPr id="67" name="Group 66"/>
              <p:cNvGrpSpPr/>
              <p:nvPr/>
            </p:nvGrpSpPr>
            <p:grpSpPr>
              <a:xfrm>
                <a:off x="304800" y="1352550"/>
                <a:ext cx="2551276" cy="686803"/>
                <a:chOff x="304800" y="1352550"/>
                <a:chExt cx="2551276" cy="686803"/>
              </a:xfrm>
            </p:grpSpPr>
            <p:sp>
              <p:nvSpPr>
                <p:cNvPr id="68" name="TextBox 67"/>
                <p:cNvSpPr txBox="1"/>
                <p:nvPr/>
              </p:nvSpPr>
              <p:spPr>
                <a:xfrm>
                  <a:off x="304800" y="1352550"/>
                  <a:ext cx="2551276" cy="369332"/>
                </a:xfrm>
                <a:prstGeom prst="rect">
                  <a:avLst/>
                </a:prstGeom>
                <a:noFill/>
              </p:spPr>
              <p:txBody>
                <a:bodyPr wrap="none" rtlCol="0">
                  <a:spAutoFit/>
                </a:bodyPr>
                <a:lstStyle/>
                <a:p>
                  <a:r>
                    <a:rPr lang="en-US" b="1" dirty="0" smtClean="0"/>
                    <a:t>Stereoscopic depth cues:</a:t>
                  </a:r>
                  <a:endParaRPr lang="en-US" b="1" dirty="0"/>
                </a:p>
              </p:txBody>
            </p:sp>
            <p:sp>
              <p:nvSpPr>
                <p:cNvPr id="69" name="TextBox 68"/>
                <p:cNvSpPr txBox="1"/>
                <p:nvPr/>
              </p:nvSpPr>
              <p:spPr>
                <a:xfrm>
                  <a:off x="671965" y="1670021"/>
                  <a:ext cx="1930337" cy="369332"/>
                </a:xfrm>
                <a:prstGeom prst="rect">
                  <a:avLst/>
                </a:prstGeom>
                <a:noFill/>
              </p:spPr>
              <p:txBody>
                <a:bodyPr wrap="none" rtlCol="0">
                  <a:spAutoFit/>
                </a:bodyPr>
                <a:lstStyle/>
                <a:p>
                  <a:r>
                    <a:rPr lang="en-US" dirty="0" smtClean="0"/>
                    <a:t>binocular disparity</a:t>
                  </a:r>
                </a:p>
              </p:txBody>
            </p:sp>
          </p:grpSp>
        </p:grpSp>
      </p:grpSp>
    </p:spTree>
    <p:extLst>
      <p:ext uri="{BB962C8B-B14F-4D97-AF65-F5344CB8AC3E}">
        <p14:creationId xmlns:p14="http://schemas.microsoft.com/office/powerpoint/2010/main" val="33894293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228600" y="3090750"/>
            <a:ext cx="3505200" cy="838200"/>
          </a:xfrm>
          <a:prstGeom prst="rect">
            <a:avLst/>
          </a:prstGeom>
          <a:noFill/>
          <a:ln w="22225">
            <a:solidFill>
              <a:srgbClr val="00B050"/>
            </a:solidFill>
          </a:ln>
          <a:effectLst>
            <a:outerShdw blurRad="40000" dist="50800" dir="2700000" rotWithShape="0">
              <a:srgbClr val="000000">
                <a:alpha val="38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 name="Title 1"/>
          <p:cNvSpPr>
            <a:spLocks noGrp="1"/>
          </p:cNvSpPr>
          <p:nvPr>
            <p:ph type="title"/>
          </p:nvPr>
        </p:nvSpPr>
        <p:spPr>
          <a:xfrm>
            <a:off x="152400" y="113296"/>
            <a:ext cx="6019800" cy="443450"/>
          </a:xfrm>
        </p:spPr>
        <p:txBody>
          <a:bodyPr/>
          <a:lstStyle/>
          <a:p>
            <a:r>
              <a:rPr lang="en-US" dirty="0" smtClean="0"/>
              <a:t>Depth perception</a:t>
            </a:r>
            <a:endParaRPr lang="en-US" dirty="0"/>
          </a:p>
        </p:txBody>
      </p:sp>
      <p:sp>
        <p:nvSpPr>
          <p:cNvPr id="14" name="Right Arrow 13"/>
          <p:cNvSpPr/>
          <p:nvPr/>
        </p:nvSpPr>
        <p:spPr>
          <a:xfrm>
            <a:off x="4048434" y="3317249"/>
            <a:ext cx="914400" cy="450821"/>
          </a:xfrm>
          <a:prstGeom prst="rightArrow">
            <a:avLst>
              <a:gd name="adj1" fmla="val 50000"/>
              <a:gd name="adj2" fmla="val 91264"/>
            </a:avLst>
          </a:prstGeom>
          <a:gradFill flip="none" rotWithShape="1">
            <a:gsLst>
              <a:gs pos="0">
                <a:schemeClr val="bg1">
                  <a:lumMod val="75000"/>
                </a:schemeClr>
              </a:gs>
              <a:gs pos="100000">
                <a:schemeClr val="bg1">
                  <a:lumMod val="95000"/>
                </a:schemeClr>
              </a:gs>
            </a:gsLst>
            <a:lin ang="0" scaled="1"/>
            <a:tileRect/>
          </a:gradFill>
          <a:ln w="6350">
            <a:solidFill>
              <a:schemeClr val="tx1">
                <a:lumMod val="75000"/>
                <a:lumOff val="2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p:cNvSpPr txBox="1"/>
          <p:nvPr/>
        </p:nvSpPr>
        <p:spPr>
          <a:xfrm>
            <a:off x="5052949" y="3306405"/>
            <a:ext cx="4080541" cy="461665"/>
          </a:xfrm>
          <a:prstGeom prst="rect">
            <a:avLst/>
          </a:prstGeom>
          <a:noFill/>
        </p:spPr>
        <p:txBody>
          <a:bodyPr wrap="none" rtlCol="0">
            <a:spAutoFit/>
          </a:bodyPr>
          <a:lstStyle/>
          <a:p>
            <a:pPr algn="ctr"/>
            <a:r>
              <a:rPr lang="en-US" sz="2400" b="1" dirty="0" smtClean="0"/>
              <a:t>Reproducible on a flat displays</a:t>
            </a:r>
            <a:endParaRPr lang="en-US" sz="2400" b="1" dirty="0"/>
          </a:p>
        </p:txBody>
      </p:sp>
      <p:sp>
        <p:nvSpPr>
          <p:cNvPr id="39" name="Rectangle 38"/>
          <p:cNvSpPr/>
          <p:nvPr/>
        </p:nvSpPr>
        <p:spPr>
          <a:xfrm>
            <a:off x="228600" y="1228950"/>
            <a:ext cx="3505200" cy="1752600"/>
          </a:xfrm>
          <a:prstGeom prst="rect">
            <a:avLst/>
          </a:prstGeom>
          <a:noFill/>
          <a:ln w="22225">
            <a:solidFill>
              <a:srgbClr val="E20000"/>
            </a:solidFill>
          </a:ln>
          <a:effectLst>
            <a:outerShdw blurRad="40000" dist="50800" dir="2700000" rotWithShape="0">
              <a:srgbClr val="000000">
                <a:alpha val="38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40" name="Right Arrow 39"/>
          <p:cNvSpPr/>
          <p:nvPr/>
        </p:nvSpPr>
        <p:spPr>
          <a:xfrm>
            <a:off x="4048434" y="1846667"/>
            <a:ext cx="914400" cy="450821"/>
          </a:xfrm>
          <a:prstGeom prst="rightArrow">
            <a:avLst>
              <a:gd name="adj1" fmla="val 50000"/>
              <a:gd name="adj2" fmla="val 91264"/>
            </a:avLst>
          </a:prstGeom>
          <a:gradFill flip="none" rotWithShape="1">
            <a:gsLst>
              <a:gs pos="0">
                <a:schemeClr val="bg1">
                  <a:lumMod val="75000"/>
                </a:schemeClr>
              </a:gs>
              <a:gs pos="100000">
                <a:schemeClr val="bg1">
                  <a:lumMod val="95000"/>
                </a:schemeClr>
              </a:gs>
            </a:gsLst>
            <a:lin ang="0" scaled="1"/>
            <a:tileRect/>
          </a:gradFill>
          <a:ln w="6350">
            <a:solidFill>
              <a:schemeClr val="tx1">
                <a:lumMod val="75000"/>
                <a:lumOff val="2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p:nvSpPr>
        <p:spPr>
          <a:xfrm>
            <a:off x="5899589" y="1809750"/>
            <a:ext cx="2387257" cy="461665"/>
          </a:xfrm>
          <a:prstGeom prst="rect">
            <a:avLst/>
          </a:prstGeom>
          <a:noFill/>
        </p:spPr>
        <p:txBody>
          <a:bodyPr wrap="none" rtlCol="0">
            <a:spAutoFit/>
          </a:bodyPr>
          <a:lstStyle/>
          <a:p>
            <a:pPr algn="ctr"/>
            <a:r>
              <a:rPr lang="en-US" sz="2400" b="1" dirty="0" smtClean="0"/>
              <a:t>Require 3D space</a:t>
            </a:r>
            <a:endParaRPr lang="en-US" sz="2400" b="1" dirty="0"/>
          </a:p>
        </p:txBody>
      </p:sp>
      <p:sp>
        <p:nvSpPr>
          <p:cNvPr id="13" name="Slide Number Placeholder 12"/>
          <p:cNvSpPr>
            <a:spLocks noGrp="1"/>
          </p:cNvSpPr>
          <p:nvPr>
            <p:ph type="sldNum" sz="quarter" idx="12"/>
          </p:nvPr>
        </p:nvSpPr>
        <p:spPr/>
        <p:txBody>
          <a:bodyPr/>
          <a:lstStyle/>
          <a:p>
            <a:fld id="{4AF310B5-B37C-4062-950A-8FEDA86889CC}" type="slidenum">
              <a:rPr lang="en-US" smtClean="0"/>
              <a:t>8</a:t>
            </a:fld>
            <a:endParaRPr lang="en-US"/>
          </a:p>
        </p:txBody>
      </p:sp>
      <p:grpSp>
        <p:nvGrpSpPr>
          <p:cNvPr id="23" name="Group 22"/>
          <p:cNvGrpSpPr/>
          <p:nvPr/>
        </p:nvGrpSpPr>
        <p:grpSpPr>
          <a:xfrm>
            <a:off x="304800" y="1352550"/>
            <a:ext cx="3048000" cy="2514600"/>
            <a:chOff x="304800" y="1352550"/>
            <a:chExt cx="3048000" cy="2514600"/>
          </a:xfrm>
        </p:grpSpPr>
        <p:sp>
          <p:nvSpPr>
            <p:cNvPr id="24" name="TextBox 23"/>
            <p:cNvSpPr txBox="1"/>
            <p:nvPr/>
          </p:nvSpPr>
          <p:spPr>
            <a:xfrm>
              <a:off x="304800" y="3171142"/>
              <a:ext cx="2130776" cy="369332"/>
            </a:xfrm>
            <a:prstGeom prst="rect">
              <a:avLst/>
            </a:prstGeom>
            <a:noFill/>
          </p:spPr>
          <p:txBody>
            <a:bodyPr wrap="none" rtlCol="0">
              <a:spAutoFit/>
            </a:bodyPr>
            <a:lstStyle/>
            <a:p>
              <a:r>
                <a:rPr lang="en-US" b="1" dirty="0" smtClean="0"/>
                <a:t>Pictorial depth cues:</a:t>
              </a:r>
              <a:endParaRPr lang="en-US" b="1" dirty="0"/>
            </a:p>
          </p:txBody>
        </p:sp>
        <p:sp>
          <p:nvSpPr>
            <p:cNvPr id="25" name="TextBox 24"/>
            <p:cNvSpPr txBox="1"/>
            <p:nvPr/>
          </p:nvSpPr>
          <p:spPr>
            <a:xfrm>
              <a:off x="671965" y="3497818"/>
              <a:ext cx="1120820" cy="369332"/>
            </a:xfrm>
            <a:prstGeom prst="rect">
              <a:avLst/>
            </a:prstGeom>
            <a:noFill/>
          </p:spPr>
          <p:txBody>
            <a:bodyPr wrap="none" rtlCol="0">
              <a:spAutoFit/>
            </a:bodyPr>
            <a:lstStyle/>
            <a:p>
              <a:r>
                <a:rPr lang="en-US" dirty="0" smtClean="0"/>
                <a:t>occlusion,</a:t>
              </a:r>
            </a:p>
          </p:txBody>
        </p:sp>
        <p:sp>
          <p:nvSpPr>
            <p:cNvPr id="26" name="TextBox 25"/>
            <p:cNvSpPr txBox="1"/>
            <p:nvPr/>
          </p:nvSpPr>
          <p:spPr>
            <a:xfrm>
              <a:off x="1699365" y="3497818"/>
              <a:ext cx="586635" cy="369332"/>
            </a:xfrm>
            <a:prstGeom prst="rect">
              <a:avLst/>
            </a:prstGeom>
            <a:noFill/>
          </p:spPr>
          <p:txBody>
            <a:bodyPr wrap="none" rtlCol="0">
              <a:spAutoFit/>
            </a:bodyPr>
            <a:lstStyle/>
            <a:p>
              <a:r>
                <a:rPr lang="en-US" dirty="0" smtClean="0"/>
                <a:t>size,</a:t>
              </a:r>
            </a:p>
          </p:txBody>
        </p:sp>
        <p:sp>
          <p:nvSpPr>
            <p:cNvPr id="27" name="TextBox 26"/>
            <p:cNvSpPr txBox="1"/>
            <p:nvPr/>
          </p:nvSpPr>
          <p:spPr>
            <a:xfrm>
              <a:off x="2191648" y="3497818"/>
              <a:ext cx="1161152" cy="369332"/>
            </a:xfrm>
            <a:prstGeom prst="rect">
              <a:avLst/>
            </a:prstGeom>
            <a:noFill/>
          </p:spPr>
          <p:txBody>
            <a:bodyPr wrap="none" rtlCol="0">
              <a:spAutoFit/>
            </a:bodyPr>
            <a:lstStyle/>
            <a:p>
              <a:r>
                <a:rPr lang="en-US" dirty="0" smtClean="0"/>
                <a:t>shadows…</a:t>
              </a:r>
            </a:p>
          </p:txBody>
        </p:sp>
        <p:grpSp>
          <p:nvGrpSpPr>
            <p:cNvPr id="28" name="Group 27"/>
            <p:cNvGrpSpPr/>
            <p:nvPr/>
          </p:nvGrpSpPr>
          <p:grpSpPr>
            <a:xfrm>
              <a:off x="304800" y="1352550"/>
              <a:ext cx="3048000" cy="1575134"/>
              <a:chOff x="304800" y="1352550"/>
              <a:chExt cx="3048000" cy="1575134"/>
            </a:xfrm>
          </p:grpSpPr>
          <p:sp>
            <p:nvSpPr>
              <p:cNvPr id="29" name="TextBox 28"/>
              <p:cNvSpPr txBox="1"/>
              <p:nvPr/>
            </p:nvSpPr>
            <p:spPr>
              <a:xfrm>
                <a:off x="304800" y="2231676"/>
                <a:ext cx="1972720" cy="369332"/>
              </a:xfrm>
              <a:prstGeom prst="rect">
                <a:avLst/>
              </a:prstGeom>
              <a:noFill/>
            </p:spPr>
            <p:txBody>
              <a:bodyPr wrap="none" rtlCol="0">
                <a:spAutoFit/>
              </a:bodyPr>
              <a:lstStyle/>
              <a:p>
                <a:r>
                  <a:rPr lang="en-US" b="1" dirty="0" smtClean="0"/>
                  <a:t>Ocular depth cues:</a:t>
                </a:r>
                <a:endParaRPr lang="en-US" b="1" dirty="0"/>
              </a:p>
            </p:txBody>
          </p:sp>
          <p:sp>
            <p:nvSpPr>
              <p:cNvPr id="30" name="TextBox 29"/>
              <p:cNvSpPr txBox="1"/>
              <p:nvPr/>
            </p:nvSpPr>
            <p:spPr>
              <a:xfrm>
                <a:off x="671965" y="2558352"/>
                <a:ext cx="1762790" cy="369332"/>
              </a:xfrm>
              <a:prstGeom prst="rect">
                <a:avLst/>
              </a:prstGeom>
              <a:noFill/>
            </p:spPr>
            <p:txBody>
              <a:bodyPr wrap="none" rtlCol="0">
                <a:spAutoFit/>
              </a:bodyPr>
              <a:lstStyle/>
              <a:p>
                <a:r>
                  <a:rPr lang="en-US" dirty="0"/>
                  <a:t>a</a:t>
                </a:r>
                <a:r>
                  <a:rPr lang="en-US" dirty="0" smtClean="0"/>
                  <a:t>ccommodation,</a:t>
                </a:r>
              </a:p>
            </p:txBody>
          </p:sp>
          <p:sp>
            <p:nvSpPr>
              <p:cNvPr id="31" name="TextBox 30"/>
              <p:cNvSpPr txBox="1"/>
              <p:nvPr/>
            </p:nvSpPr>
            <p:spPr>
              <a:xfrm>
                <a:off x="2316234" y="2558352"/>
                <a:ext cx="1036566" cy="369332"/>
              </a:xfrm>
              <a:prstGeom prst="rect">
                <a:avLst/>
              </a:prstGeom>
              <a:noFill/>
            </p:spPr>
            <p:txBody>
              <a:bodyPr wrap="none" rtlCol="0">
                <a:spAutoFit/>
              </a:bodyPr>
              <a:lstStyle/>
              <a:p>
                <a:r>
                  <a:rPr lang="en-US" dirty="0" err="1" smtClean="0"/>
                  <a:t>vergence</a:t>
                </a:r>
                <a:endParaRPr lang="en-US" dirty="0" smtClean="0"/>
              </a:p>
            </p:txBody>
          </p:sp>
          <p:grpSp>
            <p:nvGrpSpPr>
              <p:cNvPr id="32" name="Group 31"/>
              <p:cNvGrpSpPr/>
              <p:nvPr/>
            </p:nvGrpSpPr>
            <p:grpSpPr>
              <a:xfrm>
                <a:off x="304800" y="1352550"/>
                <a:ext cx="2551276" cy="686803"/>
                <a:chOff x="304800" y="1352550"/>
                <a:chExt cx="2551276" cy="686803"/>
              </a:xfrm>
            </p:grpSpPr>
            <p:sp>
              <p:nvSpPr>
                <p:cNvPr id="33" name="TextBox 32"/>
                <p:cNvSpPr txBox="1"/>
                <p:nvPr/>
              </p:nvSpPr>
              <p:spPr>
                <a:xfrm>
                  <a:off x="304800" y="1352550"/>
                  <a:ext cx="2551276" cy="369332"/>
                </a:xfrm>
                <a:prstGeom prst="rect">
                  <a:avLst/>
                </a:prstGeom>
                <a:noFill/>
              </p:spPr>
              <p:txBody>
                <a:bodyPr wrap="none" rtlCol="0">
                  <a:spAutoFit/>
                </a:bodyPr>
                <a:lstStyle/>
                <a:p>
                  <a:r>
                    <a:rPr lang="en-US" b="1" dirty="0" smtClean="0"/>
                    <a:t>Stereoscopic depth cues:</a:t>
                  </a:r>
                  <a:endParaRPr lang="en-US" b="1" dirty="0"/>
                </a:p>
              </p:txBody>
            </p:sp>
            <p:sp>
              <p:nvSpPr>
                <p:cNvPr id="34" name="TextBox 33"/>
                <p:cNvSpPr txBox="1"/>
                <p:nvPr/>
              </p:nvSpPr>
              <p:spPr>
                <a:xfrm>
                  <a:off x="671965" y="1670021"/>
                  <a:ext cx="1930337" cy="369332"/>
                </a:xfrm>
                <a:prstGeom prst="rect">
                  <a:avLst/>
                </a:prstGeom>
                <a:noFill/>
              </p:spPr>
              <p:txBody>
                <a:bodyPr wrap="none" rtlCol="0">
                  <a:spAutoFit/>
                </a:bodyPr>
                <a:lstStyle/>
                <a:p>
                  <a:r>
                    <a:rPr lang="en-US" dirty="0" smtClean="0"/>
                    <a:t>binocular disparity</a:t>
                  </a:r>
                </a:p>
              </p:txBody>
            </p:sp>
          </p:grpSp>
        </p:grpSp>
      </p:grpSp>
      <p:sp>
        <p:nvSpPr>
          <p:cNvPr id="35" name="Title 1"/>
          <p:cNvSpPr txBox="1">
            <a:spLocks/>
          </p:cNvSpPr>
          <p:nvPr/>
        </p:nvSpPr>
        <p:spPr>
          <a:xfrm>
            <a:off x="152400" y="709146"/>
            <a:ext cx="6019800" cy="443450"/>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1" kern="1200">
                <a:solidFill>
                  <a:schemeClr val="tx1"/>
                </a:solidFill>
                <a:latin typeface="+mj-lt"/>
                <a:ea typeface="+mj-ea"/>
                <a:cs typeface="+mj-cs"/>
              </a:defRPr>
            </a:lvl1pPr>
          </a:lstStyle>
          <a:p>
            <a:r>
              <a:rPr lang="en-US" sz="2200" dirty="0" smtClean="0"/>
              <a:t>We see depth due to depth cues.</a:t>
            </a:r>
            <a:endParaRPr lang="en-US" sz="2200" dirty="0"/>
          </a:p>
        </p:txBody>
      </p:sp>
      <p:sp>
        <p:nvSpPr>
          <p:cNvPr id="37" name="TextBox 36"/>
          <p:cNvSpPr txBox="1"/>
          <p:nvPr/>
        </p:nvSpPr>
        <p:spPr>
          <a:xfrm>
            <a:off x="5032420" y="2249289"/>
            <a:ext cx="4042710" cy="400110"/>
          </a:xfrm>
          <a:prstGeom prst="rect">
            <a:avLst/>
          </a:prstGeom>
          <a:noFill/>
        </p:spPr>
        <p:txBody>
          <a:bodyPr wrap="none" rtlCol="0">
            <a:spAutoFit/>
          </a:bodyPr>
          <a:lstStyle/>
          <a:p>
            <a:pPr algn="ctr"/>
            <a:r>
              <a:rPr lang="en-US" sz="2000" b="1" dirty="0" smtClean="0">
                <a:solidFill>
                  <a:srgbClr val="C00000"/>
                </a:solidFill>
              </a:rPr>
              <a:t>We cheat our Human Visual System!</a:t>
            </a:r>
            <a:endParaRPr lang="en-US" sz="2000" b="1" dirty="0">
              <a:solidFill>
                <a:srgbClr val="C00000"/>
              </a:solidFill>
            </a:endParaRPr>
          </a:p>
        </p:txBody>
      </p:sp>
    </p:spTree>
    <p:extLst>
      <p:ext uri="{BB962C8B-B14F-4D97-AF65-F5344CB8AC3E}">
        <p14:creationId xmlns:p14="http://schemas.microsoft.com/office/powerpoint/2010/main" val="25267439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fade">
                                      <p:cBhvr>
                                        <p:cTn id="15" dur="500"/>
                                        <p:tgtEl>
                                          <p:spTgt spid="3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9"/>
                                        </p:tgtEl>
                                        <p:attrNameLst>
                                          <p:attrName>style.visibility</p:attrName>
                                        </p:attrNameLst>
                                      </p:cBhvr>
                                      <p:to>
                                        <p:strVal val="visible"/>
                                      </p:to>
                                    </p:set>
                                    <p:animEffect transition="in" filter="fade">
                                      <p:cBhvr>
                                        <p:cTn id="20" dur="500"/>
                                        <p:tgtEl>
                                          <p:spTgt spid="39"/>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40"/>
                                        </p:tgtEl>
                                        <p:attrNameLst>
                                          <p:attrName>style.visibility</p:attrName>
                                        </p:attrNameLst>
                                      </p:cBhvr>
                                      <p:to>
                                        <p:strVal val="visible"/>
                                      </p:to>
                                    </p:set>
                                    <p:animEffect transition="in" filter="wipe(left)">
                                      <p:cBhvr>
                                        <p:cTn id="24" dur="500"/>
                                        <p:tgtEl>
                                          <p:spTgt spid="40"/>
                                        </p:tgtEl>
                                      </p:cBhvr>
                                    </p:animEffect>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fade">
                                      <p:cBhvr>
                                        <p:cTn id="28" dur="500"/>
                                        <p:tgtEl>
                                          <p:spTgt spid="41"/>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37"/>
                                        </p:tgtEl>
                                        <p:attrNameLst>
                                          <p:attrName>style.visibility</p:attrName>
                                        </p:attrNameLst>
                                      </p:cBhvr>
                                      <p:to>
                                        <p:strVal val="visible"/>
                                      </p:to>
                                    </p:set>
                                    <p:anim calcmode="lin" valueType="num">
                                      <p:cBhvr>
                                        <p:cTn id="33" dur="500" fill="hold"/>
                                        <p:tgtEl>
                                          <p:spTgt spid="37"/>
                                        </p:tgtEl>
                                        <p:attrNameLst>
                                          <p:attrName>ppt_w</p:attrName>
                                        </p:attrNameLst>
                                      </p:cBhvr>
                                      <p:tavLst>
                                        <p:tav tm="0">
                                          <p:val>
                                            <p:fltVal val="0"/>
                                          </p:val>
                                        </p:tav>
                                        <p:tav tm="100000">
                                          <p:val>
                                            <p:strVal val="#ppt_w"/>
                                          </p:val>
                                        </p:tav>
                                      </p:tavLst>
                                    </p:anim>
                                    <p:anim calcmode="lin" valueType="num">
                                      <p:cBhvr>
                                        <p:cTn id="34" dur="500" fill="hold"/>
                                        <p:tgtEl>
                                          <p:spTgt spid="37"/>
                                        </p:tgtEl>
                                        <p:attrNameLst>
                                          <p:attrName>ppt_h</p:attrName>
                                        </p:attrNameLst>
                                      </p:cBhvr>
                                      <p:tavLst>
                                        <p:tav tm="0">
                                          <p:val>
                                            <p:fltVal val="0"/>
                                          </p:val>
                                        </p:tav>
                                        <p:tav tm="100000">
                                          <p:val>
                                            <p:strVal val="#ppt_h"/>
                                          </p:val>
                                        </p:tav>
                                      </p:tavLst>
                                    </p:anim>
                                    <p:animEffect transition="in" filter="fade">
                                      <p:cBhvr>
                                        <p:cTn id="3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animBg="1"/>
      <p:bldP spid="36" grpId="0"/>
      <p:bldP spid="39" grpId="0" animBg="1"/>
      <p:bldP spid="40" grpId="0" animBg="1"/>
      <p:bldP spid="41" grpId="0"/>
      <p:bldP spid="3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257800" y="987055"/>
            <a:ext cx="2260278" cy="3032495"/>
            <a:chOff x="5257800" y="987055"/>
            <a:chExt cx="2260278" cy="3032495"/>
          </a:xfrm>
        </p:grpSpPr>
        <p:pic>
          <p:nvPicPr>
            <p:cNvPr id="54" name="Picture 2" descr="C:\Users\Administrator\Desktop\Siggraph 2011\images\discomfor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987055"/>
              <a:ext cx="2260278" cy="303249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273132" y="3711773"/>
              <a:ext cx="1187826" cy="307777"/>
            </a:xfrm>
            <a:prstGeom prst="rect">
              <a:avLst/>
            </a:prstGeom>
            <a:noFill/>
          </p:spPr>
          <p:txBody>
            <a:bodyPr wrap="none" rtlCol="0">
              <a:spAutoFit/>
            </a:bodyPr>
            <a:lstStyle/>
            <a:p>
              <a:r>
                <a:rPr lang="en-US" sz="1400" b="1" dirty="0" smtClean="0">
                  <a:solidFill>
                    <a:srgbClr val="BE4A0A"/>
                  </a:solidFill>
                </a:rPr>
                <a:t>Comfort zone</a:t>
              </a:r>
              <a:endParaRPr lang="en-US" sz="1400" b="1" dirty="0">
                <a:solidFill>
                  <a:srgbClr val="BE4A0A"/>
                </a:solidFill>
              </a:endParaRPr>
            </a:p>
          </p:txBody>
        </p:sp>
      </p:grpSp>
      <p:cxnSp>
        <p:nvCxnSpPr>
          <p:cNvPr id="126" name="Straight Connector 125"/>
          <p:cNvCxnSpPr/>
          <p:nvPr/>
        </p:nvCxnSpPr>
        <p:spPr>
          <a:xfrm flipH="1" flipV="1">
            <a:off x="4930140" y="471414"/>
            <a:ext cx="4496" cy="3902011"/>
          </a:xfrm>
          <a:prstGeom prst="line">
            <a:avLst/>
          </a:prstGeom>
          <a:ln w="22225">
            <a:solidFill>
              <a:schemeClr val="tx2">
                <a:lumMod val="60000"/>
                <a:lumOff val="40000"/>
              </a:schemeClr>
            </a:solidFill>
            <a:prstDash val="sysDash"/>
            <a:headEnd type="arrow"/>
            <a:tailEnd type="none"/>
          </a:ln>
        </p:spPr>
        <p:style>
          <a:lnRef idx="1">
            <a:schemeClr val="accent1"/>
          </a:lnRef>
          <a:fillRef idx="0">
            <a:schemeClr val="accent1"/>
          </a:fillRef>
          <a:effectRef idx="0">
            <a:schemeClr val="accent1"/>
          </a:effectRef>
          <a:fontRef idx="minor">
            <a:schemeClr val="tx1"/>
          </a:fontRef>
        </p:style>
      </p:cxnSp>
      <p:grpSp>
        <p:nvGrpSpPr>
          <p:cNvPr id="114" name="Group 113"/>
          <p:cNvGrpSpPr/>
          <p:nvPr/>
        </p:nvGrpSpPr>
        <p:grpSpPr>
          <a:xfrm rot="19607574">
            <a:off x="1023163" y="2918206"/>
            <a:ext cx="1006421" cy="975551"/>
            <a:chOff x="307430" y="1871058"/>
            <a:chExt cx="1006421" cy="975551"/>
          </a:xfrm>
        </p:grpSpPr>
        <p:grpSp>
          <p:nvGrpSpPr>
            <p:cNvPr id="115" name="Group 114"/>
            <p:cNvGrpSpPr/>
            <p:nvPr/>
          </p:nvGrpSpPr>
          <p:grpSpPr>
            <a:xfrm>
              <a:off x="307430" y="1871058"/>
              <a:ext cx="1006421" cy="975551"/>
              <a:chOff x="307430" y="1871058"/>
              <a:chExt cx="1006421" cy="975551"/>
            </a:xfrm>
          </p:grpSpPr>
          <p:sp>
            <p:nvSpPr>
              <p:cNvPr id="118" name="Oval 117"/>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Oval 118"/>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6" name="Oval 115"/>
            <p:cNvSpPr/>
            <p:nvPr/>
          </p:nvSpPr>
          <p:spPr>
            <a:xfrm rot="1078097">
              <a:off x="317239" y="1902339"/>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Oval 116"/>
            <p:cNvSpPr/>
            <p:nvPr/>
          </p:nvSpPr>
          <p:spPr>
            <a:xfrm rot="1078097">
              <a:off x="1073110" y="2171366"/>
              <a:ext cx="4572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2" name="Group 111"/>
          <p:cNvGrpSpPr/>
          <p:nvPr/>
        </p:nvGrpSpPr>
        <p:grpSpPr>
          <a:xfrm>
            <a:off x="1029646" y="1059612"/>
            <a:ext cx="1006421" cy="975551"/>
            <a:chOff x="307430" y="1871058"/>
            <a:chExt cx="1006421" cy="975551"/>
          </a:xfrm>
        </p:grpSpPr>
        <p:grpSp>
          <p:nvGrpSpPr>
            <p:cNvPr id="111" name="Group 110"/>
            <p:cNvGrpSpPr/>
            <p:nvPr/>
          </p:nvGrpSpPr>
          <p:grpSpPr>
            <a:xfrm>
              <a:off x="307430" y="1871058"/>
              <a:ext cx="1006421" cy="975551"/>
              <a:chOff x="307430" y="1871058"/>
              <a:chExt cx="1006421" cy="975551"/>
            </a:xfrm>
          </p:grpSpPr>
          <p:sp>
            <p:nvSpPr>
              <p:cNvPr id="109" name="Oval 108"/>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Oval 109"/>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6" name="Oval 105"/>
            <p:cNvSpPr/>
            <p:nvPr/>
          </p:nvSpPr>
          <p:spPr>
            <a:xfrm rot="1078097">
              <a:off x="317239" y="1902339"/>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Oval 107"/>
            <p:cNvSpPr/>
            <p:nvPr/>
          </p:nvSpPr>
          <p:spPr>
            <a:xfrm rot="1078097">
              <a:off x="1073110" y="2171366"/>
              <a:ext cx="4572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77" name="Straight Connector 76"/>
          <p:cNvCxnSpPr/>
          <p:nvPr/>
        </p:nvCxnSpPr>
        <p:spPr>
          <a:xfrm flipV="1">
            <a:off x="6392381" y="471414"/>
            <a:ext cx="0" cy="3902011"/>
          </a:xfrm>
          <a:prstGeom prst="line">
            <a:avLst/>
          </a:prstGeom>
          <a:ln w="22225">
            <a:solidFill>
              <a:schemeClr val="accent3">
                <a:lumMod val="75000"/>
              </a:schemeClr>
            </a:solidFill>
            <a:prstDash val="sysDash"/>
            <a:headEnd type="arrow"/>
          </a:ln>
        </p:spPr>
        <p:style>
          <a:lnRef idx="1">
            <a:schemeClr val="accent1"/>
          </a:lnRef>
          <a:fillRef idx="0">
            <a:schemeClr val="accent1"/>
          </a:fillRef>
          <a:effectRef idx="0">
            <a:schemeClr val="accent1"/>
          </a:effectRef>
          <a:fontRef idx="minor">
            <a:schemeClr val="tx1"/>
          </a:fontRef>
        </p:style>
      </p:cxnSp>
      <p:sp>
        <p:nvSpPr>
          <p:cNvPr id="44" name="Rectangle 43"/>
          <p:cNvSpPr/>
          <p:nvPr/>
        </p:nvSpPr>
        <p:spPr>
          <a:xfrm>
            <a:off x="6336394" y="1435189"/>
            <a:ext cx="109728" cy="2216568"/>
          </a:xfrm>
          <a:prstGeom prst="rect">
            <a:avLst/>
          </a:prstGeom>
          <a:ln>
            <a:noFill/>
          </a:ln>
          <a:scene3d>
            <a:camera prst="orthographicFront"/>
            <a:lightRig rig="threePt" dir="t"/>
          </a:scene3d>
          <a:sp3d>
            <a:bevelT w="4445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13296"/>
            <a:ext cx="6019800" cy="443450"/>
          </a:xfrm>
        </p:spPr>
        <p:txBody>
          <a:bodyPr/>
          <a:lstStyle/>
          <a:p>
            <a:r>
              <a:rPr lang="en-US" dirty="0" smtClean="0"/>
              <a:t>Cheating our HVS</a:t>
            </a:r>
            <a:endParaRPr lang="en-US" dirty="0"/>
          </a:p>
        </p:txBody>
      </p:sp>
      <p:sp>
        <p:nvSpPr>
          <p:cNvPr id="16" name="Oval 15"/>
          <p:cNvSpPr/>
          <p:nvPr/>
        </p:nvSpPr>
        <p:spPr>
          <a:xfrm>
            <a:off x="6336548" y="2919019"/>
            <a:ext cx="91440" cy="91440"/>
          </a:xfrm>
          <a:prstGeom prst="ellipse">
            <a:avLst/>
          </a:prstGeom>
          <a:solidFill>
            <a:srgbClr val="C00000"/>
          </a:solidFill>
          <a:effectLst/>
          <a:scene3d>
            <a:camera prst="orthographicFront"/>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17" name="Oval 16"/>
          <p:cNvSpPr/>
          <p:nvPr/>
        </p:nvSpPr>
        <p:spPr>
          <a:xfrm>
            <a:off x="6340471" y="2122192"/>
            <a:ext cx="91440" cy="91440"/>
          </a:xfrm>
          <a:prstGeom prst="ellipse">
            <a:avLst/>
          </a:prstGeom>
          <a:solidFill>
            <a:srgbClr val="C00000"/>
          </a:solidFill>
          <a:effectLst/>
          <a:scene3d>
            <a:camera prst="orthographicFront"/>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cxnSp>
        <p:nvCxnSpPr>
          <p:cNvPr id="19" name="Straight Arrow Connector 18"/>
          <p:cNvCxnSpPr>
            <a:stCxn id="106" idx="2"/>
            <a:endCxn id="16" idx="1"/>
          </p:cNvCxnSpPr>
          <p:nvPr/>
        </p:nvCxnSpPr>
        <p:spPr>
          <a:xfrm>
            <a:off x="1061308" y="1409872"/>
            <a:ext cx="5288631" cy="1522538"/>
          </a:xfrm>
          <a:prstGeom prst="straightConnector1">
            <a:avLst/>
          </a:prstGeom>
          <a:ln>
            <a:prstDash val="dash"/>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a:stCxn id="116" idx="2"/>
            <a:endCxn id="17" idx="2"/>
          </p:cNvCxnSpPr>
          <p:nvPr/>
        </p:nvCxnSpPr>
        <p:spPr>
          <a:xfrm flipV="1">
            <a:off x="1056517" y="2167912"/>
            <a:ext cx="5283954" cy="1381262"/>
          </a:xfrm>
          <a:prstGeom prst="straightConnector1">
            <a:avLst/>
          </a:prstGeom>
          <a:ln>
            <a:prstDash val="dash"/>
            <a:tailEnd type="arrow"/>
          </a:ln>
        </p:spPr>
        <p:style>
          <a:lnRef idx="2">
            <a:schemeClr val="accent1"/>
          </a:lnRef>
          <a:fillRef idx="0">
            <a:schemeClr val="accent1"/>
          </a:fillRef>
          <a:effectRef idx="1">
            <a:schemeClr val="accent1"/>
          </a:effectRef>
          <a:fontRef idx="minor">
            <a:schemeClr val="tx1"/>
          </a:fontRef>
        </p:style>
      </p:cxnSp>
      <p:sp>
        <p:nvSpPr>
          <p:cNvPr id="30" name="Oval 29"/>
          <p:cNvSpPr/>
          <p:nvPr/>
        </p:nvSpPr>
        <p:spPr>
          <a:xfrm>
            <a:off x="4798598" y="2389314"/>
            <a:ext cx="274320" cy="274320"/>
          </a:xfrm>
          <a:prstGeom prst="ellipse">
            <a:avLst/>
          </a:prstGeom>
          <a:gradFill>
            <a:gsLst>
              <a:gs pos="0">
                <a:srgbClr val="E20000"/>
              </a:gs>
              <a:gs pos="80000">
                <a:schemeClr val="accent2">
                  <a:shade val="93000"/>
                  <a:satMod val="130000"/>
                </a:schemeClr>
              </a:gs>
              <a:gs pos="100000">
                <a:schemeClr val="accent2">
                  <a:shade val="94000"/>
                  <a:satMod val="135000"/>
                </a:schemeClr>
              </a:gs>
            </a:gsLst>
          </a:gra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33" name="TextBox 32"/>
          <p:cNvSpPr txBox="1"/>
          <p:nvPr/>
        </p:nvSpPr>
        <p:spPr>
          <a:xfrm>
            <a:off x="3764911" y="605360"/>
            <a:ext cx="682816" cy="307777"/>
          </a:xfrm>
          <a:prstGeom prst="rect">
            <a:avLst/>
          </a:prstGeom>
          <a:noFill/>
        </p:spPr>
        <p:txBody>
          <a:bodyPr wrap="none" rtlCol="0">
            <a:spAutoFit/>
          </a:bodyPr>
          <a:lstStyle/>
          <a:p>
            <a:r>
              <a:rPr lang="en-US" sz="1400" b="1" dirty="0" smtClean="0"/>
              <a:t>Screen</a:t>
            </a:r>
            <a:endParaRPr lang="en-US" sz="1400" b="1" dirty="0"/>
          </a:p>
        </p:txBody>
      </p:sp>
      <p:sp>
        <p:nvSpPr>
          <p:cNvPr id="34" name="TextBox 33"/>
          <p:cNvSpPr txBox="1"/>
          <p:nvPr/>
        </p:nvSpPr>
        <p:spPr>
          <a:xfrm>
            <a:off x="6788817" y="3625888"/>
            <a:ext cx="1450846" cy="307777"/>
          </a:xfrm>
          <a:prstGeom prst="rect">
            <a:avLst/>
          </a:prstGeom>
          <a:noFill/>
        </p:spPr>
        <p:txBody>
          <a:bodyPr wrap="none" rtlCol="0">
            <a:spAutoFit/>
          </a:bodyPr>
          <a:lstStyle/>
          <a:p>
            <a:pPr algn="ctr"/>
            <a:r>
              <a:rPr lang="en-US" sz="1400" b="1" dirty="0" smtClean="0"/>
              <a:t>Object in left eye</a:t>
            </a:r>
            <a:endParaRPr lang="en-US" sz="1400" b="1" dirty="0"/>
          </a:p>
        </p:txBody>
      </p:sp>
      <p:sp>
        <p:nvSpPr>
          <p:cNvPr id="35" name="TextBox 34"/>
          <p:cNvSpPr txBox="1"/>
          <p:nvPr/>
        </p:nvSpPr>
        <p:spPr>
          <a:xfrm>
            <a:off x="6739285" y="1035849"/>
            <a:ext cx="1549911" cy="307777"/>
          </a:xfrm>
          <a:prstGeom prst="rect">
            <a:avLst/>
          </a:prstGeom>
          <a:noFill/>
        </p:spPr>
        <p:txBody>
          <a:bodyPr wrap="none" rtlCol="0">
            <a:spAutoFit/>
          </a:bodyPr>
          <a:lstStyle/>
          <a:p>
            <a:pPr algn="ctr"/>
            <a:r>
              <a:rPr lang="en-US" sz="1400" b="1" dirty="0" smtClean="0"/>
              <a:t>Object in right eye</a:t>
            </a:r>
            <a:endParaRPr lang="en-US" sz="1400" b="1" dirty="0"/>
          </a:p>
        </p:txBody>
      </p:sp>
      <p:sp>
        <p:nvSpPr>
          <p:cNvPr id="36" name="TextBox 35"/>
          <p:cNvSpPr txBox="1"/>
          <p:nvPr/>
        </p:nvSpPr>
        <p:spPr>
          <a:xfrm>
            <a:off x="2930262" y="3875840"/>
            <a:ext cx="1869999" cy="307777"/>
          </a:xfrm>
          <a:prstGeom prst="rect">
            <a:avLst/>
          </a:prstGeom>
          <a:noFill/>
        </p:spPr>
        <p:txBody>
          <a:bodyPr wrap="none" rtlCol="0">
            <a:spAutoFit/>
          </a:bodyPr>
          <a:lstStyle/>
          <a:p>
            <a:r>
              <a:rPr lang="en-US" sz="1400" b="1" dirty="0" smtClean="0"/>
              <a:t>Object perceived in 3D</a:t>
            </a:r>
            <a:endParaRPr lang="en-US" sz="1400" b="1" dirty="0"/>
          </a:p>
        </p:txBody>
      </p:sp>
      <p:cxnSp>
        <p:nvCxnSpPr>
          <p:cNvPr id="38" name="Straight Arrow Connector 37"/>
          <p:cNvCxnSpPr>
            <a:stCxn id="36" idx="0"/>
            <a:endCxn id="30" idx="4"/>
          </p:cNvCxnSpPr>
          <p:nvPr/>
        </p:nvCxnSpPr>
        <p:spPr>
          <a:xfrm flipV="1">
            <a:off x="3865262" y="2663634"/>
            <a:ext cx="1070496" cy="1212206"/>
          </a:xfrm>
          <a:prstGeom prst="straightConnector1">
            <a:avLst/>
          </a:prstGeom>
          <a:ln w="15875">
            <a:solidFill>
              <a:schemeClr val="tx1">
                <a:lumMod val="65000"/>
                <a:lumOff val="35000"/>
              </a:schemeClr>
            </a:solidFill>
            <a:prstDash val="lgDash"/>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a:stCxn id="33" idx="2"/>
            <a:endCxn id="44" idx="1"/>
          </p:cNvCxnSpPr>
          <p:nvPr/>
        </p:nvCxnSpPr>
        <p:spPr>
          <a:xfrm>
            <a:off x="4106319" y="913137"/>
            <a:ext cx="2230075" cy="1630336"/>
          </a:xfrm>
          <a:prstGeom prst="straightConnector1">
            <a:avLst/>
          </a:prstGeom>
          <a:ln w="15875">
            <a:solidFill>
              <a:schemeClr val="tx1">
                <a:lumMod val="65000"/>
                <a:lumOff val="35000"/>
              </a:schemeClr>
            </a:solidFill>
            <a:prstDash val="lgDash"/>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stCxn id="35" idx="2"/>
            <a:endCxn id="17" idx="6"/>
          </p:cNvCxnSpPr>
          <p:nvPr/>
        </p:nvCxnSpPr>
        <p:spPr>
          <a:xfrm flipH="1">
            <a:off x="6431911" y="1343626"/>
            <a:ext cx="1082330" cy="824286"/>
          </a:xfrm>
          <a:prstGeom prst="straightConnector1">
            <a:avLst/>
          </a:prstGeom>
          <a:ln w="15875">
            <a:solidFill>
              <a:schemeClr val="tx1">
                <a:lumMod val="65000"/>
                <a:lumOff val="35000"/>
              </a:schemeClr>
            </a:solidFill>
            <a:prstDash val="lgDash"/>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a:stCxn id="34" idx="0"/>
            <a:endCxn id="16" idx="6"/>
          </p:cNvCxnSpPr>
          <p:nvPr/>
        </p:nvCxnSpPr>
        <p:spPr>
          <a:xfrm flipH="1" flipV="1">
            <a:off x="6427988" y="2964739"/>
            <a:ext cx="1086252" cy="661149"/>
          </a:xfrm>
          <a:prstGeom prst="straightConnector1">
            <a:avLst/>
          </a:prstGeom>
          <a:ln w="15875">
            <a:solidFill>
              <a:schemeClr val="tx1">
                <a:lumMod val="65000"/>
                <a:lumOff val="35000"/>
              </a:schemeClr>
            </a:solidFill>
            <a:prstDash val="lgDash"/>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6925781" y="2411612"/>
            <a:ext cx="1231940" cy="307777"/>
          </a:xfrm>
          <a:prstGeom prst="rect">
            <a:avLst/>
          </a:prstGeom>
          <a:noFill/>
        </p:spPr>
        <p:txBody>
          <a:bodyPr wrap="none" rtlCol="0">
            <a:spAutoFit/>
          </a:bodyPr>
          <a:lstStyle/>
          <a:p>
            <a:pPr algn="ctr"/>
            <a:r>
              <a:rPr lang="en-US" sz="1400" b="1" dirty="0">
                <a:solidFill>
                  <a:srgbClr val="C00000"/>
                </a:solidFill>
              </a:rPr>
              <a:t>P</a:t>
            </a:r>
            <a:r>
              <a:rPr lang="en-US" sz="1400" b="1" dirty="0" smtClean="0">
                <a:solidFill>
                  <a:srgbClr val="C00000"/>
                </a:solidFill>
              </a:rPr>
              <a:t>ixel disparity</a:t>
            </a:r>
            <a:endParaRPr lang="en-US" sz="1400" b="1" dirty="0">
              <a:solidFill>
                <a:srgbClr val="C00000"/>
              </a:solidFill>
            </a:endParaRPr>
          </a:p>
        </p:txBody>
      </p:sp>
      <p:grpSp>
        <p:nvGrpSpPr>
          <p:cNvPr id="125" name="Group 124"/>
          <p:cNvGrpSpPr/>
          <p:nvPr/>
        </p:nvGrpSpPr>
        <p:grpSpPr>
          <a:xfrm>
            <a:off x="3096475" y="1111150"/>
            <a:ext cx="2860498" cy="2830646"/>
            <a:chOff x="3233252" y="1111150"/>
            <a:chExt cx="2860498" cy="2830646"/>
          </a:xfrm>
        </p:grpSpPr>
        <p:sp>
          <p:nvSpPr>
            <p:cNvPr id="66" name="Pie 65"/>
            <p:cNvSpPr/>
            <p:nvPr/>
          </p:nvSpPr>
          <p:spPr>
            <a:xfrm rot="18900000">
              <a:off x="3233252" y="1111150"/>
              <a:ext cx="2860498" cy="2830646"/>
            </a:xfrm>
            <a:prstGeom prst="pie">
              <a:avLst>
                <a:gd name="adj1" fmla="val 12462832"/>
                <a:gd name="adj2" fmla="val 14545678"/>
              </a:avLst>
            </a:prstGeom>
            <a:gradFill flip="none" rotWithShape="1">
              <a:gsLst>
                <a:gs pos="0">
                  <a:schemeClr val="tx2">
                    <a:lumMod val="60000"/>
                    <a:lumOff val="40000"/>
                  </a:schemeClr>
                </a:gs>
                <a:gs pos="78000">
                  <a:schemeClr val="bg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7" name="TextBox 66"/>
            <p:cNvSpPr txBox="1"/>
            <p:nvPr/>
          </p:nvSpPr>
          <p:spPr>
            <a:xfrm>
              <a:off x="3260977" y="2372576"/>
              <a:ext cx="867097" cy="307777"/>
            </a:xfrm>
            <a:prstGeom prst="rect">
              <a:avLst/>
            </a:prstGeom>
            <a:noFill/>
          </p:spPr>
          <p:txBody>
            <a:bodyPr wrap="none" rtlCol="0">
              <a:spAutoFit/>
            </a:bodyPr>
            <a:lstStyle/>
            <a:p>
              <a:r>
                <a:rPr lang="en-US" sz="1400" b="1" dirty="0" err="1">
                  <a:solidFill>
                    <a:schemeClr val="tx2">
                      <a:lumMod val="75000"/>
                    </a:schemeClr>
                  </a:solidFill>
                </a:rPr>
                <a:t>V</a:t>
              </a:r>
              <a:r>
                <a:rPr lang="en-US" sz="1400" b="1" dirty="0" err="1" smtClean="0">
                  <a:solidFill>
                    <a:schemeClr val="tx2">
                      <a:lumMod val="75000"/>
                    </a:schemeClr>
                  </a:solidFill>
                </a:rPr>
                <a:t>ergence</a:t>
              </a:r>
              <a:endParaRPr lang="en-US" sz="1400" b="1" dirty="0">
                <a:solidFill>
                  <a:schemeClr val="tx2">
                    <a:lumMod val="75000"/>
                  </a:schemeClr>
                </a:solidFill>
              </a:endParaRPr>
            </a:p>
          </p:txBody>
        </p:sp>
      </p:grpSp>
      <p:sp>
        <p:nvSpPr>
          <p:cNvPr id="84" name="Oval 83"/>
          <p:cNvSpPr/>
          <p:nvPr/>
        </p:nvSpPr>
        <p:spPr>
          <a:xfrm rot="1078097">
            <a:off x="1799881" y="1353247"/>
            <a:ext cx="45720" cy="573680"/>
          </a:xfrm>
          <a:prstGeom prst="ellipse">
            <a:avLst/>
          </a:prstGeom>
          <a:solidFill>
            <a:schemeClr val="accent3">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84"/>
          <p:cNvSpPr/>
          <p:nvPr/>
        </p:nvSpPr>
        <p:spPr>
          <a:xfrm rot="20700000">
            <a:off x="1799578" y="3056065"/>
            <a:ext cx="45720" cy="573680"/>
          </a:xfrm>
          <a:prstGeom prst="ellipse">
            <a:avLst/>
          </a:prstGeom>
          <a:solidFill>
            <a:schemeClr val="accent3">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1" name="Group 120"/>
          <p:cNvGrpSpPr/>
          <p:nvPr/>
        </p:nvGrpSpPr>
        <p:grpSpPr>
          <a:xfrm>
            <a:off x="6351788" y="2166264"/>
            <a:ext cx="573993" cy="798475"/>
            <a:chOff x="6055407" y="2166264"/>
            <a:chExt cx="573993" cy="798475"/>
          </a:xfrm>
        </p:grpSpPr>
        <p:sp>
          <p:nvSpPr>
            <p:cNvPr id="56" name="Right Brace 55"/>
            <p:cNvSpPr/>
            <p:nvPr/>
          </p:nvSpPr>
          <p:spPr>
            <a:xfrm>
              <a:off x="6415845" y="2166264"/>
              <a:ext cx="213555" cy="798475"/>
            </a:xfrm>
            <a:prstGeom prst="rightBrace">
              <a:avLst/>
            </a:prstGeom>
            <a:ln w="190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58" name="Straight Connector 57"/>
            <p:cNvCxnSpPr>
              <a:stCxn id="56" idx="0"/>
              <a:endCxn id="17" idx="6"/>
            </p:cNvCxnSpPr>
            <p:nvPr/>
          </p:nvCxnSpPr>
          <p:spPr>
            <a:xfrm flipH="1">
              <a:off x="6059330" y="2166264"/>
              <a:ext cx="356515" cy="1648"/>
            </a:xfrm>
            <a:prstGeom prst="line">
              <a:avLst/>
            </a:prstGeom>
            <a:ln w="1905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a:stCxn id="56" idx="2"/>
              <a:endCxn id="16" idx="6"/>
            </p:cNvCxnSpPr>
            <p:nvPr/>
          </p:nvCxnSpPr>
          <p:spPr>
            <a:xfrm flipH="1">
              <a:off x="6055407" y="2964739"/>
              <a:ext cx="360438" cy="0"/>
            </a:xfrm>
            <a:prstGeom prst="line">
              <a:avLst/>
            </a:prstGeom>
            <a:ln w="19050">
              <a:solidFill>
                <a:srgbClr val="C00000"/>
              </a:solidFill>
              <a:prstDash val="sysDot"/>
            </a:ln>
          </p:spPr>
          <p:style>
            <a:lnRef idx="1">
              <a:schemeClr val="accent1"/>
            </a:lnRef>
            <a:fillRef idx="0">
              <a:schemeClr val="accent1"/>
            </a:fillRef>
            <a:effectRef idx="0">
              <a:schemeClr val="accent1"/>
            </a:effectRef>
            <a:fontRef idx="minor">
              <a:schemeClr val="tx1"/>
            </a:fontRef>
          </p:style>
        </p:cxnSp>
      </p:grpSp>
      <p:cxnSp>
        <p:nvCxnSpPr>
          <p:cNvPr id="123" name="Straight Arrow Connector 122"/>
          <p:cNvCxnSpPr/>
          <p:nvPr/>
        </p:nvCxnSpPr>
        <p:spPr>
          <a:xfrm>
            <a:off x="267617" y="4400550"/>
            <a:ext cx="853440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24" name="TextBox 123"/>
          <p:cNvSpPr txBox="1"/>
          <p:nvPr/>
        </p:nvSpPr>
        <p:spPr>
          <a:xfrm>
            <a:off x="280100" y="4092773"/>
            <a:ext cx="642420" cy="307777"/>
          </a:xfrm>
          <a:prstGeom prst="rect">
            <a:avLst/>
          </a:prstGeom>
          <a:noFill/>
        </p:spPr>
        <p:txBody>
          <a:bodyPr wrap="none" rtlCol="0">
            <a:spAutoFit/>
          </a:bodyPr>
          <a:lstStyle/>
          <a:p>
            <a:r>
              <a:rPr lang="en-US" sz="1400" b="1" dirty="0" smtClean="0"/>
              <a:t>Depth</a:t>
            </a:r>
            <a:endParaRPr lang="en-US" sz="1400" b="1" dirty="0"/>
          </a:p>
        </p:txBody>
      </p:sp>
      <p:grpSp>
        <p:nvGrpSpPr>
          <p:cNvPr id="133" name="Group 132"/>
          <p:cNvGrpSpPr/>
          <p:nvPr/>
        </p:nvGrpSpPr>
        <p:grpSpPr>
          <a:xfrm>
            <a:off x="4953000" y="438150"/>
            <a:ext cx="1387869" cy="3902011"/>
            <a:chOff x="4975863" y="490518"/>
            <a:chExt cx="1387869" cy="3902011"/>
          </a:xfrm>
        </p:grpSpPr>
        <p:sp>
          <p:nvSpPr>
            <p:cNvPr id="130" name="Rectangle 129"/>
            <p:cNvSpPr/>
            <p:nvPr/>
          </p:nvSpPr>
          <p:spPr>
            <a:xfrm>
              <a:off x="4975863" y="490518"/>
              <a:ext cx="1387869" cy="3902011"/>
            </a:xfrm>
            <a:prstGeom prst="rect">
              <a:avLst/>
            </a:prstGeom>
            <a:gradFill>
              <a:gsLst>
                <a:gs pos="99583">
                  <a:schemeClr val="bg1">
                    <a:alpha val="0"/>
                  </a:schemeClr>
                </a:gs>
                <a:gs pos="0">
                  <a:schemeClr val="bg1">
                    <a:alpha val="0"/>
                  </a:schemeClr>
                </a:gs>
                <a:gs pos="50000">
                  <a:srgbClr val="FFFF00">
                    <a:lumMod val="100000"/>
                    <a:alpha val="59000"/>
                  </a:srgb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TextBox 130"/>
            <p:cNvSpPr txBox="1"/>
            <p:nvPr/>
          </p:nvSpPr>
          <p:spPr>
            <a:xfrm rot="16200000">
              <a:off x="4339785" y="2180779"/>
              <a:ext cx="2660024" cy="461665"/>
            </a:xfrm>
            <a:prstGeom prst="rect">
              <a:avLst/>
            </a:prstGeom>
            <a:noFill/>
          </p:spPr>
          <p:txBody>
            <a:bodyPr wrap="none" rtlCol="0">
              <a:spAutoFit/>
            </a:bodyPr>
            <a:lstStyle/>
            <a:p>
              <a:r>
                <a:rPr lang="en-US" sz="2400" b="1" dirty="0" smtClean="0"/>
                <a:t>Viewing discomfort</a:t>
              </a:r>
              <a:endParaRPr lang="en-US" sz="2400" b="1" dirty="0"/>
            </a:p>
          </p:txBody>
        </p:sp>
      </p:grpSp>
      <p:sp>
        <p:nvSpPr>
          <p:cNvPr id="80" name="TextBox 79"/>
          <p:cNvSpPr txBox="1"/>
          <p:nvPr/>
        </p:nvSpPr>
        <p:spPr>
          <a:xfrm>
            <a:off x="5058580" y="435635"/>
            <a:ext cx="1410001" cy="492443"/>
          </a:xfrm>
          <a:prstGeom prst="rect">
            <a:avLst/>
          </a:prstGeom>
          <a:noFill/>
        </p:spPr>
        <p:txBody>
          <a:bodyPr wrap="none" rtlCol="0">
            <a:spAutoFit/>
          </a:bodyPr>
          <a:lstStyle/>
          <a:p>
            <a:pPr algn="r"/>
            <a:r>
              <a:rPr lang="en-US" sz="1400" b="1" dirty="0" smtClean="0">
                <a:solidFill>
                  <a:schemeClr val="accent3">
                    <a:lumMod val="50000"/>
                  </a:schemeClr>
                </a:solidFill>
              </a:rPr>
              <a:t>Accommodation</a:t>
            </a:r>
          </a:p>
          <a:p>
            <a:pPr algn="r"/>
            <a:r>
              <a:rPr lang="en-US" sz="1200" b="1" dirty="0" smtClean="0">
                <a:solidFill>
                  <a:schemeClr val="accent3">
                    <a:lumMod val="50000"/>
                  </a:schemeClr>
                </a:solidFill>
              </a:rPr>
              <a:t>(focal plane)</a:t>
            </a:r>
            <a:endParaRPr lang="en-US" sz="1200" b="1" dirty="0">
              <a:solidFill>
                <a:schemeClr val="accent3">
                  <a:lumMod val="50000"/>
                </a:schemeClr>
              </a:solidFill>
            </a:endParaRPr>
          </a:p>
        </p:txBody>
      </p:sp>
      <p:sp>
        <p:nvSpPr>
          <p:cNvPr id="5" name="Slide Number Placeholder 4"/>
          <p:cNvSpPr>
            <a:spLocks noGrp="1"/>
          </p:cNvSpPr>
          <p:nvPr>
            <p:ph type="sldNum" sz="quarter" idx="12"/>
          </p:nvPr>
        </p:nvSpPr>
        <p:spPr/>
        <p:txBody>
          <a:bodyPr/>
          <a:lstStyle/>
          <a:p>
            <a:fld id="{4AF310B5-B37C-4062-950A-8FEDA86889CC}" type="slidenum">
              <a:rPr lang="en-US" smtClean="0"/>
              <a:t>9</a:t>
            </a:fld>
            <a:endParaRPr lang="en-US"/>
          </a:p>
        </p:txBody>
      </p:sp>
    </p:spTree>
    <p:extLst>
      <p:ext uri="{BB962C8B-B14F-4D97-AF65-F5344CB8AC3E}">
        <p14:creationId xmlns:p14="http://schemas.microsoft.com/office/powerpoint/2010/main" val="24748681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4"/>
                                        </p:tgtEl>
                                        <p:attrNameLst>
                                          <p:attrName>style.visibility</p:attrName>
                                        </p:attrNameLst>
                                      </p:cBhvr>
                                      <p:to>
                                        <p:strVal val="visible"/>
                                      </p:to>
                                    </p:set>
                                  </p:childTnLst>
                                </p:cTn>
                              </p:par>
                            </p:childTnLst>
                          </p:cTn>
                        </p:par>
                        <p:par>
                          <p:cTn id="9" fill="hold">
                            <p:stCondLst>
                              <p:cond delay="0"/>
                            </p:stCondLst>
                            <p:childTnLst>
                              <p:par>
                                <p:cTn id="10" presetID="10" presetClass="entr" presetSubtype="0" fill="hold" grpId="0" nodeType="after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fade">
                                      <p:cBhvr>
                                        <p:cTn id="12" dur="500"/>
                                        <p:tgtEl>
                                          <p:spTgt spid="4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par>
                                <p:cTn id="16" presetID="22" presetClass="entr" presetSubtype="8" fill="hold" nodeType="with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wipe(left)">
                                      <p:cBhvr>
                                        <p:cTn id="18" dur="500"/>
                                        <p:tgtEl>
                                          <p:spTgt spid="4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5"/>
                                        </p:tgtEl>
                                        <p:attrNameLst>
                                          <p:attrName>style.visibility</p:attrName>
                                        </p:attrNameLst>
                                      </p:cBhvr>
                                      <p:to>
                                        <p:strVal val="visible"/>
                                      </p:to>
                                    </p:set>
                                    <p:animEffect transition="in" filter="fade">
                                      <p:cBhvr>
                                        <p:cTn id="26" dur="500"/>
                                        <p:tgtEl>
                                          <p:spTgt spid="35"/>
                                        </p:tgtEl>
                                      </p:cBhvr>
                                    </p:animEffect>
                                  </p:childTnLst>
                                </p:cTn>
                              </p:par>
                              <p:par>
                                <p:cTn id="27" presetID="22" presetClass="entr" presetSubtype="2" fill="hold" nodeType="withEffect">
                                  <p:stCondLst>
                                    <p:cond delay="0"/>
                                  </p:stCondLst>
                                  <p:childTnLst>
                                    <p:set>
                                      <p:cBhvr>
                                        <p:cTn id="28" dur="1" fill="hold">
                                          <p:stCondLst>
                                            <p:cond delay="0"/>
                                          </p:stCondLst>
                                        </p:cTn>
                                        <p:tgtEl>
                                          <p:spTgt spid="50"/>
                                        </p:tgtEl>
                                        <p:attrNameLst>
                                          <p:attrName>style.visibility</p:attrName>
                                        </p:attrNameLst>
                                      </p:cBhvr>
                                      <p:to>
                                        <p:strVal val="visible"/>
                                      </p:to>
                                    </p:set>
                                    <p:animEffect transition="in" filter="wipe(right)">
                                      <p:cBhvr>
                                        <p:cTn id="29" dur="500"/>
                                        <p:tgtEl>
                                          <p:spTgt spid="50"/>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par>
                                <p:cTn id="38" presetID="22" presetClass="entr" presetSubtype="4" fill="hold" nodeType="withEffect">
                                  <p:stCondLst>
                                    <p:cond delay="0"/>
                                  </p:stCondLst>
                                  <p:childTnLst>
                                    <p:set>
                                      <p:cBhvr>
                                        <p:cTn id="39" dur="1" fill="hold">
                                          <p:stCondLst>
                                            <p:cond delay="0"/>
                                          </p:stCondLst>
                                        </p:cTn>
                                        <p:tgtEl>
                                          <p:spTgt spid="53"/>
                                        </p:tgtEl>
                                        <p:attrNameLst>
                                          <p:attrName>style.visibility</p:attrName>
                                        </p:attrNameLst>
                                      </p:cBhvr>
                                      <p:to>
                                        <p:strVal val="visible"/>
                                      </p:to>
                                    </p:set>
                                    <p:animEffect transition="in" filter="wipe(down)">
                                      <p:cBhvr>
                                        <p:cTn id="40" dur="500"/>
                                        <p:tgtEl>
                                          <p:spTgt spid="53"/>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121"/>
                                        </p:tgtEl>
                                        <p:attrNameLst>
                                          <p:attrName>style.visibility</p:attrName>
                                        </p:attrNameLst>
                                      </p:cBhvr>
                                      <p:to>
                                        <p:strVal val="visible"/>
                                      </p:to>
                                    </p:set>
                                    <p:animEffect transition="in" filter="wipe(left)">
                                      <p:cBhvr>
                                        <p:cTn id="45" dur="500"/>
                                        <p:tgtEl>
                                          <p:spTgt spid="121"/>
                                        </p:tgtEl>
                                      </p:cBhvr>
                                    </p:animEffect>
                                  </p:childTnLst>
                                </p:cTn>
                              </p:par>
                            </p:childTnLst>
                          </p:cTn>
                        </p:par>
                        <p:par>
                          <p:cTn id="46" fill="hold">
                            <p:stCondLst>
                              <p:cond delay="500"/>
                            </p:stCondLst>
                            <p:childTnLst>
                              <p:par>
                                <p:cTn id="47" presetID="10" presetClass="entr" presetSubtype="0" fill="hold" grpId="0" nodeType="afterEffect">
                                  <p:stCondLst>
                                    <p:cond delay="0"/>
                                  </p:stCondLst>
                                  <p:childTnLst>
                                    <p:set>
                                      <p:cBhvr>
                                        <p:cTn id="48" dur="1" fill="hold">
                                          <p:stCondLst>
                                            <p:cond delay="0"/>
                                          </p:stCondLst>
                                        </p:cTn>
                                        <p:tgtEl>
                                          <p:spTgt spid="65"/>
                                        </p:tgtEl>
                                        <p:attrNameLst>
                                          <p:attrName>style.visibility</p:attrName>
                                        </p:attrNameLst>
                                      </p:cBhvr>
                                      <p:to>
                                        <p:strVal val="visible"/>
                                      </p:to>
                                    </p:set>
                                    <p:animEffect transition="in" filter="fade">
                                      <p:cBhvr>
                                        <p:cTn id="49" dur="500"/>
                                        <p:tgtEl>
                                          <p:spTgt spid="65"/>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nodeType="click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wipe(left)">
                                      <p:cBhvr>
                                        <p:cTn id="54" dur="500"/>
                                        <p:tgtEl>
                                          <p:spTgt spid="19"/>
                                        </p:tgtEl>
                                      </p:cBhvr>
                                    </p:animEffect>
                                  </p:childTnLst>
                                </p:cTn>
                              </p:par>
                            </p:childTnLst>
                          </p:cTn>
                        </p:par>
                        <p:par>
                          <p:cTn id="55" fill="hold">
                            <p:stCondLst>
                              <p:cond delay="500"/>
                            </p:stCondLst>
                            <p:childTnLst>
                              <p:par>
                                <p:cTn id="56" presetID="22" presetClass="entr" presetSubtype="8" fill="hold" nodeType="after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wipe(left)">
                                      <p:cBhvr>
                                        <p:cTn id="58" dur="500"/>
                                        <p:tgtEl>
                                          <p:spTgt spid="21"/>
                                        </p:tgtEl>
                                      </p:cBhvr>
                                    </p:animEffect>
                                  </p:childTnLst>
                                </p:cTn>
                              </p:par>
                            </p:childTnLst>
                          </p:cTn>
                        </p:par>
                        <p:par>
                          <p:cTn id="59" fill="hold">
                            <p:stCondLst>
                              <p:cond delay="1000"/>
                            </p:stCondLst>
                            <p:childTnLst>
                              <p:par>
                                <p:cTn id="60" presetID="10" presetClass="entr" presetSubtype="0" fill="hold" grpId="0" nodeType="afterEffect">
                                  <p:stCondLst>
                                    <p:cond delay="0"/>
                                  </p:stCondLst>
                                  <p:childTnLst>
                                    <p:set>
                                      <p:cBhvr>
                                        <p:cTn id="61" dur="1" fill="hold">
                                          <p:stCondLst>
                                            <p:cond delay="0"/>
                                          </p:stCondLst>
                                        </p:cTn>
                                        <p:tgtEl>
                                          <p:spTgt spid="30"/>
                                        </p:tgtEl>
                                        <p:attrNameLst>
                                          <p:attrName>style.visibility</p:attrName>
                                        </p:attrNameLst>
                                      </p:cBhvr>
                                      <p:to>
                                        <p:strVal val="visible"/>
                                      </p:to>
                                    </p:set>
                                    <p:animEffect transition="in" filter="fade">
                                      <p:cBhvr>
                                        <p:cTn id="62" dur="500"/>
                                        <p:tgtEl>
                                          <p:spTgt spid="30"/>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fade">
                                      <p:cBhvr>
                                        <p:cTn id="65" dur="500"/>
                                        <p:tgtEl>
                                          <p:spTgt spid="36"/>
                                        </p:tgtEl>
                                      </p:cBhvr>
                                    </p:animEffect>
                                  </p:childTnLst>
                                </p:cTn>
                              </p:par>
                              <p:par>
                                <p:cTn id="66" presetID="22" presetClass="entr" presetSubtype="4" fill="hold" nodeType="withEffect">
                                  <p:stCondLst>
                                    <p:cond delay="0"/>
                                  </p:stCondLst>
                                  <p:childTnLst>
                                    <p:set>
                                      <p:cBhvr>
                                        <p:cTn id="67" dur="1" fill="hold">
                                          <p:stCondLst>
                                            <p:cond delay="0"/>
                                          </p:stCondLst>
                                        </p:cTn>
                                        <p:tgtEl>
                                          <p:spTgt spid="38"/>
                                        </p:tgtEl>
                                        <p:attrNameLst>
                                          <p:attrName>style.visibility</p:attrName>
                                        </p:attrNameLst>
                                      </p:cBhvr>
                                      <p:to>
                                        <p:strVal val="visible"/>
                                      </p:to>
                                    </p:set>
                                    <p:animEffect transition="in" filter="wipe(down)">
                                      <p:cBhvr>
                                        <p:cTn id="68" dur="500"/>
                                        <p:tgtEl>
                                          <p:spTgt spid="38"/>
                                        </p:tgtEl>
                                      </p:cBhvr>
                                    </p:animEffect>
                                  </p:childTnLst>
                                </p:cTn>
                              </p:par>
                            </p:childTnLst>
                          </p:cTn>
                        </p:par>
                      </p:childTnLst>
                    </p:cTn>
                  </p:par>
                  <p:par>
                    <p:cTn id="69" fill="hold">
                      <p:stCondLst>
                        <p:cond delay="indefinite"/>
                      </p:stCondLst>
                      <p:childTnLst>
                        <p:par>
                          <p:cTn id="70" fill="hold">
                            <p:stCondLst>
                              <p:cond delay="0"/>
                            </p:stCondLst>
                            <p:childTnLst>
                              <p:par>
                                <p:cTn id="71" presetID="47" presetClass="exit" presetSubtype="0" fill="hold" grpId="1" nodeType="clickEffect">
                                  <p:stCondLst>
                                    <p:cond delay="0"/>
                                  </p:stCondLst>
                                  <p:childTnLst>
                                    <p:animEffect transition="out" filter="fade">
                                      <p:cBhvr>
                                        <p:cTn id="72" dur="500"/>
                                        <p:tgtEl>
                                          <p:spTgt spid="33"/>
                                        </p:tgtEl>
                                      </p:cBhvr>
                                    </p:animEffect>
                                    <p:anim calcmode="lin" valueType="num">
                                      <p:cBhvr>
                                        <p:cTn id="73" dur="500"/>
                                        <p:tgtEl>
                                          <p:spTgt spid="33"/>
                                        </p:tgtEl>
                                        <p:attrNameLst>
                                          <p:attrName>ppt_x</p:attrName>
                                        </p:attrNameLst>
                                      </p:cBhvr>
                                      <p:tavLst>
                                        <p:tav tm="0">
                                          <p:val>
                                            <p:strVal val="ppt_x"/>
                                          </p:val>
                                        </p:tav>
                                        <p:tav tm="100000">
                                          <p:val>
                                            <p:strVal val="ppt_x"/>
                                          </p:val>
                                        </p:tav>
                                      </p:tavLst>
                                    </p:anim>
                                    <p:anim calcmode="lin" valueType="num">
                                      <p:cBhvr>
                                        <p:cTn id="74" dur="500"/>
                                        <p:tgtEl>
                                          <p:spTgt spid="33"/>
                                        </p:tgtEl>
                                        <p:attrNameLst>
                                          <p:attrName>ppt_y</p:attrName>
                                        </p:attrNameLst>
                                      </p:cBhvr>
                                      <p:tavLst>
                                        <p:tav tm="0">
                                          <p:val>
                                            <p:strVal val="ppt_y"/>
                                          </p:val>
                                        </p:tav>
                                        <p:tav tm="100000">
                                          <p:val>
                                            <p:strVal val="ppt_y-.1"/>
                                          </p:val>
                                        </p:tav>
                                      </p:tavLst>
                                    </p:anim>
                                    <p:set>
                                      <p:cBhvr>
                                        <p:cTn id="75" dur="1" fill="hold">
                                          <p:stCondLst>
                                            <p:cond delay="499"/>
                                          </p:stCondLst>
                                        </p:cTn>
                                        <p:tgtEl>
                                          <p:spTgt spid="33"/>
                                        </p:tgtEl>
                                        <p:attrNameLst>
                                          <p:attrName>style.visibility</p:attrName>
                                        </p:attrNameLst>
                                      </p:cBhvr>
                                      <p:to>
                                        <p:strVal val="hidden"/>
                                      </p:to>
                                    </p:set>
                                  </p:childTnLst>
                                </p:cTn>
                              </p:par>
                              <p:par>
                                <p:cTn id="76" presetID="47" presetClass="exit" presetSubtype="0" fill="hold" nodeType="withEffect">
                                  <p:stCondLst>
                                    <p:cond delay="0"/>
                                  </p:stCondLst>
                                  <p:childTnLst>
                                    <p:animEffect transition="out" filter="fade">
                                      <p:cBhvr>
                                        <p:cTn id="77" dur="500"/>
                                        <p:tgtEl>
                                          <p:spTgt spid="41"/>
                                        </p:tgtEl>
                                      </p:cBhvr>
                                    </p:animEffect>
                                    <p:anim calcmode="lin" valueType="num">
                                      <p:cBhvr>
                                        <p:cTn id="78" dur="500"/>
                                        <p:tgtEl>
                                          <p:spTgt spid="41"/>
                                        </p:tgtEl>
                                        <p:attrNameLst>
                                          <p:attrName>ppt_x</p:attrName>
                                        </p:attrNameLst>
                                      </p:cBhvr>
                                      <p:tavLst>
                                        <p:tav tm="0">
                                          <p:val>
                                            <p:strVal val="ppt_x"/>
                                          </p:val>
                                        </p:tav>
                                        <p:tav tm="100000">
                                          <p:val>
                                            <p:strVal val="ppt_x"/>
                                          </p:val>
                                        </p:tav>
                                      </p:tavLst>
                                    </p:anim>
                                    <p:anim calcmode="lin" valueType="num">
                                      <p:cBhvr>
                                        <p:cTn id="79" dur="500"/>
                                        <p:tgtEl>
                                          <p:spTgt spid="41"/>
                                        </p:tgtEl>
                                        <p:attrNameLst>
                                          <p:attrName>ppt_y</p:attrName>
                                        </p:attrNameLst>
                                      </p:cBhvr>
                                      <p:tavLst>
                                        <p:tav tm="0">
                                          <p:val>
                                            <p:strVal val="ppt_y"/>
                                          </p:val>
                                        </p:tav>
                                        <p:tav tm="100000">
                                          <p:val>
                                            <p:strVal val="ppt_y-.1"/>
                                          </p:val>
                                        </p:tav>
                                      </p:tavLst>
                                    </p:anim>
                                    <p:set>
                                      <p:cBhvr>
                                        <p:cTn id="80" dur="1" fill="hold">
                                          <p:stCondLst>
                                            <p:cond delay="499"/>
                                          </p:stCondLst>
                                        </p:cTn>
                                        <p:tgtEl>
                                          <p:spTgt spid="41"/>
                                        </p:tgtEl>
                                        <p:attrNameLst>
                                          <p:attrName>style.visibility</p:attrName>
                                        </p:attrNameLst>
                                      </p:cBhvr>
                                      <p:to>
                                        <p:strVal val="hidden"/>
                                      </p:to>
                                    </p:set>
                                  </p:childTnLst>
                                </p:cTn>
                              </p:par>
                              <p:par>
                                <p:cTn id="81" presetID="47" presetClass="exit" presetSubtype="0" fill="hold" grpId="1" nodeType="withEffect">
                                  <p:stCondLst>
                                    <p:cond delay="0"/>
                                  </p:stCondLst>
                                  <p:childTnLst>
                                    <p:animEffect transition="out" filter="fade">
                                      <p:cBhvr>
                                        <p:cTn id="82" dur="500"/>
                                        <p:tgtEl>
                                          <p:spTgt spid="35"/>
                                        </p:tgtEl>
                                      </p:cBhvr>
                                    </p:animEffect>
                                    <p:anim calcmode="lin" valueType="num">
                                      <p:cBhvr>
                                        <p:cTn id="83" dur="500"/>
                                        <p:tgtEl>
                                          <p:spTgt spid="35"/>
                                        </p:tgtEl>
                                        <p:attrNameLst>
                                          <p:attrName>ppt_x</p:attrName>
                                        </p:attrNameLst>
                                      </p:cBhvr>
                                      <p:tavLst>
                                        <p:tav tm="0">
                                          <p:val>
                                            <p:strVal val="ppt_x"/>
                                          </p:val>
                                        </p:tav>
                                        <p:tav tm="100000">
                                          <p:val>
                                            <p:strVal val="ppt_x"/>
                                          </p:val>
                                        </p:tav>
                                      </p:tavLst>
                                    </p:anim>
                                    <p:anim calcmode="lin" valueType="num">
                                      <p:cBhvr>
                                        <p:cTn id="84" dur="500"/>
                                        <p:tgtEl>
                                          <p:spTgt spid="35"/>
                                        </p:tgtEl>
                                        <p:attrNameLst>
                                          <p:attrName>ppt_y</p:attrName>
                                        </p:attrNameLst>
                                      </p:cBhvr>
                                      <p:tavLst>
                                        <p:tav tm="0">
                                          <p:val>
                                            <p:strVal val="ppt_y"/>
                                          </p:val>
                                        </p:tav>
                                        <p:tav tm="100000">
                                          <p:val>
                                            <p:strVal val="ppt_y-.1"/>
                                          </p:val>
                                        </p:tav>
                                      </p:tavLst>
                                    </p:anim>
                                    <p:set>
                                      <p:cBhvr>
                                        <p:cTn id="85" dur="1" fill="hold">
                                          <p:stCondLst>
                                            <p:cond delay="499"/>
                                          </p:stCondLst>
                                        </p:cTn>
                                        <p:tgtEl>
                                          <p:spTgt spid="35"/>
                                        </p:tgtEl>
                                        <p:attrNameLst>
                                          <p:attrName>style.visibility</p:attrName>
                                        </p:attrNameLst>
                                      </p:cBhvr>
                                      <p:to>
                                        <p:strVal val="hidden"/>
                                      </p:to>
                                    </p:set>
                                  </p:childTnLst>
                                </p:cTn>
                              </p:par>
                              <p:par>
                                <p:cTn id="86" presetID="47" presetClass="exit" presetSubtype="0" fill="hold" nodeType="withEffect">
                                  <p:stCondLst>
                                    <p:cond delay="0"/>
                                  </p:stCondLst>
                                  <p:childTnLst>
                                    <p:animEffect transition="out" filter="fade">
                                      <p:cBhvr>
                                        <p:cTn id="87" dur="500"/>
                                        <p:tgtEl>
                                          <p:spTgt spid="50"/>
                                        </p:tgtEl>
                                      </p:cBhvr>
                                    </p:animEffect>
                                    <p:anim calcmode="lin" valueType="num">
                                      <p:cBhvr>
                                        <p:cTn id="88" dur="500"/>
                                        <p:tgtEl>
                                          <p:spTgt spid="50"/>
                                        </p:tgtEl>
                                        <p:attrNameLst>
                                          <p:attrName>ppt_x</p:attrName>
                                        </p:attrNameLst>
                                      </p:cBhvr>
                                      <p:tavLst>
                                        <p:tav tm="0">
                                          <p:val>
                                            <p:strVal val="ppt_x"/>
                                          </p:val>
                                        </p:tav>
                                        <p:tav tm="100000">
                                          <p:val>
                                            <p:strVal val="ppt_x"/>
                                          </p:val>
                                        </p:tav>
                                      </p:tavLst>
                                    </p:anim>
                                    <p:anim calcmode="lin" valueType="num">
                                      <p:cBhvr>
                                        <p:cTn id="89" dur="500"/>
                                        <p:tgtEl>
                                          <p:spTgt spid="50"/>
                                        </p:tgtEl>
                                        <p:attrNameLst>
                                          <p:attrName>ppt_y</p:attrName>
                                        </p:attrNameLst>
                                      </p:cBhvr>
                                      <p:tavLst>
                                        <p:tav tm="0">
                                          <p:val>
                                            <p:strVal val="ppt_y"/>
                                          </p:val>
                                        </p:tav>
                                        <p:tav tm="100000">
                                          <p:val>
                                            <p:strVal val="ppt_y-.1"/>
                                          </p:val>
                                        </p:tav>
                                      </p:tavLst>
                                    </p:anim>
                                    <p:set>
                                      <p:cBhvr>
                                        <p:cTn id="90" dur="1" fill="hold">
                                          <p:stCondLst>
                                            <p:cond delay="499"/>
                                          </p:stCondLst>
                                        </p:cTn>
                                        <p:tgtEl>
                                          <p:spTgt spid="50"/>
                                        </p:tgtEl>
                                        <p:attrNameLst>
                                          <p:attrName>style.visibility</p:attrName>
                                        </p:attrNameLst>
                                      </p:cBhvr>
                                      <p:to>
                                        <p:strVal val="hidden"/>
                                      </p:to>
                                    </p:set>
                                  </p:childTnLst>
                                </p:cTn>
                              </p:par>
                              <p:par>
                                <p:cTn id="91" presetID="47" presetClass="exit" presetSubtype="0" fill="hold" grpId="1" nodeType="withEffect">
                                  <p:stCondLst>
                                    <p:cond delay="0"/>
                                  </p:stCondLst>
                                  <p:childTnLst>
                                    <p:animEffect transition="out" filter="fade">
                                      <p:cBhvr>
                                        <p:cTn id="92" dur="500"/>
                                        <p:tgtEl>
                                          <p:spTgt spid="34"/>
                                        </p:tgtEl>
                                      </p:cBhvr>
                                    </p:animEffect>
                                    <p:anim calcmode="lin" valueType="num">
                                      <p:cBhvr>
                                        <p:cTn id="93" dur="500"/>
                                        <p:tgtEl>
                                          <p:spTgt spid="34"/>
                                        </p:tgtEl>
                                        <p:attrNameLst>
                                          <p:attrName>ppt_x</p:attrName>
                                        </p:attrNameLst>
                                      </p:cBhvr>
                                      <p:tavLst>
                                        <p:tav tm="0">
                                          <p:val>
                                            <p:strVal val="ppt_x"/>
                                          </p:val>
                                        </p:tav>
                                        <p:tav tm="100000">
                                          <p:val>
                                            <p:strVal val="ppt_x"/>
                                          </p:val>
                                        </p:tav>
                                      </p:tavLst>
                                    </p:anim>
                                    <p:anim calcmode="lin" valueType="num">
                                      <p:cBhvr>
                                        <p:cTn id="94" dur="500"/>
                                        <p:tgtEl>
                                          <p:spTgt spid="34"/>
                                        </p:tgtEl>
                                        <p:attrNameLst>
                                          <p:attrName>ppt_y</p:attrName>
                                        </p:attrNameLst>
                                      </p:cBhvr>
                                      <p:tavLst>
                                        <p:tav tm="0">
                                          <p:val>
                                            <p:strVal val="ppt_y"/>
                                          </p:val>
                                        </p:tav>
                                        <p:tav tm="100000">
                                          <p:val>
                                            <p:strVal val="ppt_y-.1"/>
                                          </p:val>
                                        </p:tav>
                                      </p:tavLst>
                                    </p:anim>
                                    <p:set>
                                      <p:cBhvr>
                                        <p:cTn id="95" dur="1" fill="hold">
                                          <p:stCondLst>
                                            <p:cond delay="499"/>
                                          </p:stCondLst>
                                        </p:cTn>
                                        <p:tgtEl>
                                          <p:spTgt spid="34"/>
                                        </p:tgtEl>
                                        <p:attrNameLst>
                                          <p:attrName>style.visibility</p:attrName>
                                        </p:attrNameLst>
                                      </p:cBhvr>
                                      <p:to>
                                        <p:strVal val="hidden"/>
                                      </p:to>
                                    </p:set>
                                  </p:childTnLst>
                                </p:cTn>
                              </p:par>
                              <p:par>
                                <p:cTn id="96" presetID="47" presetClass="exit" presetSubtype="0" fill="hold" nodeType="withEffect">
                                  <p:stCondLst>
                                    <p:cond delay="0"/>
                                  </p:stCondLst>
                                  <p:childTnLst>
                                    <p:animEffect transition="out" filter="fade">
                                      <p:cBhvr>
                                        <p:cTn id="97" dur="500"/>
                                        <p:tgtEl>
                                          <p:spTgt spid="53"/>
                                        </p:tgtEl>
                                      </p:cBhvr>
                                    </p:animEffect>
                                    <p:anim calcmode="lin" valueType="num">
                                      <p:cBhvr>
                                        <p:cTn id="98" dur="500"/>
                                        <p:tgtEl>
                                          <p:spTgt spid="53"/>
                                        </p:tgtEl>
                                        <p:attrNameLst>
                                          <p:attrName>ppt_x</p:attrName>
                                        </p:attrNameLst>
                                      </p:cBhvr>
                                      <p:tavLst>
                                        <p:tav tm="0">
                                          <p:val>
                                            <p:strVal val="ppt_x"/>
                                          </p:val>
                                        </p:tav>
                                        <p:tav tm="100000">
                                          <p:val>
                                            <p:strVal val="ppt_x"/>
                                          </p:val>
                                        </p:tav>
                                      </p:tavLst>
                                    </p:anim>
                                    <p:anim calcmode="lin" valueType="num">
                                      <p:cBhvr>
                                        <p:cTn id="99" dur="500"/>
                                        <p:tgtEl>
                                          <p:spTgt spid="53"/>
                                        </p:tgtEl>
                                        <p:attrNameLst>
                                          <p:attrName>ppt_y</p:attrName>
                                        </p:attrNameLst>
                                      </p:cBhvr>
                                      <p:tavLst>
                                        <p:tav tm="0">
                                          <p:val>
                                            <p:strVal val="ppt_y"/>
                                          </p:val>
                                        </p:tav>
                                        <p:tav tm="100000">
                                          <p:val>
                                            <p:strVal val="ppt_y-.1"/>
                                          </p:val>
                                        </p:tav>
                                      </p:tavLst>
                                    </p:anim>
                                    <p:set>
                                      <p:cBhvr>
                                        <p:cTn id="100" dur="1" fill="hold">
                                          <p:stCondLst>
                                            <p:cond delay="499"/>
                                          </p:stCondLst>
                                        </p:cTn>
                                        <p:tgtEl>
                                          <p:spTgt spid="53"/>
                                        </p:tgtEl>
                                        <p:attrNameLst>
                                          <p:attrName>style.visibility</p:attrName>
                                        </p:attrNameLst>
                                      </p:cBhvr>
                                      <p:to>
                                        <p:strVal val="hidden"/>
                                      </p:to>
                                    </p:set>
                                  </p:childTnLst>
                                </p:cTn>
                              </p:par>
                              <p:par>
                                <p:cTn id="101" presetID="47" presetClass="exit" presetSubtype="0" fill="hold" nodeType="withEffect">
                                  <p:stCondLst>
                                    <p:cond delay="0"/>
                                  </p:stCondLst>
                                  <p:childTnLst>
                                    <p:animEffect transition="out" filter="fade">
                                      <p:cBhvr>
                                        <p:cTn id="102" dur="500"/>
                                        <p:tgtEl>
                                          <p:spTgt spid="121"/>
                                        </p:tgtEl>
                                      </p:cBhvr>
                                    </p:animEffect>
                                    <p:anim calcmode="lin" valueType="num">
                                      <p:cBhvr>
                                        <p:cTn id="103" dur="500"/>
                                        <p:tgtEl>
                                          <p:spTgt spid="121"/>
                                        </p:tgtEl>
                                        <p:attrNameLst>
                                          <p:attrName>ppt_x</p:attrName>
                                        </p:attrNameLst>
                                      </p:cBhvr>
                                      <p:tavLst>
                                        <p:tav tm="0">
                                          <p:val>
                                            <p:strVal val="ppt_x"/>
                                          </p:val>
                                        </p:tav>
                                        <p:tav tm="100000">
                                          <p:val>
                                            <p:strVal val="ppt_x"/>
                                          </p:val>
                                        </p:tav>
                                      </p:tavLst>
                                    </p:anim>
                                    <p:anim calcmode="lin" valueType="num">
                                      <p:cBhvr>
                                        <p:cTn id="104" dur="500"/>
                                        <p:tgtEl>
                                          <p:spTgt spid="121"/>
                                        </p:tgtEl>
                                        <p:attrNameLst>
                                          <p:attrName>ppt_y</p:attrName>
                                        </p:attrNameLst>
                                      </p:cBhvr>
                                      <p:tavLst>
                                        <p:tav tm="0">
                                          <p:val>
                                            <p:strVal val="ppt_y"/>
                                          </p:val>
                                        </p:tav>
                                        <p:tav tm="100000">
                                          <p:val>
                                            <p:strVal val="ppt_y-.1"/>
                                          </p:val>
                                        </p:tav>
                                      </p:tavLst>
                                    </p:anim>
                                    <p:set>
                                      <p:cBhvr>
                                        <p:cTn id="105" dur="1" fill="hold">
                                          <p:stCondLst>
                                            <p:cond delay="499"/>
                                          </p:stCondLst>
                                        </p:cTn>
                                        <p:tgtEl>
                                          <p:spTgt spid="121"/>
                                        </p:tgtEl>
                                        <p:attrNameLst>
                                          <p:attrName>style.visibility</p:attrName>
                                        </p:attrNameLst>
                                      </p:cBhvr>
                                      <p:to>
                                        <p:strVal val="hidden"/>
                                      </p:to>
                                    </p:set>
                                  </p:childTnLst>
                                </p:cTn>
                              </p:par>
                              <p:par>
                                <p:cTn id="106" presetID="47" presetClass="exit" presetSubtype="0" fill="hold" grpId="1" nodeType="withEffect">
                                  <p:stCondLst>
                                    <p:cond delay="0"/>
                                  </p:stCondLst>
                                  <p:childTnLst>
                                    <p:animEffect transition="out" filter="fade">
                                      <p:cBhvr>
                                        <p:cTn id="107" dur="500"/>
                                        <p:tgtEl>
                                          <p:spTgt spid="65"/>
                                        </p:tgtEl>
                                      </p:cBhvr>
                                    </p:animEffect>
                                    <p:anim calcmode="lin" valueType="num">
                                      <p:cBhvr>
                                        <p:cTn id="108" dur="500"/>
                                        <p:tgtEl>
                                          <p:spTgt spid="65"/>
                                        </p:tgtEl>
                                        <p:attrNameLst>
                                          <p:attrName>ppt_x</p:attrName>
                                        </p:attrNameLst>
                                      </p:cBhvr>
                                      <p:tavLst>
                                        <p:tav tm="0">
                                          <p:val>
                                            <p:strVal val="ppt_x"/>
                                          </p:val>
                                        </p:tav>
                                        <p:tav tm="100000">
                                          <p:val>
                                            <p:strVal val="ppt_x"/>
                                          </p:val>
                                        </p:tav>
                                      </p:tavLst>
                                    </p:anim>
                                    <p:anim calcmode="lin" valueType="num">
                                      <p:cBhvr>
                                        <p:cTn id="109" dur="500"/>
                                        <p:tgtEl>
                                          <p:spTgt spid="65"/>
                                        </p:tgtEl>
                                        <p:attrNameLst>
                                          <p:attrName>ppt_y</p:attrName>
                                        </p:attrNameLst>
                                      </p:cBhvr>
                                      <p:tavLst>
                                        <p:tav tm="0">
                                          <p:val>
                                            <p:strVal val="ppt_y"/>
                                          </p:val>
                                        </p:tav>
                                        <p:tav tm="100000">
                                          <p:val>
                                            <p:strVal val="ppt_y-.1"/>
                                          </p:val>
                                        </p:tav>
                                      </p:tavLst>
                                    </p:anim>
                                    <p:set>
                                      <p:cBhvr>
                                        <p:cTn id="110" dur="1" fill="hold">
                                          <p:stCondLst>
                                            <p:cond delay="499"/>
                                          </p:stCondLst>
                                        </p:cTn>
                                        <p:tgtEl>
                                          <p:spTgt spid="65"/>
                                        </p:tgtEl>
                                        <p:attrNameLst>
                                          <p:attrName>style.visibility</p:attrName>
                                        </p:attrNameLst>
                                      </p:cBhvr>
                                      <p:to>
                                        <p:strVal val="hidden"/>
                                      </p:to>
                                    </p:set>
                                  </p:childTnLst>
                                </p:cTn>
                              </p:par>
                              <p:par>
                                <p:cTn id="111" presetID="47" presetClass="exit" presetSubtype="0" fill="hold" grpId="1" nodeType="withEffect">
                                  <p:stCondLst>
                                    <p:cond delay="0"/>
                                  </p:stCondLst>
                                  <p:childTnLst>
                                    <p:animEffect transition="out" filter="fade">
                                      <p:cBhvr>
                                        <p:cTn id="112" dur="500"/>
                                        <p:tgtEl>
                                          <p:spTgt spid="36"/>
                                        </p:tgtEl>
                                      </p:cBhvr>
                                    </p:animEffect>
                                    <p:anim calcmode="lin" valueType="num">
                                      <p:cBhvr>
                                        <p:cTn id="113" dur="500"/>
                                        <p:tgtEl>
                                          <p:spTgt spid="36"/>
                                        </p:tgtEl>
                                        <p:attrNameLst>
                                          <p:attrName>ppt_x</p:attrName>
                                        </p:attrNameLst>
                                      </p:cBhvr>
                                      <p:tavLst>
                                        <p:tav tm="0">
                                          <p:val>
                                            <p:strVal val="ppt_x"/>
                                          </p:val>
                                        </p:tav>
                                        <p:tav tm="100000">
                                          <p:val>
                                            <p:strVal val="ppt_x"/>
                                          </p:val>
                                        </p:tav>
                                      </p:tavLst>
                                    </p:anim>
                                    <p:anim calcmode="lin" valueType="num">
                                      <p:cBhvr>
                                        <p:cTn id="114" dur="500"/>
                                        <p:tgtEl>
                                          <p:spTgt spid="36"/>
                                        </p:tgtEl>
                                        <p:attrNameLst>
                                          <p:attrName>ppt_y</p:attrName>
                                        </p:attrNameLst>
                                      </p:cBhvr>
                                      <p:tavLst>
                                        <p:tav tm="0">
                                          <p:val>
                                            <p:strVal val="ppt_y"/>
                                          </p:val>
                                        </p:tav>
                                        <p:tav tm="100000">
                                          <p:val>
                                            <p:strVal val="ppt_y-.1"/>
                                          </p:val>
                                        </p:tav>
                                      </p:tavLst>
                                    </p:anim>
                                    <p:set>
                                      <p:cBhvr>
                                        <p:cTn id="115" dur="1" fill="hold">
                                          <p:stCondLst>
                                            <p:cond delay="499"/>
                                          </p:stCondLst>
                                        </p:cTn>
                                        <p:tgtEl>
                                          <p:spTgt spid="36"/>
                                        </p:tgtEl>
                                        <p:attrNameLst>
                                          <p:attrName>style.visibility</p:attrName>
                                        </p:attrNameLst>
                                      </p:cBhvr>
                                      <p:to>
                                        <p:strVal val="hidden"/>
                                      </p:to>
                                    </p:set>
                                  </p:childTnLst>
                                </p:cTn>
                              </p:par>
                              <p:par>
                                <p:cTn id="116" presetID="47" presetClass="exit" presetSubtype="0" fill="hold" nodeType="withEffect">
                                  <p:stCondLst>
                                    <p:cond delay="0"/>
                                  </p:stCondLst>
                                  <p:childTnLst>
                                    <p:animEffect transition="out" filter="fade">
                                      <p:cBhvr>
                                        <p:cTn id="117" dur="500"/>
                                        <p:tgtEl>
                                          <p:spTgt spid="38"/>
                                        </p:tgtEl>
                                      </p:cBhvr>
                                    </p:animEffect>
                                    <p:anim calcmode="lin" valueType="num">
                                      <p:cBhvr>
                                        <p:cTn id="118" dur="500"/>
                                        <p:tgtEl>
                                          <p:spTgt spid="38"/>
                                        </p:tgtEl>
                                        <p:attrNameLst>
                                          <p:attrName>ppt_x</p:attrName>
                                        </p:attrNameLst>
                                      </p:cBhvr>
                                      <p:tavLst>
                                        <p:tav tm="0">
                                          <p:val>
                                            <p:strVal val="ppt_x"/>
                                          </p:val>
                                        </p:tav>
                                        <p:tav tm="100000">
                                          <p:val>
                                            <p:strVal val="ppt_x"/>
                                          </p:val>
                                        </p:tav>
                                      </p:tavLst>
                                    </p:anim>
                                    <p:anim calcmode="lin" valueType="num">
                                      <p:cBhvr>
                                        <p:cTn id="119" dur="500"/>
                                        <p:tgtEl>
                                          <p:spTgt spid="38"/>
                                        </p:tgtEl>
                                        <p:attrNameLst>
                                          <p:attrName>ppt_y</p:attrName>
                                        </p:attrNameLst>
                                      </p:cBhvr>
                                      <p:tavLst>
                                        <p:tav tm="0">
                                          <p:val>
                                            <p:strVal val="ppt_y"/>
                                          </p:val>
                                        </p:tav>
                                        <p:tav tm="100000">
                                          <p:val>
                                            <p:strVal val="ppt_y-.1"/>
                                          </p:val>
                                        </p:tav>
                                      </p:tavLst>
                                    </p:anim>
                                    <p:set>
                                      <p:cBhvr>
                                        <p:cTn id="120" dur="1" fill="hold">
                                          <p:stCondLst>
                                            <p:cond delay="499"/>
                                          </p:stCondLst>
                                        </p:cTn>
                                        <p:tgtEl>
                                          <p:spTgt spid="38"/>
                                        </p:tgtEl>
                                        <p:attrNameLst>
                                          <p:attrName>style.visibility</p:attrName>
                                        </p:attrNameLst>
                                      </p:cBhvr>
                                      <p:to>
                                        <p:strVal val="hidden"/>
                                      </p:to>
                                    </p:set>
                                  </p:childTnLst>
                                </p:cTn>
                              </p:par>
                            </p:childTnLst>
                          </p:cTn>
                        </p:par>
                        <p:par>
                          <p:cTn id="121" fill="hold">
                            <p:stCondLst>
                              <p:cond delay="500"/>
                            </p:stCondLst>
                            <p:childTnLst>
                              <p:par>
                                <p:cTn id="122" presetID="22" presetClass="entr" presetSubtype="8" fill="hold" nodeType="afterEffect">
                                  <p:stCondLst>
                                    <p:cond delay="0"/>
                                  </p:stCondLst>
                                  <p:childTnLst>
                                    <p:set>
                                      <p:cBhvr>
                                        <p:cTn id="123" dur="1" fill="hold">
                                          <p:stCondLst>
                                            <p:cond delay="0"/>
                                          </p:stCondLst>
                                        </p:cTn>
                                        <p:tgtEl>
                                          <p:spTgt spid="123"/>
                                        </p:tgtEl>
                                        <p:attrNameLst>
                                          <p:attrName>style.visibility</p:attrName>
                                        </p:attrNameLst>
                                      </p:cBhvr>
                                      <p:to>
                                        <p:strVal val="visible"/>
                                      </p:to>
                                    </p:set>
                                    <p:animEffect transition="in" filter="wipe(left)">
                                      <p:cBhvr>
                                        <p:cTn id="124" dur="500"/>
                                        <p:tgtEl>
                                          <p:spTgt spid="123"/>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124"/>
                                        </p:tgtEl>
                                        <p:attrNameLst>
                                          <p:attrName>style.visibility</p:attrName>
                                        </p:attrNameLst>
                                      </p:cBhvr>
                                      <p:to>
                                        <p:strVal val="visible"/>
                                      </p:to>
                                    </p:set>
                                    <p:animEffect transition="in" filter="fade">
                                      <p:cBhvr>
                                        <p:cTn id="127" dur="500"/>
                                        <p:tgtEl>
                                          <p:spTgt spid="124"/>
                                        </p:tgtEl>
                                      </p:cBhvr>
                                    </p:animEffect>
                                  </p:childTnLst>
                                </p:cTn>
                              </p:par>
                            </p:childTnLst>
                          </p:cTn>
                        </p:par>
                      </p:childTnLst>
                    </p:cTn>
                  </p:par>
                  <p:par>
                    <p:cTn id="128" fill="hold">
                      <p:stCondLst>
                        <p:cond delay="indefinite"/>
                      </p:stCondLst>
                      <p:childTnLst>
                        <p:par>
                          <p:cTn id="129" fill="hold">
                            <p:stCondLst>
                              <p:cond delay="0"/>
                            </p:stCondLst>
                            <p:childTnLst>
                              <p:par>
                                <p:cTn id="130" presetID="10" presetClass="entr" presetSubtype="0" fill="hold" nodeType="clickEffect">
                                  <p:stCondLst>
                                    <p:cond delay="0"/>
                                  </p:stCondLst>
                                  <p:childTnLst>
                                    <p:set>
                                      <p:cBhvr>
                                        <p:cTn id="131" dur="1" fill="hold">
                                          <p:stCondLst>
                                            <p:cond delay="0"/>
                                          </p:stCondLst>
                                        </p:cTn>
                                        <p:tgtEl>
                                          <p:spTgt spid="125"/>
                                        </p:tgtEl>
                                        <p:attrNameLst>
                                          <p:attrName>style.visibility</p:attrName>
                                        </p:attrNameLst>
                                      </p:cBhvr>
                                      <p:to>
                                        <p:strVal val="visible"/>
                                      </p:to>
                                    </p:set>
                                    <p:animEffect transition="in" filter="fade">
                                      <p:cBhvr>
                                        <p:cTn id="132" dur="500"/>
                                        <p:tgtEl>
                                          <p:spTgt spid="125"/>
                                        </p:tgtEl>
                                      </p:cBhvr>
                                    </p:animEffect>
                                  </p:childTnLst>
                                </p:cTn>
                              </p:par>
                            </p:childTnLst>
                          </p:cTn>
                        </p:par>
                        <p:par>
                          <p:cTn id="133" fill="hold">
                            <p:stCondLst>
                              <p:cond delay="500"/>
                            </p:stCondLst>
                            <p:childTnLst>
                              <p:par>
                                <p:cTn id="134" presetID="22" presetClass="entr" presetSubtype="1" fill="hold" nodeType="afterEffect">
                                  <p:stCondLst>
                                    <p:cond delay="0"/>
                                  </p:stCondLst>
                                  <p:childTnLst>
                                    <p:set>
                                      <p:cBhvr>
                                        <p:cTn id="135" dur="1" fill="hold">
                                          <p:stCondLst>
                                            <p:cond delay="0"/>
                                          </p:stCondLst>
                                        </p:cTn>
                                        <p:tgtEl>
                                          <p:spTgt spid="126"/>
                                        </p:tgtEl>
                                        <p:attrNameLst>
                                          <p:attrName>style.visibility</p:attrName>
                                        </p:attrNameLst>
                                      </p:cBhvr>
                                      <p:to>
                                        <p:strVal val="visible"/>
                                      </p:to>
                                    </p:set>
                                    <p:animEffect transition="in" filter="wipe(up)">
                                      <p:cBhvr>
                                        <p:cTn id="136" dur="500"/>
                                        <p:tgtEl>
                                          <p:spTgt spid="126"/>
                                        </p:tgtEl>
                                      </p:cBhvr>
                                    </p:animEffect>
                                  </p:childTnLst>
                                </p:cTn>
                              </p:par>
                            </p:childTnLst>
                          </p:cTn>
                        </p:par>
                      </p:childTnLst>
                    </p:cTn>
                  </p:par>
                  <p:par>
                    <p:cTn id="137" fill="hold">
                      <p:stCondLst>
                        <p:cond delay="indefinite"/>
                      </p:stCondLst>
                      <p:childTnLst>
                        <p:par>
                          <p:cTn id="138" fill="hold">
                            <p:stCondLst>
                              <p:cond delay="0"/>
                            </p:stCondLst>
                            <p:childTnLst>
                              <p:par>
                                <p:cTn id="139" presetID="10" presetClass="entr" presetSubtype="0" fill="hold" grpId="0" nodeType="clickEffect">
                                  <p:stCondLst>
                                    <p:cond delay="0"/>
                                  </p:stCondLst>
                                  <p:childTnLst>
                                    <p:set>
                                      <p:cBhvr>
                                        <p:cTn id="140" dur="1" fill="hold">
                                          <p:stCondLst>
                                            <p:cond delay="0"/>
                                          </p:stCondLst>
                                        </p:cTn>
                                        <p:tgtEl>
                                          <p:spTgt spid="80"/>
                                        </p:tgtEl>
                                        <p:attrNameLst>
                                          <p:attrName>style.visibility</p:attrName>
                                        </p:attrNameLst>
                                      </p:cBhvr>
                                      <p:to>
                                        <p:strVal val="visible"/>
                                      </p:to>
                                    </p:set>
                                    <p:animEffect transition="in" filter="fade">
                                      <p:cBhvr>
                                        <p:cTn id="141" dur="500"/>
                                        <p:tgtEl>
                                          <p:spTgt spid="80"/>
                                        </p:tgtEl>
                                      </p:cBhvr>
                                    </p:animEffect>
                                  </p:childTnLst>
                                </p:cTn>
                              </p:par>
                              <p:par>
                                <p:cTn id="142" presetID="22" presetClass="entr" presetSubtype="1" fill="hold" nodeType="withEffect">
                                  <p:stCondLst>
                                    <p:cond delay="0"/>
                                  </p:stCondLst>
                                  <p:childTnLst>
                                    <p:set>
                                      <p:cBhvr>
                                        <p:cTn id="143" dur="1" fill="hold">
                                          <p:stCondLst>
                                            <p:cond delay="0"/>
                                          </p:stCondLst>
                                        </p:cTn>
                                        <p:tgtEl>
                                          <p:spTgt spid="77"/>
                                        </p:tgtEl>
                                        <p:attrNameLst>
                                          <p:attrName>style.visibility</p:attrName>
                                        </p:attrNameLst>
                                      </p:cBhvr>
                                      <p:to>
                                        <p:strVal val="visible"/>
                                      </p:to>
                                    </p:set>
                                    <p:animEffect transition="in" filter="wipe(up)">
                                      <p:cBhvr>
                                        <p:cTn id="144" dur="500"/>
                                        <p:tgtEl>
                                          <p:spTgt spid="77"/>
                                        </p:tgtEl>
                                      </p:cBhvr>
                                    </p:animEffect>
                                  </p:childTnLst>
                                </p:cTn>
                              </p:par>
                              <p:par>
                                <p:cTn id="145" presetID="10" presetClass="entr" presetSubtype="0" fill="hold" grpId="0" nodeType="withEffect">
                                  <p:stCondLst>
                                    <p:cond delay="0"/>
                                  </p:stCondLst>
                                  <p:childTnLst>
                                    <p:set>
                                      <p:cBhvr>
                                        <p:cTn id="146" dur="1" fill="hold">
                                          <p:stCondLst>
                                            <p:cond delay="0"/>
                                          </p:stCondLst>
                                        </p:cTn>
                                        <p:tgtEl>
                                          <p:spTgt spid="84"/>
                                        </p:tgtEl>
                                        <p:attrNameLst>
                                          <p:attrName>style.visibility</p:attrName>
                                        </p:attrNameLst>
                                      </p:cBhvr>
                                      <p:to>
                                        <p:strVal val="visible"/>
                                      </p:to>
                                    </p:set>
                                    <p:animEffect transition="in" filter="fade">
                                      <p:cBhvr>
                                        <p:cTn id="147" dur="500"/>
                                        <p:tgtEl>
                                          <p:spTgt spid="84"/>
                                        </p:tgtEl>
                                      </p:cBhvr>
                                    </p:animEffect>
                                  </p:childTnLst>
                                </p:cTn>
                              </p:par>
                              <p:par>
                                <p:cTn id="148" presetID="10" presetClass="entr" presetSubtype="0" fill="hold" grpId="0" nodeType="withEffect">
                                  <p:stCondLst>
                                    <p:cond delay="0"/>
                                  </p:stCondLst>
                                  <p:childTnLst>
                                    <p:set>
                                      <p:cBhvr>
                                        <p:cTn id="149" dur="1" fill="hold">
                                          <p:stCondLst>
                                            <p:cond delay="0"/>
                                          </p:stCondLst>
                                        </p:cTn>
                                        <p:tgtEl>
                                          <p:spTgt spid="85"/>
                                        </p:tgtEl>
                                        <p:attrNameLst>
                                          <p:attrName>style.visibility</p:attrName>
                                        </p:attrNameLst>
                                      </p:cBhvr>
                                      <p:to>
                                        <p:strVal val="visible"/>
                                      </p:to>
                                    </p:set>
                                    <p:animEffect transition="in" filter="fade">
                                      <p:cBhvr>
                                        <p:cTn id="150" dur="500"/>
                                        <p:tgtEl>
                                          <p:spTgt spid="85"/>
                                        </p:tgtEl>
                                      </p:cBhvr>
                                    </p:animEffect>
                                  </p:childTnLst>
                                </p:cTn>
                              </p:par>
                            </p:childTnLst>
                          </p:cTn>
                        </p:par>
                      </p:childTnLst>
                    </p:cTn>
                  </p:par>
                  <p:par>
                    <p:cTn id="151" fill="hold">
                      <p:stCondLst>
                        <p:cond delay="indefinite"/>
                      </p:stCondLst>
                      <p:childTnLst>
                        <p:par>
                          <p:cTn id="152" fill="hold">
                            <p:stCondLst>
                              <p:cond delay="0"/>
                            </p:stCondLst>
                            <p:childTnLst>
                              <p:par>
                                <p:cTn id="153" presetID="10" presetClass="entr" presetSubtype="0" fill="hold" nodeType="clickEffect">
                                  <p:stCondLst>
                                    <p:cond delay="0"/>
                                  </p:stCondLst>
                                  <p:childTnLst>
                                    <p:set>
                                      <p:cBhvr>
                                        <p:cTn id="154" dur="1" fill="hold">
                                          <p:stCondLst>
                                            <p:cond delay="0"/>
                                          </p:stCondLst>
                                        </p:cTn>
                                        <p:tgtEl>
                                          <p:spTgt spid="133"/>
                                        </p:tgtEl>
                                        <p:attrNameLst>
                                          <p:attrName>style.visibility</p:attrName>
                                        </p:attrNameLst>
                                      </p:cBhvr>
                                      <p:to>
                                        <p:strVal val="visible"/>
                                      </p:to>
                                    </p:set>
                                    <p:animEffect transition="in" filter="fade">
                                      <p:cBhvr>
                                        <p:cTn id="155" dur="500"/>
                                        <p:tgtEl>
                                          <p:spTgt spid="133"/>
                                        </p:tgtEl>
                                      </p:cBhvr>
                                    </p:animEffect>
                                  </p:childTnLst>
                                </p:cTn>
                              </p:par>
                            </p:childTnLst>
                          </p:cTn>
                        </p:par>
                      </p:childTnLst>
                    </p:cTn>
                  </p:par>
                  <p:par>
                    <p:cTn id="156" fill="hold">
                      <p:stCondLst>
                        <p:cond delay="indefinite"/>
                      </p:stCondLst>
                      <p:childTnLst>
                        <p:par>
                          <p:cTn id="157" fill="hold">
                            <p:stCondLst>
                              <p:cond delay="0"/>
                            </p:stCondLst>
                            <p:childTnLst>
                              <p:par>
                                <p:cTn id="158" presetID="10" presetClass="exit" presetSubtype="0" fill="hold" nodeType="clickEffect">
                                  <p:stCondLst>
                                    <p:cond delay="0"/>
                                  </p:stCondLst>
                                  <p:childTnLst>
                                    <p:animEffect transition="out" filter="fade">
                                      <p:cBhvr>
                                        <p:cTn id="159" dur="500"/>
                                        <p:tgtEl>
                                          <p:spTgt spid="133"/>
                                        </p:tgtEl>
                                      </p:cBhvr>
                                    </p:animEffect>
                                    <p:set>
                                      <p:cBhvr>
                                        <p:cTn id="160" dur="1" fill="hold">
                                          <p:stCondLst>
                                            <p:cond delay="499"/>
                                          </p:stCondLst>
                                        </p:cTn>
                                        <p:tgtEl>
                                          <p:spTgt spid="133"/>
                                        </p:tgtEl>
                                        <p:attrNameLst>
                                          <p:attrName>style.visibility</p:attrName>
                                        </p:attrNameLst>
                                      </p:cBhvr>
                                      <p:to>
                                        <p:strVal val="hidden"/>
                                      </p:to>
                                    </p:set>
                                  </p:childTnLst>
                                </p:cTn>
                              </p:par>
                            </p:childTnLst>
                          </p:cTn>
                        </p:par>
                        <p:par>
                          <p:cTn id="161" fill="hold">
                            <p:stCondLst>
                              <p:cond delay="500"/>
                            </p:stCondLst>
                            <p:childTnLst>
                              <p:par>
                                <p:cTn id="162" presetID="10" presetClass="entr" presetSubtype="0" fill="hold" nodeType="afterEffect">
                                  <p:stCondLst>
                                    <p:cond delay="0"/>
                                  </p:stCondLst>
                                  <p:childTnLst>
                                    <p:set>
                                      <p:cBhvr>
                                        <p:cTn id="163" dur="1" fill="hold">
                                          <p:stCondLst>
                                            <p:cond delay="0"/>
                                          </p:stCondLst>
                                        </p:cTn>
                                        <p:tgtEl>
                                          <p:spTgt spid="4"/>
                                        </p:tgtEl>
                                        <p:attrNameLst>
                                          <p:attrName>style.visibility</p:attrName>
                                        </p:attrNameLst>
                                      </p:cBhvr>
                                      <p:to>
                                        <p:strVal val="visible"/>
                                      </p:to>
                                    </p:set>
                                    <p:animEffect transition="in" filter="fade">
                                      <p:cBhvr>
                                        <p:cTn id="164" dur="500"/>
                                        <p:tgtEl>
                                          <p:spTgt spid="4"/>
                                        </p:tgtEl>
                                      </p:cBhvr>
                                    </p:animEffect>
                                  </p:childTnLst>
                                </p:cTn>
                              </p:par>
                            </p:childTnLst>
                          </p:cTn>
                        </p:par>
                      </p:childTnLst>
                    </p:cTn>
                  </p:par>
                  <p:par>
                    <p:cTn id="165" fill="hold">
                      <p:stCondLst>
                        <p:cond delay="indefinite"/>
                      </p:stCondLst>
                      <p:childTnLst>
                        <p:par>
                          <p:cTn id="166" fill="hold">
                            <p:stCondLst>
                              <p:cond delay="0"/>
                            </p:stCondLst>
                            <p:childTnLst>
                              <p:par>
                                <p:cTn id="167" presetID="31" presetClass="exit" presetSubtype="0" fill="hold" grpId="1" nodeType="clickEffect">
                                  <p:stCondLst>
                                    <p:cond delay="0"/>
                                  </p:stCondLst>
                                  <p:childTnLst>
                                    <p:anim calcmode="lin" valueType="num">
                                      <p:cBhvr>
                                        <p:cTn id="168" dur="1000"/>
                                        <p:tgtEl>
                                          <p:spTgt spid="17"/>
                                        </p:tgtEl>
                                        <p:attrNameLst>
                                          <p:attrName>ppt_w</p:attrName>
                                        </p:attrNameLst>
                                      </p:cBhvr>
                                      <p:tavLst>
                                        <p:tav tm="0">
                                          <p:val>
                                            <p:strVal val="ppt_w"/>
                                          </p:val>
                                        </p:tav>
                                        <p:tav tm="100000">
                                          <p:val>
                                            <p:fltVal val="0"/>
                                          </p:val>
                                        </p:tav>
                                      </p:tavLst>
                                    </p:anim>
                                    <p:anim calcmode="lin" valueType="num">
                                      <p:cBhvr>
                                        <p:cTn id="169" dur="1000"/>
                                        <p:tgtEl>
                                          <p:spTgt spid="17"/>
                                        </p:tgtEl>
                                        <p:attrNameLst>
                                          <p:attrName>ppt_h</p:attrName>
                                        </p:attrNameLst>
                                      </p:cBhvr>
                                      <p:tavLst>
                                        <p:tav tm="0">
                                          <p:val>
                                            <p:strVal val="ppt_h"/>
                                          </p:val>
                                        </p:tav>
                                        <p:tav tm="100000">
                                          <p:val>
                                            <p:fltVal val="0"/>
                                          </p:val>
                                        </p:tav>
                                      </p:tavLst>
                                    </p:anim>
                                    <p:anim calcmode="lin" valueType="num">
                                      <p:cBhvr>
                                        <p:cTn id="170" dur="1000"/>
                                        <p:tgtEl>
                                          <p:spTgt spid="17"/>
                                        </p:tgtEl>
                                        <p:attrNameLst>
                                          <p:attrName>style.rotation</p:attrName>
                                        </p:attrNameLst>
                                      </p:cBhvr>
                                      <p:tavLst>
                                        <p:tav tm="0">
                                          <p:val>
                                            <p:fltVal val="0"/>
                                          </p:val>
                                        </p:tav>
                                        <p:tav tm="100000">
                                          <p:val>
                                            <p:fltVal val="90"/>
                                          </p:val>
                                        </p:tav>
                                      </p:tavLst>
                                    </p:anim>
                                    <p:animEffect transition="out" filter="fade">
                                      <p:cBhvr>
                                        <p:cTn id="171" dur="1000"/>
                                        <p:tgtEl>
                                          <p:spTgt spid="17"/>
                                        </p:tgtEl>
                                      </p:cBhvr>
                                    </p:animEffect>
                                    <p:set>
                                      <p:cBhvr>
                                        <p:cTn id="172" dur="1" fill="hold">
                                          <p:stCondLst>
                                            <p:cond delay="999"/>
                                          </p:stCondLst>
                                        </p:cTn>
                                        <p:tgtEl>
                                          <p:spTgt spid="17"/>
                                        </p:tgtEl>
                                        <p:attrNameLst>
                                          <p:attrName>style.visibility</p:attrName>
                                        </p:attrNameLst>
                                      </p:cBhvr>
                                      <p:to>
                                        <p:strVal val="hidden"/>
                                      </p:to>
                                    </p:set>
                                  </p:childTnLst>
                                </p:cTn>
                              </p:par>
                              <p:par>
                                <p:cTn id="173" presetID="31" presetClass="exit" presetSubtype="0" fill="hold" grpId="1" nodeType="withEffect">
                                  <p:stCondLst>
                                    <p:cond delay="0"/>
                                  </p:stCondLst>
                                  <p:childTnLst>
                                    <p:anim calcmode="lin" valueType="num">
                                      <p:cBhvr>
                                        <p:cTn id="174" dur="1000"/>
                                        <p:tgtEl>
                                          <p:spTgt spid="16"/>
                                        </p:tgtEl>
                                        <p:attrNameLst>
                                          <p:attrName>ppt_w</p:attrName>
                                        </p:attrNameLst>
                                      </p:cBhvr>
                                      <p:tavLst>
                                        <p:tav tm="0">
                                          <p:val>
                                            <p:strVal val="ppt_w"/>
                                          </p:val>
                                        </p:tav>
                                        <p:tav tm="100000">
                                          <p:val>
                                            <p:fltVal val="0"/>
                                          </p:val>
                                        </p:tav>
                                      </p:tavLst>
                                    </p:anim>
                                    <p:anim calcmode="lin" valueType="num">
                                      <p:cBhvr>
                                        <p:cTn id="175" dur="1000"/>
                                        <p:tgtEl>
                                          <p:spTgt spid="16"/>
                                        </p:tgtEl>
                                        <p:attrNameLst>
                                          <p:attrName>ppt_h</p:attrName>
                                        </p:attrNameLst>
                                      </p:cBhvr>
                                      <p:tavLst>
                                        <p:tav tm="0">
                                          <p:val>
                                            <p:strVal val="ppt_h"/>
                                          </p:val>
                                        </p:tav>
                                        <p:tav tm="100000">
                                          <p:val>
                                            <p:fltVal val="0"/>
                                          </p:val>
                                        </p:tav>
                                      </p:tavLst>
                                    </p:anim>
                                    <p:anim calcmode="lin" valueType="num">
                                      <p:cBhvr>
                                        <p:cTn id="176" dur="1000"/>
                                        <p:tgtEl>
                                          <p:spTgt spid="16"/>
                                        </p:tgtEl>
                                        <p:attrNameLst>
                                          <p:attrName>style.rotation</p:attrName>
                                        </p:attrNameLst>
                                      </p:cBhvr>
                                      <p:tavLst>
                                        <p:tav tm="0">
                                          <p:val>
                                            <p:fltVal val="0"/>
                                          </p:val>
                                        </p:tav>
                                        <p:tav tm="100000">
                                          <p:val>
                                            <p:fltVal val="90"/>
                                          </p:val>
                                        </p:tav>
                                      </p:tavLst>
                                    </p:anim>
                                    <p:animEffect transition="out" filter="fade">
                                      <p:cBhvr>
                                        <p:cTn id="177" dur="1000"/>
                                        <p:tgtEl>
                                          <p:spTgt spid="16"/>
                                        </p:tgtEl>
                                      </p:cBhvr>
                                    </p:animEffect>
                                    <p:set>
                                      <p:cBhvr>
                                        <p:cTn id="178" dur="1" fill="hold">
                                          <p:stCondLst>
                                            <p:cond delay="999"/>
                                          </p:stCondLst>
                                        </p:cTn>
                                        <p:tgtEl>
                                          <p:spTgt spid="16"/>
                                        </p:tgtEl>
                                        <p:attrNameLst>
                                          <p:attrName>style.visibility</p:attrName>
                                        </p:attrNameLst>
                                      </p:cBhvr>
                                      <p:to>
                                        <p:strVal val="hidden"/>
                                      </p:to>
                                    </p:set>
                                  </p:childTnLst>
                                </p:cTn>
                              </p:par>
                              <p:par>
                                <p:cTn id="179" presetID="31" presetClass="exit" presetSubtype="0" fill="hold" nodeType="withEffect">
                                  <p:stCondLst>
                                    <p:cond delay="0"/>
                                  </p:stCondLst>
                                  <p:childTnLst>
                                    <p:anim calcmode="lin" valueType="num">
                                      <p:cBhvr>
                                        <p:cTn id="180" dur="1000"/>
                                        <p:tgtEl>
                                          <p:spTgt spid="21"/>
                                        </p:tgtEl>
                                        <p:attrNameLst>
                                          <p:attrName>ppt_w</p:attrName>
                                        </p:attrNameLst>
                                      </p:cBhvr>
                                      <p:tavLst>
                                        <p:tav tm="0">
                                          <p:val>
                                            <p:strVal val="ppt_w"/>
                                          </p:val>
                                        </p:tav>
                                        <p:tav tm="100000">
                                          <p:val>
                                            <p:fltVal val="0"/>
                                          </p:val>
                                        </p:tav>
                                      </p:tavLst>
                                    </p:anim>
                                    <p:anim calcmode="lin" valueType="num">
                                      <p:cBhvr>
                                        <p:cTn id="181" dur="1000"/>
                                        <p:tgtEl>
                                          <p:spTgt spid="21"/>
                                        </p:tgtEl>
                                        <p:attrNameLst>
                                          <p:attrName>ppt_h</p:attrName>
                                        </p:attrNameLst>
                                      </p:cBhvr>
                                      <p:tavLst>
                                        <p:tav tm="0">
                                          <p:val>
                                            <p:strVal val="ppt_h"/>
                                          </p:val>
                                        </p:tav>
                                        <p:tav tm="100000">
                                          <p:val>
                                            <p:fltVal val="0"/>
                                          </p:val>
                                        </p:tav>
                                      </p:tavLst>
                                    </p:anim>
                                    <p:anim calcmode="lin" valueType="num">
                                      <p:cBhvr>
                                        <p:cTn id="182" dur="1000"/>
                                        <p:tgtEl>
                                          <p:spTgt spid="21"/>
                                        </p:tgtEl>
                                        <p:attrNameLst>
                                          <p:attrName>style.rotation</p:attrName>
                                        </p:attrNameLst>
                                      </p:cBhvr>
                                      <p:tavLst>
                                        <p:tav tm="0">
                                          <p:val>
                                            <p:fltVal val="0"/>
                                          </p:val>
                                        </p:tav>
                                        <p:tav tm="100000">
                                          <p:val>
                                            <p:fltVal val="90"/>
                                          </p:val>
                                        </p:tav>
                                      </p:tavLst>
                                    </p:anim>
                                    <p:animEffect transition="out" filter="fade">
                                      <p:cBhvr>
                                        <p:cTn id="183" dur="1000"/>
                                        <p:tgtEl>
                                          <p:spTgt spid="21"/>
                                        </p:tgtEl>
                                      </p:cBhvr>
                                    </p:animEffect>
                                    <p:set>
                                      <p:cBhvr>
                                        <p:cTn id="184" dur="1" fill="hold">
                                          <p:stCondLst>
                                            <p:cond delay="999"/>
                                          </p:stCondLst>
                                        </p:cTn>
                                        <p:tgtEl>
                                          <p:spTgt spid="21"/>
                                        </p:tgtEl>
                                        <p:attrNameLst>
                                          <p:attrName>style.visibility</p:attrName>
                                        </p:attrNameLst>
                                      </p:cBhvr>
                                      <p:to>
                                        <p:strVal val="hidden"/>
                                      </p:to>
                                    </p:set>
                                  </p:childTnLst>
                                </p:cTn>
                              </p:par>
                              <p:par>
                                <p:cTn id="185" presetID="31" presetClass="exit" presetSubtype="0" fill="hold" nodeType="withEffect">
                                  <p:stCondLst>
                                    <p:cond delay="0"/>
                                  </p:stCondLst>
                                  <p:childTnLst>
                                    <p:anim calcmode="lin" valueType="num">
                                      <p:cBhvr>
                                        <p:cTn id="186" dur="1000"/>
                                        <p:tgtEl>
                                          <p:spTgt spid="19"/>
                                        </p:tgtEl>
                                        <p:attrNameLst>
                                          <p:attrName>ppt_w</p:attrName>
                                        </p:attrNameLst>
                                      </p:cBhvr>
                                      <p:tavLst>
                                        <p:tav tm="0">
                                          <p:val>
                                            <p:strVal val="ppt_w"/>
                                          </p:val>
                                        </p:tav>
                                        <p:tav tm="100000">
                                          <p:val>
                                            <p:fltVal val="0"/>
                                          </p:val>
                                        </p:tav>
                                      </p:tavLst>
                                    </p:anim>
                                    <p:anim calcmode="lin" valueType="num">
                                      <p:cBhvr>
                                        <p:cTn id="187" dur="1000"/>
                                        <p:tgtEl>
                                          <p:spTgt spid="19"/>
                                        </p:tgtEl>
                                        <p:attrNameLst>
                                          <p:attrName>ppt_h</p:attrName>
                                        </p:attrNameLst>
                                      </p:cBhvr>
                                      <p:tavLst>
                                        <p:tav tm="0">
                                          <p:val>
                                            <p:strVal val="ppt_h"/>
                                          </p:val>
                                        </p:tav>
                                        <p:tav tm="100000">
                                          <p:val>
                                            <p:fltVal val="0"/>
                                          </p:val>
                                        </p:tav>
                                      </p:tavLst>
                                    </p:anim>
                                    <p:anim calcmode="lin" valueType="num">
                                      <p:cBhvr>
                                        <p:cTn id="188" dur="1000"/>
                                        <p:tgtEl>
                                          <p:spTgt spid="19"/>
                                        </p:tgtEl>
                                        <p:attrNameLst>
                                          <p:attrName>style.rotation</p:attrName>
                                        </p:attrNameLst>
                                      </p:cBhvr>
                                      <p:tavLst>
                                        <p:tav tm="0">
                                          <p:val>
                                            <p:fltVal val="0"/>
                                          </p:val>
                                        </p:tav>
                                        <p:tav tm="100000">
                                          <p:val>
                                            <p:fltVal val="90"/>
                                          </p:val>
                                        </p:tav>
                                      </p:tavLst>
                                    </p:anim>
                                    <p:animEffect transition="out" filter="fade">
                                      <p:cBhvr>
                                        <p:cTn id="189" dur="1000"/>
                                        <p:tgtEl>
                                          <p:spTgt spid="19"/>
                                        </p:tgtEl>
                                      </p:cBhvr>
                                    </p:animEffect>
                                    <p:set>
                                      <p:cBhvr>
                                        <p:cTn id="190" dur="1" fill="hold">
                                          <p:stCondLst>
                                            <p:cond delay="999"/>
                                          </p:stCondLst>
                                        </p:cTn>
                                        <p:tgtEl>
                                          <p:spTgt spid="19"/>
                                        </p:tgtEl>
                                        <p:attrNameLst>
                                          <p:attrName>style.visibility</p:attrName>
                                        </p:attrNameLst>
                                      </p:cBhvr>
                                      <p:to>
                                        <p:strVal val="hidden"/>
                                      </p:to>
                                    </p:set>
                                  </p:childTnLst>
                                </p:cTn>
                              </p:par>
                              <p:par>
                                <p:cTn id="191" presetID="31" presetClass="exit" presetSubtype="0" fill="hold" grpId="1" nodeType="withEffect">
                                  <p:stCondLst>
                                    <p:cond delay="0"/>
                                  </p:stCondLst>
                                  <p:childTnLst>
                                    <p:anim calcmode="lin" valueType="num">
                                      <p:cBhvr>
                                        <p:cTn id="192" dur="1000"/>
                                        <p:tgtEl>
                                          <p:spTgt spid="30"/>
                                        </p:tgtEl>
                                        <p:attrNameLst>
                                          <p:attrName>ppt_w</p:attrName>
                                        </p:attrNameLst>
                                      </p:cBhvr>
                                      <p:tavLst>
                                        <p:tav tm="0">
                                          <p:val>
                                            <p:strVal val="ppt_w"/>
                                          </p:val>
                                        </p:tav>
                                        <p:tav tm="100000">
                                          <p:val>
                                            <p:fltVal val="0"/>
                                          </p:val>
                                        </p:tav>
                                      </p:tavLst>
                                    </p:anim>
                                    <p:anim calcmode="lin" valueType="num">
                                      <p:cBhvr>
                                        <p:cTn id="193" dur="1000"/>
                                        <p:tgtEl>
                                          <p:spTgt spid="30"/>
                                        </p:tgtEl>
                                        <p:attrNameLst>
                                          <p:attrName>ppt_h</p:attrName>
                                        </p:attrNameLst>
                                      </p:cBhvr>
                                      <p:tavLst>
                                        <p:tav tm="0">
                                          <p:val>
                                            <p:strVal val="ppt_h"/>
                                          </p:val>
                                        </p:tav>
                                        <p:tav tm="100000">
                                          <p:val>
                                            <p:fltVal val="0"/>
                                          </p:val>
                                        </p:tav>
                                      </p:tavLst>
                                    </p:anim>
                                    <p:anim calcmode="lin" valueType="num">
                                      <p:cBhvr>
                                        <p:cTn id="194" dur="1000"/>
                                        <p:tgtEl>
                                          <p:spTgt spid="30"/>
                                        </p:tgtEl>
                                        <p:attrNameLst>
                                          <p:attrName>style.rotation</p:attrName>
                                        </p:attrNameLst>
                                      </p:cBhvr>
                                      <p:tavLst>
                                        <p:tav tm="0">
                                          <p:val>
                                            <p:fltVal val="0"/>
                                          </p:val>
                                        </p:tav>
                                        <p:tav tm="100000">
                                          <p:val>
                                            <p:fltVal val="90"/>
                                          </p:val>
                                        </p:tav>
                                      </p:tavLst>
                                    </p:anim>
                                    <p:animEffect transition="out" filter="fade">
                                      <p:cBhvr>
                                        <p:cTn id="195" dur="1000"/>
                                        <p:tgtEl>
                                          <p:spTgt spid="30"/>
                                        </p:tgtEl>
                                      </p:cBhvr>
                                    </p:animEffect>
                                    <p:set>
                                      <p:cBhvr>
                                        <p:cTn id="196" dur="1" fill="hold">
                                          <p:stCondLst>
                                            <p:cond delay="999"/>
                                          </p:stCondLst>
                                        </p:cTn>
                                        <p:tgtEl>
                                          <p:spTgt spid="30"/>
                                        </p:tgtEl>
                                        <p:attrNameLst>
                                          <p:attrName>style.visibility</p:attrName>
                                        </p:attrNameLst>
                                      </p:cBhvr>
                                      <p:to>
                                        <p:strVal val="hidden"/>
                                      </p:to>
                                    </p:set>
                                  </p:childTnLst>
                                </p:cTn>
                              </p:par>
                              <p:par>
                                <p:cTn id="197" presetID="31" presetClass="exit" presetSubtype="0" fill="hold" nodeType="withEffect">
                                  <p:stCondLst>
                                    <p:cond delay="0"/>
                                  </p:stCondLst>
                                  <p:childTnLst>
                                    <p:anim calcmode="lin" valueType="num">
                                      <p:cBhvr>
                                        <p:cTn id="198" dur="1000"/>
                                        <p:tgtEl>
                                          <p:spTgt spid="125"/>
                                        </p:tgtEl>
                                        <p:attrNameLst>
                                          <p:attrName>ppt_w</p:attrName>
                                        </p:attrNameLst>
                                      </p:cBhvr>
                                      <p:tavLst>
                                        <p:tav tm="0">
                                          <p:val>
                                            <p:strVal val="ppt_w"/>
                                          </p:val>
                                        </p:tav>
                                        <p:tav tm="100000">
                                          <p:val>
                                            <p:fltVal val="0"/>
                                          </p:val>
                                        </p:tav>
                                      </p:tavLst>
                                    </p:anim>
                                    <p:anim calcmode="lin" valueType="num">
                                      <p:cBhvr>
                                        <p:cTn id="199" dur="1000"/>
                                        <p:tgtEl>
                                          <p:spTgt spid="125"/>
                                        </p:tgtEl>
                                        <p:attrNameLst>
                                          <p:attrName>ppt_h</p:attrName>
                                        </p:attrNameLst>
                                      </p:cBhvr>
                                      <p:tavLst>
                                        <p:tav tm="0">
                                          <p:val>
                                            <p:strVal val="ppt_h"/>
                                          </p:val>
                                        </p:tav>
                                        <p:tav tm="100000">
                                          <p:val>
                                            <p:fltVal val="0"/>
                                          </p:val>
                                        </p:tav>
                                      </p:tavLst>
                                    </p:anim>
                                    <p:anim calcmode="lin" valueType="num">
                                      <p:cBhvr>
                                        <p:cTn id="200" dur="1000"/>
                                        <p:tgtEl>
                                          <p:spTgt spid="125"/>
                                        </p:tgtEl>
                                        <p:attrNameLst>
                                          <p:attrName>style.rotation</p:attrName>
                                        </p:attrNameLst>
                                      </p:cBhvr>
                                      <p:tavLst>
                                        <p:tav tm="0">
                                          <p:val>
                                            <p:fltVal val="0"/>
                                          </p:val>
                                        </p:tav>
                                        <p:tav tm="100000">
                                          <p:val>
                                            <p:fltVal val="90"/>
                                          </p:val>
                                        </p:tav>
                                      </p:tavLst>
                                    </p:anim>
                                    <p:animEffect transition="out" filter="fade">
                                      <p:cBhvr>
                                        <p:cTn id="201" dur="1000"/>
                                        <p:tgtEl>
                                          <p:spTgt spid="125"/>
                                        </p:tgtEl>
                                      </p:cBhvr>
                                    </p:animEffect>
                                    <p:set>
                                      <p:cBhvr>
                                        <p:cTn id="202" dur="1" fill="hold">
                                          <p:stCondLst>
                                            <p:cond delay="999"/>
                                          </p:stCondLst>
                                        </p:cTn>
                                        <p:tgtEl>
                                          <p:spTgt spid="125"/>
                                        </p:tgtEl>
                                        <p:attrNameLst>
                                          <p:attrName>style.visibility</p:attrName>
                                        </p:attrNameLst>
                                      </p:cBhvr>
                                      <p:to>
                                        <p:strVal val="hidden"/>
                                      </p:to>
                                    </p:set>
                                  </p:childTnLst>
                                </p:cTn>
                              </p:par>
                              <p:par>
                                <p:cTn id="203" presetID="31" presetClass="exit" presetSubtype="0" fill="hold" nodeType="withEffect">
                                  <p:stCondLst>
                                    <p:cond delay="0"/>
                                  </p:stCondLst>
                                  <p:childTnLst>
                                    <p:anim calcmode="lin" valueType="num">
                                      <p:cBhvr>
                                        <p:cTn id="204" dur="1000"/>
                                        <p:tgtEl>
                                          <p:spTgt spid="126"/>
                                        </p:tgtEl>
                                        <p:attrNameLst>
                                          <p:attrName>ppt_w</p:attrName>
                                        </p:attrNameLst>
                                      </p:cBhvr>
                                      <p:tavLst>
                                        <p:tav tm="0">
                                          <p:val>
                                            <p:strVal val="ppt_w"/>
                                          </p:val>
                                        </p:tav>
                                        <p:tav tm="100000">
                                          <p:val>
                                            <p:fltVal val="0"/>
                                          </p:val>
                                        </p:tav>
                                      </p:tavLst>
                                    </p:anim>
                                    <p:anim calcmode="lin" valueType="num">
                                      <p:cBhvr>
                                        <p:cTn id="205" dur="1000"/>
                                        <p:tgtEl>
                                          <p:spTgt spid="126"/>
                                        </p:tgtEl>
                                        <p:attrNameLst>
                                          <p:attrName>ppt_h</p:attrName>
                                        </p:attrNameLst>
                                      </p:cBhvr>
                                      <p:tavLst>
                                        <p:tav tm="0">
                                          <p:val>
                                            <p:strVal val="ppt_h"/>
                                          </p:val>
                                        </p:tav>
                                        <p:tav tm="100000">
                                          <p:val>
                                            <p:fltVal val="0"/>
                                          </p:val>
                                        </p:tav>
                                      </p:tavLst>
                                    </p:anim>
                                    <p:anim calcmode="lin" valueType="num">
                                      <p:cBhvr>
                                        <p:cTn id="206" dur="1000"/>
                                        <p:tgtEl>
                                          <p:spTgt spid="126"/>
                                        </p:tgtEl>
                                        <p:attrNameLst>
                                          <p:attrName>style.rotation</p:attrName>
                                        </p:attrNameLst>
                                      </p:cBhvr>
                                      <p:tavLst>
                                        <p:tav tm="0">
                                          <p:val>
                                            <p:fltVal val="0"/>
                                          </p:val>
                                        </p:tav>
                                        <p:tav tm="100000">
                                          <p:val>
                                            <p:fltVal val="90"/>
                                          </p:val>
                                        </p:tav>
                                      </p:tavLst>
                                    </p:anim>
                                    <p:animEffect transition="out" filter="fade">
                                      <p:cBhvr>
                                        <p:cTn id="207" dur="1000"/>
                                        <p:tgtEl>
                                          <p:spTgt spid="126"/>
                                        </p:tgtEl>
                                      </p:cBhvr>
                                    </p:animEffect>
                                    <p:set>
                                      <p:cBhvr>
                                        <p:cTn id="208" dur="1" fill="hold">
                                          <p:stCondLst>
                                            <p:cond delay="999"/>
                                          </p:stCondLst>
                                        </p:cTn>
                                        <p:tgtEl>
                                          <p:spTgt spid="126"/>
                                        </p:tgtEl>
                                        <p:attrNameLst>
                                          <p:attrName>style.visibility</p:attrName>
                                        </p:attrNameLst>
                                      </p:cBhvr>
                                      <p:to>
                                        <p:strVal val="hidden"/>
                                      </p:to>
                                    </p:set>
                                  </p:childTnLst>
                                </p:cTn>
                              </p:par>
                              <p:par>
                                <p:cTn id="209" presetID="31" presetClass="exit" presetSubtype="0" fill="hold" grpId="1" nodeType="withEffect">
                                  <p:stCondLst>
                                    <p:cond delay="0"/>
                                  </p:stCondLst>
                                  <p:childTnLst>
                                    <p:anim calcmode="lin" valueType="num">
                                      <p:cBhvr>
                                        <p:cTn id="210" dur="1000"/>
                                        <p:tgtEl>
                                          <p:spTgt spid="80"/>
                                        </p:tgtEl>
                                        <p:attrNameLst>
                                          <p:attrName>ppt_w</p:attrName>
                                        </p:attrNameLst>
                                      </p:cBhvr>
                                      <p:tavLst>
                                        <p:tav tm="0">
                                          <p:val>
                                            <p:strVal val="ppt_w"/>
                                          </p:val>
                                        </p:tav>
                                        <p:tav tm="100000">
                                          <p:val>
                                            <p:fltVal val="0"/>
                                          </p:val>
                                        </p:tav>
                                      </p:tavLst>
                                    </p:anim>
                                    <p:anim calcmode="lin" valueType="num">
                                      <p:cBhvr>
                                        <p:cTn id="211" dur="1000"/>
                                        <p:tgtEl>
                                          <p:spTgt spid="80"/>
                                        </p:tgtEl>
                                        <p:attrNameLst>
                                          <p:attrName>ppt_h</p:attrName>
                                        </p:attrNameLst>
                                      </p:cBhvr>
                                      <p:tavLst>
                                        <p:tav tm="0">
                                          <p:val>
                                            <p:strVal val="ppt_h"/>
                                          </p:val>
                                        </p:tav>
                                        <p:tav tm="100000">
                                          <p:val>
                                            <p:fltVal val="0"/>
                                          </p:val>
                                        </p:tav>
                                      </p:tavLst>
                                    </p:anim>
                                    <p:anim calcmode="lin" valueType="num">
                                      <p:cBhvr>
                                        <p:cTn id="212" dur="1000"/>
                                        <p:tgtEl>
                                          <p:spTgt spid="80"/>
                                        </p:tgtEl>
                                        <p:attrNameLst>
                                          <p:attrName>style.rotation</p:attrName>
                                        </p:attrNameLst>
                                      </p:cBhvr>
                                      <p:tavLst>
                                        <p:tav tm="0">
                                          <p:val>
                                            <p:fltVal val="0"/>
                                          </p:val>
                                        </p:tav>
                                        <p:tav tm="100000">
                                          <p:val>
                                            <p:fltVal val="90"/>
                                          </p:val>
                                        </p:tav>
                                      </p:tavLst>
                                    </p:anim>
                                    <p:animEffect transition="out" filter="fade">
                                      <p:cBhvr>
                                        <p:cTn id="213" dur="1000"/>
                                        <p:tgtEl>
                                          <p:spTgt spid="80"/>
                                        </p:tgtEl>
                                      </p:cBhvr>
                                    </p:animEffect>
                                    <p:set>
                                      <p:cBhvr>
                                        <p:cTn id="214" dur="1" fill="hold">
                                          <p:stCondLst>
                                            <p:cond delay="999"/>
                                          </p:stCondLst>
                                        </p:cTn>
                                        <p:tgtEl>
                                          <p:spTgt spid="80"/>
                                        </p:tgtEl>
                                        <p:attrNameLst>
                                          <p:attrName>style.visibility</p:attrName>
                                        </p:attrNameLst>
                                      </p:cBhvr>
                                      <p:to>
                                        <p:strVal val="hidden"/>
                                      </p:to>
                                    </p:set>
                                  </p:childTnLst>
                                </p:cTn>
                              </p:par>
                              <p:par>
                                <p:cTn id="215" presetID="31" presetClass="exit" presetSubtype="0" fill="hold" nodeType="withEffect">
                                  <p:stCondLst>
                                    <p:cond delay="0"/>
                                  </p:stCondLst>
                                  <p:childTnLst>
                                    <p:anim calcmode="lin" valueType="num">
                                      <p:cBhvr>
                                        <p:cTn id="216" dur="1000"/>
                                        <p:tgtEl>
                                          <p:spTgt spid="77"/>
                                        </p:tgtEl>
                                        <p:attrNameLst>
                                          <p:attrName>ppt_w</p:attrName>
                                        </p:attrNameLst>
                                      </p:cBhvr>
                                      <p:tavLst>
                                        <p:tav tm="0">
                                          <p:val>
                                            <p:strVal val="ppt_w"/>
                                          </p:val>
                                        </p:tav>
                                        <p:tav tm="100000">
                                          <p:val>
                                            <p:fltVal val="0"/>
                                          </p:val>
                                        </p:tav>
                                      </p:tavLst>
                                    </p:anim>
                                    <p:anim calcmode="lin" valueType="num">
                                      <p:cBhvr>
                                        <p:cTn id="217" dur="1000"/>
                                        <p:tgtEl>
                                          <p:spTgt spid="77"/>
                                        </p:tgtEl>
                                        <p:attrNameLst>
                                          <p:attrName>ppt_h</p:attrName>
                                        </p:attrNameLst>
                                      </p:cBhvr>
                                      <p:tavLst>
                                        <p:tav tm="0">
                                          <p:val>
                                            <p:strVal val="ppt_h"/>
                                          </p:val>
                                        </p:tav>
                                        <p:tav tm="100000">
                                          <p:val>
                                            <p:fltVal val="0"/>
                                          </p:val>
                                        </p:tav>
                                      </p:tavLst>
                                    </p:anim>
                                    <p:anim calcmode="lin" valueType="num">
                                      <p:cBhvr>
                                        <p:cTn id="218" dur="1000"/>
                                        <p:tgtEl>
                                          <p:spTgt spid="77"/>
                                        </p:tgtEl>
                                        <p:attrNameLst>
                                          <p:attrName>style.rotation</p:attrName>
                                        </p:attrNameLst>
                                      </p:cBhvr>
                                      <p:tavLst>
                                        <p:tav tm="0">
                                          <p:val>
                                            <p:fltVal val="0"/>
                                          </p:val>
                                        </p:tav>
                                        <p:tav tm="100000">
                                          <p:val>
                                            <p:fltVal val="90"/>
                                          </p:val>
                                        </p:tav>
                                      </p:tavLst>
                                    </p:anim>
                                    <p:animEffect transition="out" filter="fade">
                                      <p:cBhvr>
                                        <p:cTn id="219" dur="1000"/>
                                        <p:tgtEl>
                                          <p:spTgt spid="77"/>
                                        </p:tgtEl>
                                      </p:cBhvr>
                                    </p:animEffect>
                                    <p:set>
                                      <p:cBhvr>
                                        <p:cTn id="220" dur="1" fill="hold">
                                          <p:stCondLst>
                                            <p:cond delay="999"/>
                                          </p:stCondLst>
                                        </p:cTn>
                                        <p:tgtEl>
                                          <p:spTgt spid="77"/>
                                        </p:tgtEl>
                                        <p:attrNameLst>
                                          <p:attrName>style.visibility</p:attrName>
                                        </p:attrNameLst>
                                      </p:cBhvr>
                                      <p:to>
                                        <p:strVal val="hidden"/>
                                      </p:to>
                                    </p:set>
                                  </p:childTnLst>
                                </p:cTn>
                              </p:par>
                              <p:par>
                                <p:cTn id="221" presetID="31" presetClass="exit" presetSubtype="0" fill="hold" nodeType="withEffect">
                                  <p:stCondLst>
                                    <p:cond delay="0"/>
                                  </p:stCondLst>
                                  <p:childTnLst>
                                    <p:anim calcmode="lin" valueType="num">
                                      <p:cBhvr>
                                        <p:cTn id="222" dur="1000"/>
                                        <p:tgtEl>
                                          <p:spTgt spid="123"/>
                                        </p:tgtEl>
                                        <p:attrNameLst>
                                          <p:attrName>ppt_w</p:attrName>
                                        </p:attrNameLst>
                                      </p:cBhvr>
                                      <p:tavLst>
                                        <p:tav tm="0">
                                          <p:val>
                                            <p:strVal val="ppt_w"/>
                                          </p:val>
                                        </p:tav>
                                        <p:tav tm="100000">
                                          <p:val>
                                            <p:fltVal val="0"/>
                                          </p:val>
                                        </p:tav>
                                      </p:tavLst>
                                    </p:anim>
                                    <p:anim calcmode="lin" valueType="num">
                                      <p:cBhvr>
                                        <p:cTn id="223" dur="1000"/>
                                        <p:tgtEl>
                                          <p:spTgt spid="123"/>
                                        </p:tgtEl>
                                        <p:attrNameLst>
                                          <p:attrName>ppt_h</p:attrName>
                                        </p:attrNameLst>
                                      </p:cBhvr>
                                      <p:tavLst>
                                        <p:tav tm="0">
                                          <p:val>
                                            <p:strVal val="ppt_h"/>
                                          </p:val>
                                        </p:tav>
                                        <p:tav tm="100000">
                                          <p:val>
                                            <p:fltVal val="0"/>
                                          </p:val>
                                        </p:tav>
                                      </p:tavLst>
                                    </p:anim>
                                    <p:anim calcmode="lin" valueType="num">
                                      <p:cBhvr>
                                        <p:cTn id="224" dur="1000"/>
                                        <p:tgtEl>
                                          <p:spTgt spid="123"/>
                                        </p:tgtEl>
                                        <p:attrNameLst>
                                          <p:attrName>style.rotation</p:attrName>
                                        </p:attrNameLst>
                                      </p:cBhvr>
                                      <p:tavLst>
                                        <p:tav tm="0">
                                          <p:val>
                                            <p:fltVal val="0"/>
                                          </p:val>
                                        </p:tav>
                                        <p:tav tm="100000">
                                          <p:val>
                                            <p:fltVal val="90"/>
                                          </p:val>
                                        </p:tav>
                                      </p:tavLst>
                                    </p:anim>
                                    <p:animEffect transition="out" filter="fade">
                                      <p:cBhvr>
                                        <p:cTn id="225" dur="1000"/>
                                        <p:tgtEl>
                                          <p:spTgt spid="123"/>
                                        </p:tgtEl>
                                      </p:cBhvr>
                                    </p:animEffect>
                                    <p:set>
                                      <p:cBhvr>
                                        <p:cTn id="226" dur="1" fill="hold">
                                          <p:stCondLst>
                                            <p:cond delay="999"/>
                                          </p:stCondLst>
                                        </p:cTn>
                                        <p:tgtEl>
                                          <p:spTgt spid="123"/>
                                        </p:tgtEl>
                                        <p:attrNameLst>
                                          <p:attrName>style.visibility</p:attrName>
                                        </p:attrNameLst>
                                      </p:cBhvr>
                                      <p:to>
                                        <p:strVal val="hidden"/>
                                      </p:to>
                                    </p:set>
                                  </p:childTnLst>
                                </p:cTn>
                              </p:par>
                              <p:par>
                                <p:cTn id="227" presetID="31" presetClass="exit" presetSubtype="0" fill="hold" grpId="1" nodeType="withEffect">
                                  <p:stCondLst>
                                    <p:cond delay="0"/>
                                  </p:stCondLst>
                                  <p:childTnLst>
                                    <p:anim calcmode="lin" valueType="num">
                                      <p:cBhvr>
                                        <p:cTn id="228" dur="1000"/>
                                        <p:tgtEl>
                                          <p:spTgt spid="124"/>
                                        </p:tgtEl>
                                        <p:attrNameLst>
                                          <p:attrName>ppt_w</p:attrName>
                                        </p:attrNameLst>
                                      </p:cBhvr>
                                      <p:tavLst>
                                        <p:tav tm="0">
                                          <p:val>
                                            <p:strVal val="ppt_w"/>
                                          </p:val>
                                        </p:tav>
                                        <p:tav tm="100000">
                                          <p:val>
                                            <p:fltVal val="0"/>
                                          </p:val>
                                        </p:tav>
                                      </p:tavLst>
                                    </p:anim>
                                    <p:anim calcmode="lin" valueType="num">
                                      <p:cBhvr>
                                        <p:cTn id="229" dur="1000"/>
                                        <p:tgtEl>
                                          <p:spTgt spid="124"/>
                                        </p:tgtEl>
                                        <p:attrNameLst>
                                          <p:attrName>ppt_h</p:attrName>
                                        </p:attrNameLst>
                                      </p:cBhvr>
                                      <p:tavLst>
                                        <p:tav tm="0">
                                          <p:val>
                                            <p:strVal val="ppt_h"/>
                                          </p:val>
                                        </p:tav>
                                        <p:tav tm="100000">
                                          <p:val>
                                            <p:fltVal val="0"/>
                                          </p:val>
                                        </p:tav>
                                      </p:tavLst>
                                    </p:anim>
                                    <p:anim calcmode="lin" valueType="num">
                                      <p:cBhvr>
                                        <p:cTn id="230" dur="1000"/>
                                        <p:tgtEl>
                                          <p:spTgt spid="124"/>
                                        </p:tgtEl>
                                        <p:attrNameLst>
                                          <p:attrName>style.rotation</p:attrName>
                                        </p:attrNameLst>
                                      </p:cBhvr>
                                      <p:tavLst>
                                        <p:tav tm="0">
                                          <p:val>
                                            <p:fltVal val="0"/>
                                          </p:val>
                                        </p:tav>
                                        <p:tav tm="100000">
                                          <p:val>
                                            <p:fltVal val="90"/>
                                          </p:val>
                                        </p:tav>
                                      </p:tavLst>
                                    </p:anim>
                                    <p:animEffect transition="out" filter="fade">
                                      <p:cBhvr>
                                        <p:cTn id="231" dur="1000"/>
                                        <p:tgtEl>
                                          <p:spTgt spid="124"/>
                                        </p:tgtEl>
                                      </p:cBhvr>
                                    </p:animEffect>
                                    <p:set>
                                      <p:cBhvr>
                                        <p:cTn id="232" dur="1" fill="hold">
                                          <p:stCondLst>
                                            <p:cond delay="999"/>
                                          </p:stCondLst>
                                        </p:cTn>
                                        <p:tgtEl>
                                          <p:spTgt spid="1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16" grpId="0" animBg="1"/>
      <p:bldP spid="16" grpId="1" animBg="1"/>
      <p:bldP spid="17" grpId="0" animBg="1"/>
      <p:bldP spid="17" grpId="1" animBg="1"/>
      <p:bldP spid="30" grpId="0" animBg="1"/>
      <p:bldP spid="30" grpId="1" animBg="1"/>
      <p:bldP spid="33" grpId="0"/>
      <p:bldP spid="33" grpId="1"/>
      <p:bldP spid="34" grpId="0"/>
      <p:bldP spid="34" grpId="1"/>
      <p:bldP spid="35" grpId="0"/>
      <p:bldP spid="35" grpId="1"/>
      <p:bldP spid="36" grpId="0"/>
      <p:bldP spid="36" grpId="1"/>
      <p:bldP spid="65" grpId="0"/>
      <p:bldP spid="65" grpId="1"/>
      <p:bldP spid="84" grpId="0" animBg="1"/>
      <p:bldP spid="85" grpId="0" animBg="1"/>
      <p:bldP spid="124" grpId="0"/>
      <p:bldP spid="124" grpId="1"/>
      <p:bldP spid="80" grpId="0"/>
      <p:bldP spid="80"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5257800" y="987055"/>
            <a:ext cx="2260278" cy="3032495"/>
            <a:chOff x="5257800" y="987055"/>
            <a:chExt cx="2260278" cy="3032495"/>
          </a:xfrm>
        </p:grpSpPr>
        <p:grpSp>
          <p:nvGrpSpPr>
            <p:cNvPr id="39" name="Group 38"/>
            <p:cNvGrpSpPr/>
            <p:nvPr/>
          </p:nvGrpSpPr>
          <p:grpSpPr>
            <a:xfrm>
              <a:off x="5257800" y="987055"/>
              <a:ext cx="2260278" cy="3032495"/>
              <a:chOff x="5257800" y="987055"/>
              <a:chExt cx="2260278" cy="3032495"/>
            </a:xfrm>
          </p:grpSpPr>
          <p:pic>
            <p:nvPicPr>
              <p:cNvPr id="40" name="Picture 2" descr="C:\Users\Administrator\Desktop\Siggraph 2011\images\discomfor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987055"/>
                <a:ext cx="2260278" cy="3032495"/>
              </a:xfrm>
              <a:prstGeom prst="rect">
                <a:avLst/>
              </a:prstGeom>
              <a:noFill/>
              <a:extLst>
                <a:ext uri="{909E8E84-426E-40DD-AFC4-6F175D3DCCD1}">
                  <a14:hiddenFill xmlns:a14="http://schemas.microsoft.com/office/drawing/2010/main">
                    <a:solidFill>
                      <a:srgbClr val="FFFFFF"/>
                    </a:solidFill>
                  </a14:hiddenFill>
                </a:ext>
              </a:extLst>
            </p:spPr>
          </p:pic>
          <p:sp>
            <p:nvSpPr>
              <p:cNvPr id="41" name="TextBox 40"/>
              <p:cNvSpPr txBox="1"/>
              <p:nvPr/>
            </p:nvSpPr>
            <p:spPr>
              <a:xfrm>
                <a:off x="5273132" y="3711773"/>
                <a:ext cx="1187826" cy="307777"/>
              </a:xfrm>
              <a:prstGeom prst="rect">
                <a:avLst/>
              </a:prstGeom>
              <a:noFill/>
            </p:spPr>
            <p:txBody>
              <a:bodyPr wrap="none" rtlCol="0">
                <a:spAutoFit/>
              </a:bodyPr>
              <a:lstStyle/>
              <a:p>
                <a:r>
                  <a:rPr lang="en-US" sz="1400" b="1" dirty="0" smtClean="0">
                    <a:solidFill>
                      <a:srgbClr val="BE4A0A"/>
                    </a:solidFill>
                  </a:rPr>
                  <a:t>Comfort zone</a:t>
                </a:r>
                <a:endParaRPr lang="en-US" sz="1400" b="1" dirty="0">
                  <a:solidFill>
                    <a:srgbClr val="BE4A0A"/>
                  </a:solidFill>
                </a:endParaRPr>
              </a:p>
            </p:txBody>
          </p:sp>
        </p:grpSp>
        <p:sp>
          <p:nvSpPr>
            <p:cNvPr id="34" name="Rectangle 33"/>
            <p:cNvSpPr/>
            <p:nvPr/>
          </p:nvSpPr>
          <p:spPr>
            <a:xfrm>
              <a:off x="6336394" y="1435189"/>
              <a:ext cx="109728" cy="2216568"/>
            </a:xfrm>
            <a:prstGeom prst="rect">
              <a:avLst/>
            </a:prstGeom>
            <a:ln>
              <a:noFill/>
            </a:ln>
            <a:scene3d>
              <a:camera prst="orthographicFront"/>
              <a:lightRig rig="threePt" dir="t"/>
            </a:scene3d>
            <a:sp3d>
              <a:bevelT w="4445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4" name="Group 113"/>
          <p:cNvGrpSpPr/>
          <p:nvPr/>
        </p:nvGrpSpPr>
        <p:grpSpPr>
          <a:xfrm rot="19607574">
            <a:off x="1023163" y="2918206"/>
            <a:ext cx="1006421" cy="975551"/>
            <a:chOff x="307430" y="1871058"/>
            <a:chExt cx="1006421" cy="975551"/>
          </a:xfrm>
          <a:effectLst>
            <a:outerShdw blurRad="50800" dist="38100" dir="2700000" algn="tl" rotWithShape="0">
              <a:prstClr val="black">
                <a:alpha val="40000"/>
              </a:prstClr>
            </a:outerShdw>
          </a:effectLst>
        </p:grpSpPr>
        <p:grpSp>
          <p:nvGrpSpPr>
            <p:cNvPr id="115" name="Group 114"/>
            <p:cNvGrpSpPr/>
            <p:nvPr/>
          </p:nvGrpSpPr>
          <p:grpSpPr>
            <a:xfrm>
              <a:off x="307430" y="1871058"/>
              <a:ext cx="1006421" cy="975551"/>
              <a:chOff x="307430" y="1871058"/>
              <a:chExt cx="1006421" cy="975551"/>
            </a:xfrm>
          </p:grpSpPr>
          <p:sp>
            <p:nvSpPr>
              <p:cNvPr id="118" name="Oval 117"/>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Oval 118"/>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6" name="Oval 115"/>
            <p:cNvSpPr/>
            <p:nvPr/>
          </p:nvSpPr>
          <p:spPr>
            <a:xfrm rot="1078097">
              <a:off x="317239" y="1902339"/>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Oval 116"/>
            <p:cNvSpPr/>
            <p:nvPr/>
          </p:nvSpPr>
          <p:spPr>
            <a:xfrm rot="1078097">
              <a:off x="1073110" y="2171366"/>
              <a:ext cx="4572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2" name="Group 111"/>
          <p:cNvGrpSpPr/>
          <p:nvPr/>
        </p:nvGrpSpPr>
        <p:grpSpPr>
          <a:xfrm>
            <a:off x="1029646" y="1059612"/>
            <a:ext cx="1006421" cy="975551"/>
            <a:chOff x="307430" y="1871058"/>
            <a:chExt cx="1006421" cy="975551"/>
          </a:xfrm>
          <a:effectLst>
            <a:outerShdw blurRad="50800" dist="38100" dir="2700000" algn="tl" rotWithShape="0">
              <a:prstClr val="black">
                <a:alpha val="40000"/>
              </a:prstClr>
            </a:outerShdw>
          </a:effectLst>
        </p:grpSpPr>
        <p:grpSp>
          <p:nvGrpSpPr>
            <p:cNvPr id="111" name="Group 110"/>
            <p:cNvGrpSpPr/>
            <p:nvPr/>
          </p:nvGrpSpPr>
          <p:grpSpPr>
            <a:xfrm>
              <a:off x="307430" y="1871058"/>
              <a:ext cx="1006421" cy="975551"/>
              <a:chOff x="307430" y="1871058"/>
              <a:chExt cx="1006421" cy="975551"/>
            </a:xfrm>
          </p:grpSpPr>
          <p:sp>
            <p:nvSpPr>
              <p:cNvPr id="109" name="Oval 108"/>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Oval 109"/>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6" name="Oval 105"/>
            <p:cNvSpPr/>
            <p:nvPr/>
          </p:nvSpPr>
          <p:spPr>
            <a:xfrm rot="1078097">
              <a:off x="317239" y="1902339"/>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Oval 107"/>
            <p:cNvSpPr/>
            <p:nvPr/>
          </p:nvSpPr>
          <p:spPr>
            <a:xfrm rot="1078097">
              <a:off x="1073110" y="2171366"/>
              <a:ext cx="4572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152400" y="113296"/>
            <a:ext cx="6019800" cy="443450"/>
          </a:xfrm>
        </p:spPr>
        <p:txBody>
          <a:bodyPr/>
          <a:lstStyle/>
          <a:p>
            <a:r>
              <a:rPr lang="en-US" dirty="0" smtClean="0"/>
              <a:t>Depth manipulation</a:t>
            </a:r>
            <a:endParaRPr lang="en-US" dirty="0"/>
          </a:p>
        </p:txBody>
      </p:sp>
      <p:sp>
        <p:nvSpPr>
          <p:cNvPr id="30" name="Oval 29"/>
          <p:cNvSpPr/>
          <p:nvPr/>
        </p:nvSpPr>
        <p:spPr>
          <a:xfrm>
            <a:off x="3999965" y="1352550"/>
            <a:ext cx="274320" cy="274320"/>
          </a:xfrm>
          <a:prstGeom prst="ellipse">
            <a:avLst/>
          </a:prstGeom>
          <a:gradFill>
            <a:gsLst>
              <a:gs pos="0">
                <a:srgbClr val="E20000"/>
              </a:gs>
              <a:gs pos="80000">
                <a:schemeClr val="accent2">
                  <a:shade val="93000"/>
                  <a:satMod val="130000"/>
                </a:schemeClr>
              </a:gs>
              <a:gs pos="100000">
                <a:schemeClr val="accent2">
                  <a:shade val="94000"/>
                  <a:satMod val="135000"/>
                </a:schemeClr>
              </a:gs>
            </a:gsLst>
          </a:gra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54" name="Oval 53"/>
          <p:cNvSpPr/>
          <p:nvPr/>
        </p:nvSpPr>
        <p:spPr>
          <a:xfrm>
            <a:off x="3383280" y="1736814"/>
            <a:ext cx="274320" cy="274320"/>
          </a:xfrm>
          <a:prstGeom prst="ellipse">
            <a:avLst/>
          </a:prstGeom>
          <a:gradFill>
            <a:gsLst>
              <a:gs pos="0">
                <a:srgbClr val="E20000"/>
              </a:gs>
              <a:gs pos="80000">
                <a:schemeClr val="accent2">
                  <a:shade val="93000"/>
                  <a:satMod val="130000"/>
                </a:schemeClr>
              </a:gs>
              <a:gs pos="100000">
                <a:schemeClr val="accent2">
                  <a:shade val="94000"/>
                  <a:satMod val="135000"/>
                </a:schemeClr>
              </a:gs>
            </a:gsLst>
          </a:gra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55" name="Oval 54"/>
          <p:cNvSpPr/>
          <p:nvPr/>
        </p:nvSpPr>
        <p:spPr>
          <a:xfrm>
            <a:off x="3459480" y="2485972"/>
            <a:ext cx="274320" cy="274320"/>
          </a:xfrm>
          <a:prstGeom prst="ellipse">
            <a:avLst/>
          </a:prstGeom>
          <a:gradFill>
            <a:gsLst>
              <a:gs pos="0">
                <a:srgbClr val="E20000"/>
              </a:gs>
              <a:gs pos="80000">
                <a:schemeClr val="accent2">
                  <a:shade val="93000"/>
                  <a:satMod val="130000"/>
                </a:schemeClr>
              </a:gs>
              <a:gs pos="100000">
                <a:schemeClr val="accent2">
                  <a:shade val="94000"/>
                  <a:satMod val="135000"/>
                </a:schemeClr>
              </a:gs>
            </a:gsLst>
          </a:gra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57" name="Oval 56"/>
          <p:cNvSpPr/>
          <p:nvPr/>
        </p:nvSpPr>
        <p:spPr>
          <a:xfrm>
            <a:off x="5415413" y="3224887"/>
            <a:ext cx="274320" cy="274320"/>
          </a:xfrm>
          <a:prstGeom prst="ellipse">
            <a:avLst/>
          </a:prstGeom>
          <a:gradFill>
            <a:gsLst>
              <a:gs pos="0">
                <a:srgbClr val="E20000"/>
              </a:gs>
              <a:gs pos="80000">
                <a:schemeClr val="accent2">
                  <a:shade val="93000"/>
                  <a:satMod val="130000"/>
                </a:schemeClr>
              </a:gs>
              <a:gs pos="100000">
                <a:schemeClr val="accent2">
                  <a:shade val="94000"/>
                  <a:satMod val="135000"/>
                </a:schemeClr>
              </a:gs>
            </a:gsLst>
          </a:gra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60" name="Oval 59"/>
          <p:cNvSpPr/>
          <p:nvPr/>
        </p:nvSpPr>
        <p:spPr>
          <a:xfrm>
            <a:off x="7181365" y="2199406"/>
            <a:ext cx="274320" cy="274320"/>
          </a:xfrm>
          <a:prstGeom prst="ellipse">
            <a:avLst/>
          </a:prstGeom>
          <a:gradFill>
            <a:gsLst>
              <a:gs pos="0">
                <a:srgbClr val="E20000"/>
              </a:gs>
              <a:gs pos="80000">
                <a:schemeClr val="accent2">
                  <a:shade val="93000"/>
                  <a:satMod val="130000"/>
                </a:schemeClr>
              </a:gs>
              <a:gs pos="100000">
                <a:schemeClr val="accent2">
                  <a:shade val="94000"/>
                  <a:satMod val="135000"/>
                </a:schemeClr>
              </a:gs>
            </a:gsLst>
          </a:gra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61" name="Oval 60"/>
          <p:cNvSpPr/>
          <p:nvPr/>
        </p:nvSpPr>
        <p:spPr>
          <a:xfrm>
            <a:off x="7040195" y="3170196"/>
            <a:ext cx="274320" cy="274320"/>
          </a:xfrm>
          <a:prstGeom prst="ellipse">
            <a:avLst/>
          </a:prstGeom>
          <a:gradFill>
            <a:gsLst>
              <a:gs pos="0">
                <a:srgbClr val="E20000"/>
              </a:gs>
              <a:gs pos="80000">
                <a:schemeClr val="accent2">
                  <a:shade val="93000"/>
                  <a:satMod val="130000"/>
                </a:schemeClr>
              </a:gs>
              <a:gs pos="100000">
                <a:schemeClr val="accent2">
                  <a:shade val="94000"/>
                  <a:satMod val="135000"/>
                </a:schemeClr>
              </a:gs>
            </a:gsLst>
          </a:gra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62" name="Oval 61"/>
          <p:cNvSpPr/>
          <p:nvPr/>
        </p:nvSpPr>
        <p:spPr>
          <a:xfrm>
            <a:off x="4733232" y="2367645"/>
            <a:ext cx="274320" cy="274320"/>
          </a:xfrm>
          <a:prstGeom prst="ellipse">
            <a:avLst/>
          </a:prstGeom>
          <a:gradFill>
            <a:gsLst>
              <a:gs pos="0">
                <a:srgbClr val="E20000"/>
              </a:gs>
              <a:gs pos="80000">
                <a:schemeClr val="accent2">
                  <a:shade val="93000"/>
                  <a:satMod val="130000"/>
                </a:schemeClr>
              </a:gs>
              <a:gs pos="100000">
                <a:schemeClr val="accent2">
                  <a:shade val="94000"/>
                  <a:satMod val="135000"/>
                </a:schemeClr>
              </a:gs>
            </a:gsLst>
          </a:gra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63" name="Oval 62"/>
          <p:cNvSpPr/>
          <p:nvPr/>
        </p:nvSpPr>
        <p:spPr>
          <a:xfrm>
            <a:off x="4080840" y="3211012"/>
            <a:ext cx="274320" cy="274320"/>
          </a:xfrm>
          <a:prstGeom prst="ellipse">
            <a:avLst/>
          </a:prstGeom>
          <a:gradFill>
            <a:gsLst>
              <a:gs pos="0">
                <a:srgbClr val="E20000"/>
              </a:gs>
              <a:gs pos="80000">
                <a:schemeClr val="accent2">
                  <a:shade val="93000"/>
                  <a:satMod val="130000"/>
                </a:schemeClr>
              </a:gs>
              <a:gs pos="100000">
                <a:schemeClr val="accent2">
                  <a:shade val="94000"/>
                  <a:satMod val="135000"/>
                </a:schemeClr>
              </a:gs>
            </a:gsLst>
          </a:gra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64" name="Oval 63"/>
          <p:cNvSpPr/>
          <p:nvPr/>
        </p:nvSpPr>
        <p:spPr>
          <a:xfrm>
            <a:off x="5689733" y="1789503"/>
            <a:ext cx="274320" cy="274320"/>
          </a:xfrm>
          <a:prstGeom prst="ellipse">
            <a:avLst/>
          </a:prstGeom>
          <a:gradFill>
            <a:gsLst>
              <a:gs pos="0">
                <a:srgbClr val="E20000"/>
              </a:gs>
              <a:gs pos="80000">
                <a:schemeClr val="accent2">
                  <a:shade val="93000"/>
                  <a:satMod val="130000"/>
                </a:schemeClr>
              </a:gs>
              <a:gs pos="100000">
                <a:schemeClr val="accent2">
                  <a:shade val="94000"/>
                  <a:satMod val="135000"/>
                </a:schemeClr>
              </a:gs>
            </a:gsLst>
          </a:gra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68" name="Oval 67"/>
          <p:cNvSpPr/>
          <p:nvPr/>
        </p:nvSpPr>
        <p:spPr>
          <a:xfrm>
            <a:off x="6773779" y="1502927"/>
            <a:ext cx="274320" cy="274320"/>
          </a:xfrm>
          <a:prstGeom prst="ellipse">
            <a:avLst/>
          </a:prstGeom>
          <a:gradFill>
            <a:gsLst>
              <a:gs pos="0">
                <a:srgbClr val="E20000"/>
              </a:gs>
              <a:gs pos="80000">
                <a:schemeClr val="accent2">
                  <a:shade val="93000"/>
                  <a:satMod val="130000"/>
                </a:schemeClr>
              </a:gs>
              <a:gs pos="100000">
                <a:schemeClr val="accent2">
                  <a:shade val="94000"/>
                  <a:satMod val="135000"/>
                </a:schemeClr>
              </a:gs>
            </a:gsLst>
          </a:gra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4" name="TextBox 3"/>
          <p:cNvSpPr txBox="1"/>
          <p:nvPr/>
        </p:nvSpPr>
        <p:spPr>
          <a:xfrm>
            <a:off x="3048000" y="4248150"/>
            <a:ext cx="3072059" cy="523220"/>
          </a:xfrm>
          <a:prstGeom prst="rect">
            <a:avLst/>
          </a:prstGeom>
          <a:noFill/>
        </p:spPr>
        <p:txBody>
          <a:bodyPr wrap="none" rtlCol="0">
            <a:spAutoFit/>
          </a:bodyPr>
          <a:lstStyle/>
          <a:p>
            <a:pPr algn="ctr"/>
            <a:r>
              <a:rPr lang="en-US" sz="2800" b="1" dirty="0" smtClean="0">
                <a:solidFill>
                  <a:srgbClr val="C00000"/>
                </a:solidFill>
              </a:rPr>
              <a:t>Viewing discomfort</a:t>
            </a:r>
            <a:endParaRPr lang="en-US" sz="2800" b="1" dirty="0">
              <a:solidFill>
                <a:srgbClr val="C00000"/>
              </a:solidFill>
            </a:endParaRPr>
          </a:p>
        </p:txBody>
      </p:sp>
      <p:sp>
        <p:nvSpPr>
          <p:cNvPr id="69" name="TextBox 68"/>
          <p:cNvSpPr txBox="1"/>
          <p:nvPr/>
        </p:nvSpPr>
        <p:spPr>
          <a:xfrm>
            <a:off x="6127122" y="4248150"/>
            <a:ext cx="2648866" cy="523220"/>
          </a:xfrm>
          <a:prstGeom prst="rect">
            <a:avLst/>
          </a:prstGeom>
          <a:noFill/>
        </p:spPr>
        <p:txBody>
          <a:bodyPr wrap="none" rtlCol="0">
            <a:spAutoFit/>
          </a:bodyPr>
          <a:lstStyle/>
          <a:p>
            <a:pPr algn="ctr"/>
            <a:r>
              <a:rPr lang="en-US" sz="2800" b="1" dirty="0" smtClean="0"/>
              <a:t>Viewing comfort</a:t>
            </a:r>
            <a:endParaRPr lang="en-US" sz="2800" b="1" dirty="0"/>
          </a:p>
        </p:txBody>
      </p:sp>
      <p:cxnSp>
        <p:nvCxnSpPr>
          <p:cNvPr id="6" name="Straight Arrow Connector 5"/>
          <p:cNvCxnSpPr/>
          <p:nvPr/>
        </p:nvCxnSpPr>
        <p:spPr>
          <a:xfrm>
            <a:off x="3618106" y="4546037"/>
            <a:ext cx="2401694" cy="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818021" y="4236863"/>
            <a:ext cx="2075696" cy="369332"/>
          </a:xfrm>
          <a:prstGeom prst="rect">
            <a:avLst/>
          </a:prstGeom>
          <a:noFill/>
        </p:spPr>
        <p:txBody>
          <a:bodyPr wrap="none" rtlCol="0">
            <a:spAutoFit/>
          </a:bodyPr>
          <a:lstStyle/>
          <a:p>
            <a:r>
              <a:rPr lang="en-US" b="1" dirty="0" smtClean="0"/>
              <a:t>Scene manipulation</a:t>
            </a:r>
            <a:endParaRPr lang="en-US" b="1" dirty="0"/>
          </a:p>
        </p:txBody>
      </p:sp>
      <p:sp>
        <p:nvSpPr>
          <p:cNvPr id="5" name="Slide Number Placeholder 4"/>
          <p:cNvSpPr>
            <a:spLocks noGrp="1"/>
          </p:cNvSpPr>
          <p:nvPr>
            <p:ph type="sldNum" sz="quarter" idx="12"/>
          </p:nvPr>
        </p:nvSpPr>
        <p:spPr/>
        <p:txBody>
          <a:bodyPr/>
          <a:lstStyle/>
          <a:p>
            <a:fld id="{4AF310B5-B37C-4062-950A-8FEDA86889CC}" type="slidenum">
              <a:rPr lang="en-US" smtClean="0"/>
              <a:t>10</a:t>
            </a:fld>
            <a:endParaRPr lang="en-US"/>
          </a:p>
        </p:txBody>
      </p:sp>
    </p:spTree>
    <p:extLst>
      <p:ext uri="{BB962C8B-B14F-4D97-AF65-F5344CB8AC3E}">
        <p14:creationId xmlns:p14="http://schemas.microsoft.com/office/powerpoint/2010/main" val="25507313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1.11111E-6 1.33374E-6 L -0.13403 1.33374E-6 " pathEditMode="relative" rAng="0" ptsTypes="AA">
                                      <p:cBhvr>
                                        <p:cTn id="6" dur="900" fill="hold"/>
                                        <p:tgtEl>
                                          <p:spTgt spid="3"/>
                                        </p:tgtEl>
                                        <p:attrNameLst>
                                          <p:attrName>ppt_x</p:attrName>
                                          <p:attrName>ppt_y</p:attrName>
                                        </p:attrNameLst>
                                      </p:cBhvr>
                                      <p:rCtr x="-6701" y="0"/>
                                    </p:animMotion>
                                  </p:childTnLst>
                                </p:cTn>
                              </p:par>
                            </p:childTnLst>
                          </p:cTn>
                        </p:par>
                        <p:par>
                          <p:cTn id="7" fill="hold">
                            <p:stCondLst>
                              <p:cond delay="900"/>
                            </p:stCondLst>
                            <p:childTnLst>
                              <p:par>
                                <p:cTn id="8" presetID="10" presetClass="entr" presetSubtype="0" fill="hold" grpId="0" nodeType="afterEffect">
                                  <p:stCondLst>
                                    <p:cond delay="0"/>
                                  </p:stCondLst>
                                  <p:childTnLst>
                                    <p:set>
                                      <p:cBhvr>
                                        <p:cTn id="9" dur="1" fill="hold">
                                          <p:stCondLst>
                                            <p:cond delay="0"/>
                                          </p:stCondLst>
                                        </p:cTn>
                                        <p:tgtEl>
                                          <p:spTgt spid="62"/>
                                        </p:tgtEl>
                                        <p:attrNameLst>
                                          <p:attrName>style.visibility</p:attrName>
                                        </p:attrNameLst>
                                      </p:cBhvr>
                                      <p:to>
                                        <p:strVal val="visible"/>
                                      </p:to>
                                    </p:set>
                                    <p:animEffect transition="in" filter="fade">
                                      <p:cBhvr>
                                        <p:cTn id="10" dur="100"/>
                                        <p:tgtEl>
                                          <p:spTgt spid="62"/>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68"/>
                                        </p:tgtEl>
                                        <p:attrNameLst>
                                          <p:attrName>style.visibility</p:attrName>
                                        </p:attrNameLst>
                                      </p:cBhvr>
                                      <p:to>
                                        <p:strVal val="visible"/>
                                      </p:to>
                                    </p:set>
                                    <p:animEffect transition="in" filter="fade">
                                      <p:cBhvr>
                                        <p:cTn id="14" dur="100"/>
                                        <p:tgtEl>
                                          <p:spTgt spid="68"/>
                                        </p:tgtEl>
                                      </p:cBhvr>
                                    </p:animEffect>
                                  </p:childTnLst>
                                </p:cTn>
                              </p:par>
                            </p:childTnLst>
                          </p:cTn>
                        </p:par>
                        <p:par>
                          <p:cTn id="15" fill="hold">
                            <p:stCondLst>
                              <p:cond delay="1100"/>
                            </p:stCondLst>
                            <p:childTnLst>
                              <p:par>
                                <p:cTn id="16" presetID="10" presetClass="entr" presetSubtype="0" fill="hold" grpId="0" nodeType="afterEffect">
                                  <p:stCondLst>
                                    <p:cond delay="0"/>
                                  </p:stCondLst>
                                  <p:childTnLst>
                                    <p:set>
                                      <p:cBhvr>
                                        <p:cTn id="17" dur="1" fill="hold">
                                          <p:stCondLst>
                                            <p:cond delay="0"/>
                                          </p:stCondLst>
                                        </p:cTn>
                                        <p:tgtEl>
                                          <p:spTgt spid="60"/>
                                        </p:tgtEl>
                                        <p:attrNameLst>
                                          <p:attrName>style.visibility</p:attrName>
                                        </p:attrNameLst>
                                      </p:cBhvr>
                                      <p:to>
                                        <p:strVal val="visible"/>
                                      </p:to>
                                    </p:set>
                                    <p:animEffect transition="in" filter="fade">
                                      <p:cBhvr>
                                        <p:cTn id="18" dur="100"/>
                                        <p:tgtEl>
                                          <p:spTgt spid="60"/>
                                        </p:tgtEl>
                                      </p:cBhvr>
                                    </p:animEffect>
                                  </p:childTnLst>
                                </p:cTn>
                              </p:par>
                            </p:childTnLst>
                          </p:cTn>
                        </p:par>
                        <p:par>
                          <p:cTn id="19" fill="hold">
                            <p:stCondLst>
                              <p:cond delay="1200"/>
                            </p:stCondLst>
                            <p:childTnLst>
                              <p:par>
                                <p:cTn id="20" presetID="10" presetClass="entr" presetSubtype="0" fill="hold" grpId="0" nodeType="afterEffect">
                                  <p:stCondLst>
                                    <p:cond delay="0"/>
                                  </p:stCondLst>
                                  <p:childTnLst>
                                    <p:set>
                                      <p:cBhvr>
                                        <p:cTn id="21" dur="1" fill="hold">
                                          <p:stCondLst>
                                            <p:cond delay="0"/>
                                          </p:stCondLst>
                                        </p:cTn>
                                        <p:tgtEl>
                                          <p:spTgt spid="61"/>
                                        </p:tgtEl>
                                        <p:attrNameLst>
                                          <p:attrName>style.visibility</p:attrName>
                                        </p:attrNameLst>
                                      </p:cBhvr>
                                      <p:to>
                                        <p:strVal val="visible"/>
                                      </p:to>
                                    </p:set>
                                    <p:animEffect transition="in" filter="fade">
                                      <p:cBhvr>
                                        <p:cTn id="22" dur="100"/>
                                        <p:tgtEl>
                                          <p:spTgt spid="61"/>
                                        </p:tgtEl>
                                      </p:cBhvr>
                                    </p:animEffect>
                                  </p:childTnLst>
                                </p:cTn>
                              </p:par>
                            </p:childTnLst>
                          </p:cTn>
                        </p:par>
                        <p:par>
                          <p:cTn id="23" fill="hold">
                            <p:stCondLst>
                              <p:cond delay="1300"/>
                            </p:stCondLst>
                            <p:childTnLst>
                              <p:par>
                                <p:cTn id="24" presetID="10" presetClass="entr" presetSubtype="0" fill="hold" grpId="0" nodeType="afterEffect">
                                  <p:stCondLst>
                                    <p:cond delay="0"/>
                                  </p:stCondLst>
                                  <p:childTnLst>
                                    <p:set>
                                      <p:cBhvr>
                                        <p:cTn id="25" dur="1" fill="hold">
                                          <p:stCondLst>
                                            <p:cond delay="0"/>
                                          </p:stCondLst>
                                        </p:cTn>
                                        <p:tgtEl>
                                          <p:spTgt spid="57"/>
                                        </p:tgtEl>
                                        <p:attrNameLst>
                                          <p:attrName>style.visibility</p:attrName>
                                        </p:attrNameLst>
                                      </p:cBhvr>
                                      <p:to>
                                        <p:strVal val="visible"/>
                                      </p:to>
                                    </p:set>
                                    <p:animEffect transition="in" filter="fade">
                                      <p:cBhvr>
                                        <p:cTn id="26" dur="100"/>
                                        <p:tgtEl>
                                          <p:spTgt spid="57"/>
                                        </p:tgtEl>
                                      </p:cBhvr>
                                    </p:animEffect>
                                  </p:childTnLst>
                                </p:cTn>
                              </p:par>
                            </p:childTnLst>
                          </p:cTn>
                        </p:par>
                        <p:par>
                          <p:cTn id="27" fill="hold">
                            <p:stCondLst>
                              <p:cond delay="1400"/>
                            </p:stCondLst>
                            <p:childTnLst>
                              <p:par>
                                <p:cTn id="28" presetID="10" presetClass="entr" presetSubtype="0" fill="hold" grpId="0" nodeType="afterEffect">
                                  <p:stCondLst>
                                    <p:cond delay="0"/>
                                  </p:stCondLst>
                                  <p:childTnLst>
                                    <p:set>
                                      <p:cBhvr>
                                        <p:cTn id="29" dur="1" fill="hold">
                                          <p:stCondLst>
                                            <p:cond delay="0"/>
                                          </p:stCondLst>
                                        </p:cTn>
                                        <p:tgtEl>
                                          <p:spTgt spid="64"/>
                                        </p:tgtEl>
                                        <p:attrNameLst>
                                          <p:attrName>style.visibility</p:attrName>
                                        </p:attrNameLst>
                                      </p:cBhvr>
                                      <p:to>
                                        <p:strVal val="visible"/>
                                      </p:to>
                                    </p:set>
                                    <p:animEffect transition="in" filter="fade">
                                      <p:cBhvr>
                                        <p:cTn id="30" dur="100"/>
                                        <p:tgtEl>
                                          <p:spTgt spid="64"/>
                                        </p:tgtEl>
                                      </p:cBhvr>
                                    </p:animEffect>
                                  </p:childTnLst>
                                </p:cTn>
                              </p:par>
                            </p:childTnLst>
                          </p:cTn>
                        </p:par>
                        <p:par>
                          <p:cTn id="31" fill="hold">
                            <p:stCondLst>
                              <p:cond delay="1500"/>
                            </p:stCondLst>
                            <p:childTnLst>
                              <p:par>
                                <p:cTn id="32" presetID="10" presetClass="entr" presetSubtype="0"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fade">
                                      <p:cBhvr>
                                        <p:cTn id="34" dur="100"/>
                                        <p:tgtEl>
                                          <p:spTgt spid="30"/>
                                        </p:tgtEl>
                                      </p:cBhvr>
                                    </p:animEffect>
                                  </p:childTnLst>
                                </p:cTn>
                              </p:par>
                            </p:childTnLst>
                          </p:cTn>
                        </p:par>
                        <p:par>
                          <p:cTn id="35" fill="hold">
                            <p:stCondLst>
                              <p:cond delay="1600"/>
                            </p:stCondLst>
                            <p:childTnLst>
                              <p:par>
                                <p:cTn id="36" presetID="10" presetClass="entr" presetSubtype="0" fill="hold" grpId="0" nodeType="afterEffect">
                                  <p:stCondLst>
                                    <p:cond delay="0"/>
                                  </p:stCondLst>
                                  <p:childTnLst>
                                    <p:set>
                                      <p:cBhvr>
                                        <p:cTn id="37" dur="1" fill="hold">
                                          <p:stCondLst>
                                            <p:cond delay="0"/>
                                          </p:stCondLst>
                                        </p:cTn>
                                        <p:tgtEl>
                                          <p:spTgt spid="54"/>
                                        </p:tgtEl>
                                        <p:attrNameLst>
                                          <p:attrName>style.visibility</p:attrName>
                                        </p:attrNameLst>
                                      </p:cBhvr>
                                      <p:to>
                                        <p:strVal val="visible"/>
                                      </p:to>
                                    </p:set>
                                    <p:animEffect transition="in" filter="fade">
                                      <p:cBhvr>
                                        <p:cTn id="38" dur="100"/>
                                        <p:tgtEl>
                                          <p:spTgt spid="54"/>
                                        </p:tgtEl>
                                      </p:cBhvr>
                                    </p:animEffect>
                                  </p:childTnLst>
                                </p:cTn>
                              </p:par>
                            </p:childTnLst>
                          </p:cTn>
                        </p:par>
                        <p:par>
                          <p:cTn id="39" fill="hold">
                            <p:stCondLst>
                              <p:cond delay="1700"/>
                            </p:stCondLst>
                            <p:childTnLst>
                              <p:par>
                                <p:cTn id="40" presetID="10" presetClass="entr" presetSubtype="0" fill="hold" grpId="0" nodeType="afterEffect">
                                  <p:stCondLst>
                                    <p:cond delay="0"/>
                                  </p:stCondLst>
                                  <p:childTnLst>
                                    <p:set>
                                      <p:cBhvr>
                                        <p:cTn id="41" dur="1" fill="hold">
                                          <p:stCondLst>
                                            <p:cond delay="0"/>
                                          </p:stCondLst>
                                        </p:cTn>
                                        <p:tgtEl>
                                          <p:spTgt spid="55"/>
                                        </p:tgtEl>
                                        <p:attrNameLst>
                                          <p:attrName>style.visibility</p:attrName>
                                        </p:attrNameLst>
                                      </p:cBhvr>
                                      <p:to>
                                        <p:strVal val="visible"/>
                                      </p:to>
                                    </p:set>
                                    <p:animEffect transition="in" filter="fade">
                                      <p:cBhvr>
                                        <p:cTn id="42" dur="100"/>
                                        <p:tgtEl>
                                          <p:spTgt spid="55"/>
                                        </p:tgtEl>
                                      </p:cBhvr>
                                    </p:animEffect>
                                  </p:childTnLst>
                                </p:cTn>
                              </p:par>
                            </p:childTnLst>
                          </p:cTn>
                        </p:par>
                        <p:par>
                          <p:cTn id="43" fill="hold">
                            <p:stCondLst>
                              <p:cond delay="1800"/>
                            </p:stCondLst>
                            <p:childTnLst>
                              <p:par>
                                <p:cTn id="44" presetID="10" presetClass="entr" presetSubtype="0" fill="hold" grpId="0" nodeType="afterEffect">
                                  <p:stCondLst>
                                    <p:cond delay="0"/>
                                  </p:stCondLst>
                                  <p:childTnLst>
                                    <p:set>
                                      <p:cBhvr>
                                        <p:cTn id="45" dur="1" fill="hold">
                                          <p:stCondLst>
                                            <p:cond delay="0"/>
                                          </p:stCondLst>
                                        </p:cTn>
                                        <p:tgtEl>
                                          <p:spTgt spid="63"/>
                                        </p:tgtEl>
                                        <p:attrNameLst>
                                          <p:attrName>style.visibility</p:attrName>
                                        </p:attrNameLst>
                                      </p:cBhvr>
                                      <p:to>
                                        <p:strVal val="visible"/>
                                      </p:to>
                                    </p:set>
                                    <p:animEffect transition="in" filter="fade">
                                      <p:cBhvr>
                                        <p:cTn id="46" dur="100"/>
                                        <p:tgtEl>
                                          <p:spTgt spid="63"/>
                                        </p:tgtEl>
                                      </p:cBhvr>
                                    </p:animEffect>
                                  </p:childTnLst>
                                </p:cTn>
                              </p:par>
                            </p:childTnLst>
                          </p:cTn>
                        </p:par>
                        <p:par>
                          <p:cTn id="47" fill="hold">
                            <p:stCondLst>
                              <p:cond delay="1900"/>
                            </p:stCondLst>
                            <p:childTnLst>
                              <p:par>
                                <p:cTn id="48" presetID="10" presetClass="entr" presetSubtype="0" fill="hold" grpId="0" nodeType="after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fade">
                                      <p:cBhvr>
                                        <p:cTn id="50" dur="500"/>
                                        <p:tgtEl>
                                          <p:spTgt spid="4"/>
                                        </p:tgtEl>
                                      </p:cBhvr>
                                    </p:animEffect>
                                  </p:childTnLst>
                                </p:cTn>
                              </p:par>
                            </p:childTnLst>
                          </p:cTn>
                        </p:par>
                      </p:childTnLst>
                    </p:cTn>
                  </p:par>
                  <p:par>
                    <p:cTn id="51" fill="hold">
                      <p:stCondLst>
                        <p:cond delay="indefinite"/>
                      </p:stCondLst>
                      <p:childTnLst>
                        <p:par>
                          <p:cTn id="52" fill="hold">
                            <p:stCondLst>
                              <p:cond delay="0"/>
                            </p:stCondLst>
                            <p:childTnLst>
                              <p:par>
                                <p:cTn id="53" presetID="42" presetClass="path" presetSubtype="0" accel="50000" decel="50000" fill="hold" grpId="1" nodeType="clickEffect">
                                  <p:stCondLst>
                                    <p:cond delay="0"/>
                                  </p:stCondLst>
                                  <p:childTnLst>
                                    <p:animMotion origin="layout" path="M 1.11111E-6 1.33374E-6 L 0.03403 0.02809 " pathEditMode="relative" rAng="0" ptsTypes="AA">
                                      <p:cBhvr>
                                        <p:cTn id="54" dur="2500" fill="hold"/>
                                        <p:tgtEl>
                                          <p:spTgt spid="62"/>
                                        </p:tgtEl>
                                        <p:attrNameLst>
                                          <p:attrName>ppt_x</p:attrName>
                                          <p:attrName>ppt_y</p:attrName>
                                        </p:attrNameLst>
                                      </p:cBhvr>
                                      <p:rCtr x="1701" y="1389"/>
                                    </p:animMotion>
                                  </p:childTnLst>
                                </p:cTn>
                              </p:par>
                              <p:par>
                                <p:cTn id="55" presetID="42" presetClass="path" presetSubtype="0" accel="50000" decel="50000" fill="hold" grpId="1" nodeType="withEffect">
                                  <p:stCondLst>
                                    <p:cond delay="0"/>
                                  </p:stCondLst>
                                  <p:childTnLst>
                                    <p:animMotion origin="layout" path="M 8.33333E-7 4.40568E-6 L -0.08906 0.07749 " pathEditMode="relative" rAng="0" ptsTypes="AA">
                                      <p:cBhvr>
                                        <p:cTn id="56" dur="2500" fill="hold"/>
                                        <p:tgtEl>
                                          <p:spTgt spid="68"/>
                                        </p:tgtEl>
                                        <p:attrNameLst>
                                          <p:attrName>ppt_x</p:attrName>
                                          <p:attrName>ppt_y</p:attrName>
                                        </p:attrNameLst>
                                      </p:cBhvr>
                                      <p:rCtr x="-4462" y="3859"/>
                                    </p:animMotion>
                                  </p:childTnLst>
                                </p:cTn>
                              </p:par>
                              <p:par>
                                <p:cTn id="57" presetID="42" presetClass="path" presetSubtype="0" accel="50000" decel="50000" fill="hold" grpId="1" nodeType="withEffect">
                                  <p:stCondLst>
                                    <p:cond delay="0"/>
                                  </p:stCondLst>
                                  <p:childTnLst>
                                    <p:animMotion origin="layout" path="M -3.61111E-6 8.64198E-7 L -0.13975 0.03272 " pathEditMode="relative" rAng="0" ptsTypes="AA">
                                      <p:cBhvr>
                                        <p:cTn id="58" dur="2500" fill="hold"/>
                                        <p:tgtEl>
                                          <p:spTgt spid="60"/>
                                        </p:tgtEl>
                                        <p:attrNameLst>
                                          <p:attrName>ppt_x</p:attrName>
                                          <p:attrName>ppt_y</p:attrName>
                                        </p:attrNameLst>
                                      </p:cBhvr>
                                      <p:rCtr x="-6997" y="1636"/>
                                    </p:animMotion>
                                  </p:childTnLst>
                                </p:cTn>
                              </p:par>
                              <p:par>
                                <p:cTn id="59" presetID="42" presetClass="path" presetSubtype="0" accel="50000" decel="50000" fill="hold" grpId="1" nodeType="withEffect">
                                  <p:stCondLst>
                                    <p:cond delay="0"/>
                                  </p:stCondLst>
                                  <p:childTnLst>
                                    <p:animMotion origin="layout" path="M 4.16667E-6 2.77864E-7 L -0.11823 -0.0284 " pathEditMode="relative" rAng="0" ptsTypes="AA">
                                      <p:cBhvr>
                                        <p:cTn id="60" dur="2500" fill="hold"/>
                                        <p:tgtEl>
                                          <p:spTgt spid="61"/>
                                        </p:tgtEl>
                                        <p:attrNameLst>
                                          <p:attrName>ppt_x</p:attrName>
                                          <p:attrName>ppt_y</p:attrName>
                                        </p:attrNameLst>
                                      </p:cBhvr>
                                      <p:rCtr x="-5920" y="-1420"/>
                                    </p:animMotion>
                                  </p:childTnLst>
                                </p:cTn>
                              </p:par>
                              <p:par>
                                <p:cTn id="61" presetID="42" presetClass="path" presetSubtype="0" accel="50000" decel="50000" fill="hold" grpId="1" nodeType="withEffect">
                                  <p:stCondLst>
                                    <p:cond delay="0"/>
                                  </p:stCondLst>
                                  <p:childTnLst>
                                    <p:animMotion origin="layout" path="M 1.94444E-6 3.21087E-6 L -0.03212 -0.03489 " pathEditMode="relative" rAng="0" ptsTypes="AA">
                                      <p:cBhvr>
                                        <p:cTn id="62" dur="2500" fill="hold"/>
                                        <p:tgtEl>
                                          <p:spTgt spid="57"/>
                                        </p:tgtEl>
                                        <p:attrNameLst>
                                          <p:attrName>ppt_x</p:attrName>
                                          <p:attrName>ppt_y</p:attrName>
                                        </p:attrNameLst>
                                      </p:cBhvr>
                                      <p:rCtr x="-1615" y="-1760"/>
                                    </p:animMotion>
                                  </p:childTnLst>
                                </p:cTn>
                              </p:par>
                              <p:par>
                                <p:cTn id="63" presetID="42" presetClass="path" presetSubtype="0" accel="50000" decel="50000" fill="hold" grpId="1" nodeType="withEffect">
                                  <p:stCondLst>
                                    <p:cond delay="0"/>
                                  </p:stCondLst>
                                  <p:childTnLst>
                                    <p:animMotion origin="layout" path="M -2.77778E-6 1.69805E-6 L -0.05382 0.03674 " pathEditMode="relative" rAng="0" ptsTypes="AA">
                                      <p:cBhvr>
                                        <p:cTn id="64" dur="2500" fill="hold"/>
                                        <p:tgtEl>
                                          <p:spTgt spid="64"/>
                                        </p:tgtEl>
                                        <p:attrNameLst>
                                          <p:attrName>ppt_x</p:attrName>
                                          <p:attrName>ppt_y</p:attrName>
                                        </p:attrNameLst>
                                      </p:cBhvr>
                                      <p:rCtr x="-2691" y="1822"/>
                                    </p:animMotion>
                                  </p:childTnLst>
                                </p:cTn>
                              </p:par>
                              <p:par>
                                <p:cTn id="65" presetID="42" presetClass="path" presetSubtype="0" accel="50000" decel="50000" fill="hold" grpId="1" nodeType="withEffect">
                                  <p:stCondLst>
                                    <p:cond delay="0"/>
                                  </p:stCondLst>
                                  <p:childTnLst>
                                    <p:animMotion origin="layout" path="M -5.55556E-7 -4.77925E-6 L 0.06424 0.0281 " pathEditMode="relative" rAng="0" ptsTypes="AA">
                                      <p:cBhvr>
                                        <p:cTn id="66" dur="2500" fill="hold"/>
                                        <p:tgtEl>
                                          <p:spTgt spid="30"/>
                                        </p:tgtEl>
                                        <p:attrNameLst>
                                          <p:attrName>ppt_x</p:attrName>
                                          <p:attrName>ppt_y</p:attrName>
                                        </p:attrNameLst>
                                      </p:cBhvr>
                                      <p:rCtr x="3212" y="1389"/>
                                    </p:animMotion>
                                  </p:childTnLst>
                                </p:cTn>
                              </p:par>
                              <p:par>
                                <p:cTn id="67" presetID="42" presetClass="path" presetSubtype="0" accel="50000" decel="50000" fill="hold" grpId="1" nodeType="withEffect">
                                  <p:stCondLst>
                                    <p:cond delay="0"/>
                                  </p:stCondLst>
                                  <p:childTnLst>
                                    <p:animMotion origin="layout" path="M 4.16667E-6 2.77864E-8 L 0.10347 0.06638 " pathEditMode="relative" rAng="0" ptsTypes="AA">
                                      <p:cBhvr>
                                        <p:cTn id="68" dur="2500" fill="hold"/>
                                        <p:tgtEl>
                                          <p:spTgt spid="54"/>
                                        </p:tgtEl>
                                        <p:attrNameLst>
                                          <p:attrName>ppt_x</p:attrName>
                                          <p:attrName>ppt_y</p:attrName>
                                        </p:attrNameLst>
                                      </p:cBhvr>
                                      <p:rCtr x="5174" y="3303"/>
                                    </p:animMotion>
                                  </p:childTnLst>
                                </p:cTn>
                              </p:par>
                              <p:par>
                                <p:cTn id="69" presetID="42" presetClass="path" presetSubtype="0" accel="50000" decel="50000" fill="hold" grpId="1" nodeType="withEffect">
                                  <p:stCondLst>
                                    <p:cond delay="0"/>
                                  </p:stCondLst>
                                  <p:childTnLst>
                                    <p:animMotion origin="layout" path="M 3.33333E-6 -3.75733E-6 L 0.11527 0.00494 " pathEditMode="relative" rAng="0" ptsTypes="AA">
                                      <p:cBhvr>
                                        <p:cTn id="70" dur="2500" fill="hold"/>
                                        <p:tgtEl>
                                          <p:spTgt spid="55"/>
                                        </p:tgtEl>
                                        <p:attrNameLst>
                                          <p:attrName>ppt_x</p:attrName>
                                          <p:attrName>ppt_y</p:attrName>
                                        </p:attrNameLst>
                                      </p:cBhvr>
                                      <p:rCtr x="5764" y="247"/>
                                    </p:animMotion>
                                  </p:childTnLst>
                                </p:cTn>
                              </p:par>
                              <p:par>
                                <p:cTn id="71" presetID="42" presetClass="path" presetSubtype="0" accel="50000" decel="50000" fill="hold" grpId="1" nodeType="withEffect">
                                  <p:stCondLst>
                                    <p:cond delay="0"/>
                                  </p:stCondLst>
                                  <p:childTnLst>
                                    <p:animMotion origin="layout" path="M -4.72222E-6 3.10898E-6 L 0.07205 -0.04724 " pathEditMode="relative" rAng="0" ptsTypes="AA">
                                      <p:cBhvr>
                                        <p:cTn id="72" dur="2500" fill="hold"/>
                                        <p:tgtEl>
                                          <p:spTgt spid="63"/>
                                        </p:tgtEl>
                                        <p:attrNameLst>
                                          <p:attrName>ppt_x</p:attrName>
                                          <p:attrName>ppt_y</p:attrName>
                                        </p:attrNameLst>
                                      </p:cBhvr>
                                      <p:rCtr x="3594" y="-2377"/>
                                    </p:animMotion>
                                  </p:childTnLst>
                                </p:cTn>
                              </p:par>
                              <p:par>
                                <p:cTn id="73" presetID="42" presetClass="path" presetSubtype="0" accel="50000" decel="50000" fill="hold" grpId="1" nodeType="withEffect">
                                  <p:stCondLst>
                                    <p:cond delay="0"/>
                                  </p:stCondLst>
                                  <p:childTnLst>
                                    <p:animMotion origin="layout" path="M 4.72222E-6 -2.56869E-6 L -0.28455 -0.00031 " pathEditMode="relative" rAng="0" ptsTypes="AA">
                                      <p:cBhvr>
                                        <p:cTn id="74" dur="1000" fill="hold"/>
                                        <p:tgtEl>
                                          <p:spTgt spid="4"/>
                                        </p:tgtEl>
                                        <p:attrNameLst>
                                          <p:attrName>ppt_x</p:attrName>
                                          <p:attrName>ppt_y</p:attrName>
                                        </p:attrNameLst>
                                      </p:cBhvr>
                                      <p:rCtr x="-14236" y="-31"/>
                                    </p:animMotion>
                                  </p:childTnLst>
                                </p:cTn>
                              </p:par>
                              <p:par>
                                <p:cTn id="75" presetID="22" presetClass="entr" presetSubtype="8" fill="hold" nodeType="withEffect">
                                  <p:stCondLst>
                                    <p:cond delay="1000"/>
                                  </p:stCondLst>
                                  <p:childTnLst>
                                    <p:set>
                                      <p:cBhvr>
                                        <p:cTn id="76" dur="1" fill="hold">
                                          <p:stCondLst>
                                            <p:cond delay="0"/>
                                          </p:stCondLst>
                                        </p:cTn>
                                        <p:tgtEl>
                                          <p:spTgt spid="6"/>
                                        </p:tgtEl>
                                        <p:attrNameLst>
                                          <p:attrName>style.visibility</p:attrName>
                                        </p:attrNameLst>
                                      </p:cBhvr>
                                      <p:to>
                                        <p:strVal val="visible"/>
                                      </p:to>
                                    </p:set>
                                    <p:animEffect transition="in" filter="wipe(left)">
                                      <p:cBhvr>
                                        <p:cTn id="77" dur="500"/>
                                        <p:tgtEl>
                                          <p:spTgt spid="6"/>
                                        </p:tgtEl>
                                      </p:cBhvr>
                                    </p:animEffect>
                                  </p:childTnLst>
                                </p:cTn>
                              </p:par>
                              <p:par>
                                <p:cTn id="78" presetID="10" presetClass="entr" presetSubtype="0" fill="hold" grpId="0" nodeType="withEffect">
                                  <p:stCondLst>
                                    <p:cond delay="1500"/>
                                  </p:stCondLst>
                                  <p:childTnLst>
                                    <p:set>
                                      <p:cBhvr>
                                        <p:cTn id="79" dur="1" fill="hold">
                                          <p:stCondLst>
                                            <p:cond delay="0"/>
                                          </p:stCondLst>
                                        </p:cTn>
                                        <p:tgtEl>
                                          <p:spTgt spid="8"/>
                                        </p:tgtEl>
                                        <p:attrNameLst>
                                          <p:attrName>style.visibility</p:attrName>
                                        </p:attrNameLst>
                                      </p:cBhvr>
                                      <p:to>
                                        <p:strVal val="visible"/>
                                      </p:to>
                                    </p:set>
                                    <p:animEffect transition="in" filter="fade">
                                      <p:cBhvr>
                                        <p:cTn id="80" dur="500"/>
                                        <p:tgtEl>
                                          <p:spTgt spid="8"/>
                                        </p:tgtEl>
                                      </p:cBhvr>
                                    </p:animEffect>
                                  </p:childTnLst>
                                </p:cTn>
                              </p:par>
                              <p:par>
                                <p:cTn id="81" presetID="10" presetClass="entr" presetSubtype="0" fill="hold" grpId="0" nodeType="withEffect">
                                  <p:stCondLst>
                                    <p:cond delay="2000"/>
                                  </p:stCondLst>
                                  <p:childTnLst>
                                    <p:set>
                                      <p:cBhvr>
                                        <p:cTn id="82" dur="1" fill="hold">
                                          <p:stCondLst>
                                            <p:cond delay="0"/>
                                          </p:stCondLst>
                                        </p:cTn>
                                        <p:tgtEl>
                                          <p:spTgt spid="69"/>
                                        </p:tgtEl>
                                        <p:attrNameLst>
                                          <p:attrName>style.visibility</p:attrName>
                                        </p:attrNameLst>
                                      </p:cBhvr>
                                      <p:to>
                                        <p:strVal val="visible"/>
                                      </p:to>
                                    </p:set>
                                    <p:animEffect transition="in" filter="fade">
                                      <p:cBhvr>
                                        <p:cTn id="83"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0" grpId="1" animBg="1"/>
      <p:bldP spid="54" grpId="0" animBg="1"/>
      <p:bldP spid="54" grpId="1" animBg="1"/>
      <p:bldP spid="55" grpId="0" animBg="1"/>
      <p:bldP spid="55" grpId="1" animBg="1"/>
      <p:bldP spid="57" grpId="0" animBg="1"/>
      <p:bldP spid="57" grpId="1" animBg="1"/>
      <p:bldP spid="60" grpId="0" animBg="1"/>
      <p:bldP spid="60" grpId="1" animBg="1"/>
      <p:bldP spid="61" grpId="0" animBg="1"/>
      <p:bldP spid="61" grpId="1" animBg="1"/>
      <p:bldP spid="62" grpId="0" animBg="1"/>
      <p:bldP spid="62" grpId="1" animBg="1"/>
      <p:bldP spid="63" grpId="0" animBg="1"/>
      <p:bldP spid="63" grpId="1" animBg="1"/>
      <p:bldP spid="64" grpId="0" animBg="1"/>
      <p:bldP spid="64" grpId="1" animBg="1"/>
      <p:bldP spid="68" grpId="0" animBg="1"/>
      <p:bldP spid="68" grpId="1" animBg="1"/>
      <p:bldP spid="4" grpId="0"/>
      <p:bldP spid="4" grpId="1"/>
      <p:bldP spid="69"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Scene manipulation</a:t>
            </a:r>
          </a:p>
        </p:txBody>
      </p:sp>
      <p:sp>
        <p:nvSpPr>
          <p:cNvPr id="3" name="TextBox 2"/>
          <p:cNvSpPr txBox="1"/>
          <p:nvPr/>
        </p:nvSpPr>
        <p:spPr>
          <a:xfrm>
            <a:off x="479744" y="2263973"/>
            <a:ext cx="5692456" cy="307777"/>
          </a:xfrm>
          <a:prstGeom prst="rect">
            <a:avLst/>
          </a:prstGeom>
          <a:noFill/>
        </p:spPr>
        <p:txBody>
          <a:bodyPr wrap="none" rtlCol="0">
            <a:spAutoFit/>
          </a:bodyPr>
          <a:lstStyle/>
          <a:p>
            <a:pPr algn="r"/>
            <a:r>
              <a:rPr lang="en-US" sz="1400" i="1" dirty="0"/>
              <a:t>“Controlling Perceived Depth in Stereoscopic </a:t>
            </a:r>
            <a:r>
              <a:rPr lang="en-US" sz="1400" i="1" dirty="0" smtClean="0"/>
              <a:t>Images”</a:t>
            </a:r>
            <a:r>
              <a:rPr lang="en-US" sz="1400" i="1" dirty="0"/>
              <a:t> </a:t>
            </a:r>
            <a:r>
              <a:rPr lang="en-US" sz="1400" dirty="0" smtClean="0"/>
              <a:t>by Graham et al. 2001</a:t>
            </a:r>
            <a:endParaRPr lang="en-US" sz="1400" dirty="0"/>
          </a:p>
        </p:txBody>
      </p:sp>
      <p:pic>
        <p:nvPicPr>
          <p:cNvPr id="3075" name="Picture 3" descr="C:\Users\Administrator\Desktop\Siggraph 2011\images\graham.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9744" y="973965"/>
            <a:ext cx="5029200" cy="128784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79744" y="2999257"/>
            <a:ext cx="5029200" cy="115183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79744" y="4168973"/>
            <a:ext cx="5284395" cy="307777"/>
          </a:xfrm>
          <a:prstGeom prst="rect">
            <a:avLst/>
          </a:prstGeom>
          <a:noFill/>
        </p:spPr>
        <p:txBody>
          <a:bodyPr wrap="none" rtlCol="0">
            <a:spAutoFit/>
          </a:bodyPr>
          <a:lstStyle/>
          <a:p>
            <a:pPr algn="r"/>
            <a:r>
              <a:rPr lang="en-US" sz="1400" i="1" dirty="0"/>
              <a:t>“Nonlinear Disparity Mapping for Stereoscopic </a:t>
            </a:r>
            <a:r>
              <a:rPr lang="en-US" sz="1400" i="1" dirty="0" smtClean="0"/>
              <a:t>3D” </a:t>
            </a:r>
            <a:r>
              <a:rPr lang="en-US" sz="1400" dirty="0" smtClean="0"/>
              <a:t>by Lang et al. 2010</a:t>
            </a:r>
            <a:endParaRPr lang="en-US" sz="1400" dirty="0"/>
          </a:p>
        </p:txBody>
      </p:sp>
      <p:sp>
        <p:nvSpPr>
          <p:cNvPr id="8" name="Rectangle 7"/>
          <p:cNvSpPr/>
          <p:nvPr/>
        </p:nvSpPr>
        <p:spPr>
          <a:xfrm>
            <a:off x="479744" y="2740834"/>
            <a:ext cx="8138160" cy="27432"/>
          </a:xfrm>
          <a:prstGeom prst="rect">
            <a:avLst/>
          </a:prstGeom>
          <a:gradFill flip="none" rotWithShape="1">
            <a:gsLst>
              <a:gs pos="0">
                <a:schemeClr val="accent1">
                  <a:tint val="66000"/>
                  <a:satMod val="160000"/>
                </a:schemeClr>
              </a:gs>
              <a:gs pos="50000">
                <a:schemeClr val="accent1">
                  <a:tint val="44500"/>
                  <a:satMod val="160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6264054" y="1433221"/>
            <a:ext cx="2285754" cy="369332"/>
          </a:xfrm>
          <a:prstGeom prst="rect">
            <a:avLst/>
          </a:prstGeom>
          <a:noFill/>
        </p:spPr>
        <p:txBody>
          <a:bodyPr wrap="none" rtlCol="0">
            <a:spAutoFit/>
          </a:bodyPr>
          <a:lstStyle/>
          <a:p>
            <a:pPr algn="ctr"/>
            <a:r>
              <a:rPr lang="en-US" b="1" dirty="0" smtClean="0"/>
              <a:t>Camera manipulation</a:t>
            </a:r>
            <a:endParaRPr lang="en-US" b="1" dirty="0"/>
          </a:p>
        </p:txBody>
      </p:sp>
      <p:sp>
        <p:nvSpPr>
          <p:cNvPr id="12" name="TextBox 11"/>
          <p:cNvSpPr txBox="1"/>
          <p:nvPr/>
        </p:nvSpPr>
        <p:spPr>
          <a:xfrm>
            <a:off x="6195949" y="3390507"/>
            <a:ext cx="2397901" cy="369332"/>
          </a:xfrm>
          <a:prstGeom prst="rect">
            <a:avLst/>
          </a:prstGeom>
          <a:noFill/>
        </p:spPr>
        <p:txBody>
          <a:bodyPr wrap="none" rtlCol="0">
            <a:spAutoFit/>
          </a:bodyPr>
          <a:lstStyle/>
          <a:p>
            <a:pPr algn="ctr"/>
            <a:r>
              <a:rPr lang="en-US" b="1" dirty="0" smtClean="0"/>
              <a:t>Disparity manipulation</a:t>
            </a:r>
            <a:endParaRPr lang="en-US" b="1" dirty="0"/>
          </a:p>
        </p:txBody>
      </p:sp>
      <p:sp>
        <p:nvSpPr>
          <p:cNvPr id="4" name="Slide Number Placeholder 3"/>
          <p:cNvSpPr>
            <a:spLocks noGrp="1"/>
          </p:cNvSpPr>
          <p:nvPr>
            <p:ph type="sldNum" sz="quarter" idx="12"/>
          </p:nvPr>
        </p:nvSpPr>
        <p:spPr/>
        <p:txBody>
          <a:bodyPr/>
          <a:lstStyle/>
          <a:p>
            <a:fld id="{4AF310B5-B37C-4062-950A-8FEDA86889CC}" type="slidenum">
              <a:rPr lang="en-US" smtClean="0"/>
              <a:t>11</a:t>
            </a:fld>
            <a:endParaRPr lang="en-US"/>
          </a:p>
        </p:txBody>
      </p:sp>
    </p:spTree>
    <p:extLst>
      <p:ext uri="{BB962C8B-B14F-4D97-AF65-F5344CB8AC3E}">
        <p14:creationId xmlns:p14="http://schemas.microsoft.com/office/powerpoint/2010/main" val="30826349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fade">
                                      <p:cBhvr>
                                        <p:cTn id="7" dur="500"/>
                                        <p:tgtEl>
                                          <p:spTgt spid="307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p:stCondLst>
                              <p:cond delay="500"/>
                            </p:stCondLst>
                            <p:childTnLst>
                              <p:par>
                                <p:cTn id="20" presetID="10" presetClass="entr" presetSubtype="0"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animBg="1"/>
      <p:bldP spid="9"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Scene adjustment</a:t>
            </a:r>
            <a:endParaRPr lang="en-US" dirty="0"/>
          </a:p>
        </p:txBody>
      </p:sp>
      <p:pic>
        <p:nvPicPr>
          <p:cNvPr id="3" name="Picture 2"/>
          <p:cNvPicPr>
            <a:picLocks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rot="20837728" flipH="1">
            <a:off x="4976042" y="2801892"/>
            <a:ext cx="2305761" cy="193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pic>
      <p:pic>
        <p:nvPicPr>
          <p:cNvPr id="4" name="Picture 4" descr="C:\Users\Administrator\Dropbox\stereo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0689" y="971550"/>
            <a:ext cx="2157711" cy="169414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5" name="Picture 3" descr="C:\Users\Administrator\Dropbox\stereo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42446" y="3181350"/>
            <a:ext cx="2157711" cy="169414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7" name="TextBox 6"/>
          <p:cNvSpPr txBox="1"/>
          <p:nvPr/>
        </p:nvSpPr>
        <p:spPr>
          <a:xfrm rot="2160000">
            <a:off x="1591910" y="3135530"/>
            <a:ext cx="1278042" cy="646331"/>
          </a:xfrm>
          <a:prstGeom prst="rect">
            <a:avLst/>
          </a:prstGeom>
          <a:noFill/>
        </p:spPr>
        <p:txBody>
          <a:bodyPr wrap="none" rtlCol="0">
            <a:spAutoFit/>
          </a:bodyPr>
          <a:lstStyle/>
          <a:p>
            <a:pPr algn="ctr"/>
            <a:r>
              <a:rPr lang="en-US" b="1" dirty="0" smtClean="0"/>
              <a:t>Scene</a:t>
            </a:r>
          </a:p>
          <a:p>
            <a:pPr algn="ctr"/>
            <a:r>
              <a:rPr lang="en-US" b="1" dirty="0" smtClean="0"/>
              <a:t>adjustment</a:t>
            </a:r>
            <a:endParaRPr lang="en-US" b="1" dirty="0"/>
          </a:p>
        </p:txBody>
      </p:sp>
      <p:pic>
        <p:nvPicPr>
          <p:cNvPr id="8" name="Picture 7"/>
          <p:cNvPicPr>
            <a:picLocks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rot="20837728" flipH="1">
            <a:off x="2014596" y="592092"/>
            <a:ext cx="2305761" cy="193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pic>
      <p:grpSp>
        <p:nvGrpSpPr>
          <p:cNvPr id="11" name="Group 10"/>
          <p:cNvGrpSpPr>
            <a:grpSpLocks/>
          </p:cNvGrpSpPr>
          <p:nvPr/>
        </p:nvGrpSpPr>
        <p:grpSpPr bwMode="auto">
          <a:xfrm>
            <a:off x="6730430" y="1884730"/>
            <a:ext cx="1829956" cy="1374039"/>
            <a:chOff x="0" y="0"/>
            <a:chExt cx="1696" cy="1223"/>
          </a:xfrm>
        </p:grpSpPr>
        <p:sp>
          <p:nvSpPr>
            <p:cNvPr id="12" name="Freeform 11"/>
            <p:cNvSpPr>
              <a:spLocks/>
            </p:cNvSpPr>
            <p:nvPr/>
          </p:nvSpPr>
          <p:spPr bwMode="auto">
            <a:xfrm>
              <a:off x="0" y="0"/>
              <a:ext cx="1696" cy="1223"/>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0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3"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3" y="2601"/>
                  </a:cubicBez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8"/>
                    <a:pt x="13801" y="17550"/>
                  </a:cubicBezTo>
                  <a:lnTo>
                    <a:pt x="13802" y="17549"/>
                  </a:lnTo>
                  <a:cubicBezTo>
                    <a:pt x="13280" y="19880"/>
                    <a:pt x="11461" y="21198"/>
                    <a:pt x="9738" y="20492"/>
                  </a:cubicBezTo>
                  <a:cubicBezTo>
                    <a:pt x="9016" y="20196"/>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25400" cap="flat">
              <a:solidFill>
                <a:schemeClr val="tx1"/>
              </a:solidFill>
              <a:prstDash val="solid"/>
              <a:round/>
              <a:headEnd type="none" w="med" len="med"/>
              <a:tailEnd type="none" w="med" len="med"/>
            </a:ln>
          </p:spPr>
          <p:txBody>
            <a:bodyPr lIns="0" tIns="0" rIns="0" bIns="0"/>
            <a:lstStyle/>
            <a:p>
              <a:endParaRPr lang="en-US"/>
            </a:p>
          </p:txBody>
        </p:sp>
        <p:sp>
          <p:nvSpPr>
            <p:cNvPr id="13" name="AutoShape 10"/>
            <p:cNvSpPr>
              <a:spLocks/>
            </p:cNvSpPr>
            <p:nvPr/>
          </p:nvSpPr>
          <p:spPr bwMode="auto">
            <a:xfrm>
              <a:off x="86" y="62"/>
              <a:ext cx="1554" cy="1041"/>
            </a:xfrm>
            <a:custGeom>
              <a:avLst/>
              <a:gdLst/>
              <a:ahLst/>
              <a:cxnLst/>
              <a:rect l="0" t="0" r="r" b="b"/>
              <a:pathLst>
                <a:path w="21600" h="21600">
                  <a:moveTo>
                    <a:pt x="1380" y="14010"/>
                  </a:moveTo>
                  <a:lnTo>
                    <a:pt x="1380" y="14010"/>
                  </a:lnTo>
                  <a:cubicBezTo>
                    <a:pt x="899" y="14065"/>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2" y="19050"/>
                  </a:lnTo>
                  <a:cubicBezTo>
                    <a:pt x="14510" y="19430"/>
                    <a:pt x="14461" y="19806"/>
                    <a:pt x="14386" y="20172"/>
                  </a:cubicBezTo>
                  <a:moveTo>
                    <a:pt x="17421" y="12116"/>
                  </a:moveTo>
                  <a:lnTo>
                    <a:pt x="17421" y="12116"/>
                  </a:lnTo>
                  <a:cubicBezTo>
                    <a:pt x="18513" y="12896"/>
                    <a:pt x="19203"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254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14" name="Group 13"/>
          <p:cNvGrpSpPr>
            <a:grpSpLocks/>
          </p:cNvGrpSpPr>
          <p:nvPr/>
        </p:nvGrpSpPr>
        <p:grpSpPr bwMode="auto">
          <a:xfrm>
            <a:off x="7438231" y="3660623"/>
            <a:ext cx="228600" cy="174625"/>
            <a:chOff x="0" y="0"/>
            <a:chExt cx="144" cy="110"/>
          </a:xfrm>
        </p:grpSpPr>
        <p:sp>
          <p:nvSpPr>
            <p:cNvPr id="15" name="Freeform 14"/>
            <p:cNvSpPr>
              <a:spLocks/>
            </p:cNvSpPr>
            <p:nvPr/>
          </p:nvSpPr>
          <p:spPr bwMode="auto">
            <a:xfrm>
              <a:off x="0" y="0"/>
              <a:ext cx="144" cy="110"/>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1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4"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4" y="2601"/>
                  </a:cubicBezTo>
                  <a:lnTo>
                    <a:pt x="18513" y="2601"/>
                  </a:ln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7"/>
                    <a:pt x="13801" y="17550"/>
                  </a:cubicBezTo>
                  <a:lnTo>
                    <a:pt x="13802" y="17549"/>
                  </a:lnTo>
                  <a:cubicBezTo>
                    <a:pt x="13280" y="19880"/>
                    <a:pt x="11461" y="21198"/>
                    <a:pt x="9738" y="20492"/>
                  </a:cubicBezTo>
                  <a:cubicBezTo>
                    <a:pt x="9016" y="20197"/>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12700" cap="flat">
              <a:solidFill>
                <a:schemeClr val="tx1"/>
              </a:solidFill>
              <a:prstDash val="solid"/>
              <a:round/>
              <a:headEnd type="none" w="med" len="med"/>
              <a:tailEnd type="none" w="med" len="med"/>
            </a:ln>
          </p:spPr>
          <p:txBody>
            <a:bodyPr lIns="0" tIns="0" rIns="0" bIns="0"/>
            <a:lstStyle/>
            <a:p>
              <a:endParaRPr lang="en-US"/>
            </a:p>
          </p:txBody>
        </p:sp>
        <p:sp>
          <p:nvSpPr>
            <p:cNvPr id="16" name="AutoShape 16"/>
            <p:cNvSpPr>
              <a:spLocks/>
            </p:cNvSpPr>
            <p:nvPr/>
          </p:nvSpPr>
          <p:spPr bwMode="auto">
            <a:xfrm>
              <a:off x="7" y="5"/>
              <a:ext cx="132" cy="94"/>
            </a:xfrm>
            <a:custGeom>
              <a:avLst/>
              <a:gdLst/>
              <a:ahLst/>
              <a:cxnLst/>
              <a:rect l="0" t="0" r="r" b="b"/>
              <a:pathLst>
                <a:path w="21600" h="2160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1" y="19050"/>
                  </a:lnTo>
                  <a:cubicBezTo>
                    <a:pt x="14510" y="19430"/>
                    <a:pt x="14461" y="19806"/>
                    <a:pt x="14386" y="20172"/>
                  </a:cubicBezTo>
                  <a:moveTo>
                    <a:pt x="17421" y="12116"/>
                  </a:moveTo>
                  <a:lnTo>
                    <a:pt x="17421" y="12116"/>
                  </a:lnTo>
                  <a:cubicBezTo>
                    <a:pt x="18513" y="12896"/>
                    <a:pt x="19202"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17" name="Group 16"/>
          <p:cNvGrpSpPr>
            <a:grpSpLocks/>
          </p:cNvGrpSpPr>
          <p:nvPr/>
        </p:nvGrpSpPr>
        <p:grpSpPr bwMode="auto">
          <a:xfrm>
            <a:off x="7650956" y="3340426"/>
            <a:ext cx="330200" cy="261938"/>
            <a:chOff x="0" y="0"/>
            <a:chExt cx="208" cy="165"/>
          </a:xfrm>
        </p:grpSpPr>
        <p:sp>
          <p:nvSpPr>
            <p:cNvPr id="18" name="Freeform 17"/>
            <p:cNvSpPr>
              <a:spLocks/>
            </p:cNvSpPr>
            <p:nvPr/>
          </p:nvSpPr>
          <p:spPr bwMode="auto">
            <a:xfrm>
              <a:off x="0" y="0"/>
              <a:ext cx="208" cy="165"/>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1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3"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4" y="2601"/>
                  </a:cubicBezTo>
                  <a:lnTo>
                    <a:pt x="18513" y="2601"/>
                  </a:ln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8"/>
                    <a:pt x="13801" y="17550"/>
                  </a:cubicBezTo>
                  <a:lnTo>
                    <a:pt x="13802" y="17549"/>
                  </a:lnTo>
                  <a:cubicBezTo>
                    <a:pt x="13280" y="19880"/>
                    <a:pt x="11461" y="21198"/>
                    <a:pt x="9738" y="20492"/>
                  </a:cubicBezTo>
                  <a:cubicBezTo>
                    <a:pt x="9016" y="20197"/>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12700" cap="flat">
              <a:solidFill>
                <a:schemeClr val="tx1"/>
              </a:solidFill>
              <a:prstDash val="solid"/>
              <a:round/>
              <a:headEnd type="none" w="med" len="med"/>
              <a:tailEnd type="none" w="med" len="med"/>
            </a:ln>
          </p:spPr>
          <p:txBody>
            <a:bodyPr lIns="0" tIns="0" rIns="0" bIns="0"/>
            <a:lstStyle/>
            <a:p>
              <a:endParaRPr lang="en-US"/>
            </a:p>
          </p:txBody>
        </p:sp>
        <p:sp>
          <p:nvSpPr>
            <p:cNvPr id="19" name="AutoShape 19"/>
            <p:cNvSpPr>
              <a:spLocks/>
            </p:cNvSpPr>
            <p:nvPr/>
          </p:nvSpPr>
          <p:spPr bwMode="auto">
            <a:xfrm>
              <a:off x="10" y="8"/>
              <a:ext cx="191" cy="140"/>
            </a:xfrm>
            <a:custGeom>
              <a:avLst/>
              <a:gdLst/>
              <a:ahLst/>
              <a:cxnLst/>
              <a:rect l="0" t="0" r="r" b="b"/>
              <a:pathLst>
                <a:path w="21600" h="2160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2" y="19050"/>
                  </a:lnTo>
                  <a:cubicBezTo>
                    <a:pt x="14510" y="19430"/>
                    <a:pt x="14461" y="19806"/>
                    <a:pt x="14386" y="20172"/>
                  </a:cubicBezTo>
                  <a:moveTo>
                    <a:pt x="17421" y="12116"/>
                  </a:moveTo>
                  <a:lnTo>
                    <a:pt x="17421" y="12116"/>
                  </a:lnTo>
                  <a:cubicBezTo>
                    <a:pt x="18513" y="12896"/>
                    <a:pt x="19202"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sp>
        <p:nvSpPr>
          <p:cNvPr id="27" name="Right Arrow 26"/>
          <p:cNvSpPr/>
          <p:nvPr/>
        </p:nvSpPr>
        <p:spPr>
          <a:xfrm rot="2093191">
            <a:off x="2202701" y="2602925"/>
            <a:ext cx="1085739" cy="530000"/>
          </a:xfrm>
          <a:prstGeom prst="rightArrow">
            <a:avLst>
              <a:gd name="adj1" fmla="val 50000"/>
              <a:gd name="adj2" fmla="val 91264"/>
            </a:avLst>
          </a:prstGeom>
          <a:gradFill flip="none" rotWithShape="1">
            <a:gsLst>
              <a:gs pos="0">
                <a:schemeClr val="bg1">
                  <a:lumMod val="75000"/>
                </a:schemeClr>
              </a:gs>
              <a:gs pos="100000">
                <a:schemeClr val="bg1">
                  <a:lumMod val="95000"/>
                </a:schemeClr>
              </a:gs>
            </a:gsLst>
            <a:lin ang="0" scaled="1"/>
            <a:tileRect/>
          </a:gradFill>
          <a:ln w="9525">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p:cNvGrpSpPr>
            <a:grpSpLocks/>
          </p:cNvGrpSpPr>
          <p:nvPr/>
        </p:nvGrpSpPr>
        <p:grpSpPr bwMode="auto">
          <a:xfrm>
            <a:off x="7229363" y="3875142"/>
            <a:ext cx="115888" cy="88526"/>
            <a:chOff x="0" y="0"/>
            <a:chExt cx="144" cy="110"/>
          </a:xfrm>
        </p:grpSpPr>
        <p:sp>
          <p:nvSpPr>
            <p:cNvPr id="29" name="Freeform 28"/>
            <p:cNvSpPr>
              <a:spLocks/>
            </p:cNvSpPr>
            <p:nvPr/>
          </p:nvSpPr>
          <p:spPr bwMode="auto">
            <a:xfrm>
              <a:off x="0" y="0"/>
              <a:ext cx="144" cy="110"/>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1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4"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4" y="2601"/>
                  </a:cubicBezTo>
                  <a:lnTo>
                    <a:pt x="18513" y="2601"/>
                  </a:ln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7"/>
                    <a:pt x="13801" y="17550"/>
                  </a:cubicBezTo>
                  <a:lnTo>
                    <a:pt x="13802" y="17549"/>
                  </a:lnTo>
                  <a:cubicBezTo>
                    <a:pt x="13280" y="19880"/>
                    <a:pt x="11461" y="21198"/>
                    <a:pt x="9738" y="20492"/>
                  </a:cubicBezTo>
                  <a:cubicBezTo>
                    <a:pt x="9016" y="20197"/>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12700" cap="flat">
              <a:solidFill>
                <a:schemeClr val="tx1"/>
              </a:solidFill>
              <a:prstDash val="solid"/>
              <a:round/>
              <a:headEnd type="none" w="med" len="med"/>
              <a:tailEnd type="none" w="med" len="med"/>
            </a:ln>
          </p:spPr>
          <p:txBody>
            <a:bodyPr lIns="0" tIns="0" rIns="0" bIns="0"/>
            <a:lstStyle/>
            <a:p>
              <a:endParaRPr lang="en-US"/>
            </a:p>
          </p:txBody>
        </p:sp>
        <p:sp>
          <p:nvSpPr>
            <p:cNvPr id="30" name="AutoShape 16"/>
            <p:cNvSpPr>
              <a:spLocks/>
            </p:cNvSpPr>
            <p:nvPr/>
          </p:nvSpPr>
          <p:spPr bwMode="auto">
            <a:xfrm>
              <a:off x="7" y="5"/>
              <a:ext cx="132" cy="94"/>
            </a:xfrm>
            <a:custGeom>
              <a:avLst/>
              <a:gdLst/>
              <a:ahLst/>
              <a:cxnLst/>
              <a:rect l="0" t="0" r="r" b="b"/>
              <a:pathLst>
                <a:path w="21600" h="2160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1" y="19050"/>
                  </a:lnTo>
                  <a:cubicBezTo>
                    <a:pt x="14510" y="19430"/>
                    <a:pt x="14461" y="19806"/>
                    <a:pt x="14386" y="20172"/>
                  </a:cubicBezTo>
                  <a:moveTo>
                    <a:pt x="17421" y="12116"/>
                  </a:moveTo>
                  <a:lnTo>
                    <a:pt x="17421" y="12116"/>
                  </a:lnTo>
                  <a:cubicBezTo>
                    <a:pt x="18513" y="12896"/>
                    <a:pt x="19202"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31" name="Group 30"/>
          <p:cNvGrpSpPr>
            <a:grpSpLocks/>
          </p:cNvGrpSpPr>
          <p:nvPr/>
        </p:nvGrpSpPr>
        <p:grpSpPr bwMode="auto">
          <a:xfrm>
            <a:off x="5092364" y="469647"/>
            <a:ext cx="1829956" cy="1374039"/>
            <a:chOff x="0" y="0"/>
            <a:chExt cx="1696" cy="1223"/>
          </a:xfrm>
        </p:grpSpPr>
        <p:sp>
          <p:nvSpPr>
            <p:cNvPr id="32" name="Freeform 31"/>
            <p:cNvSpPr>
              <a:spLocks/>
            </p:cNvSpPr>
            <p:nvPr/>
          </p:nvSpPr>
          <p:spPr bwMode="auto">
            <a:xfrm>
              <a:off x="0" y="0"/>
              <a:ext cx="1696" cy="1223"/>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0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3"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3" y="2601"/>
                  </a:cubicBez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8"/>
                    <a:pt x="13801" y="17550"/>
                  </a:cubicBezTo>
                  <a:lnTo>
                    <a:pt x="13802" y="17549"/>
                  </a:lnTo>
                  <a:cubicBezTo>
                    <a:pt x="13280" y="19880"/>
                    <a:pt x="11461" y="21198"/>
                    <a:pt x="9738" y="20492"/>
                  </a:cubicBezTo>
                  <a:cubicBezTo>
                    <a:pt x="9016" y="20196"/>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25400" cap="flat">
              <a:solidFill>
                <a:schemeClr val="tx1"/>
              </a:solidFill>
              <a:prstDash val="solid"/>
              <a:round/>
              <a:headEnd type="none" w="med" len="med"/>
              <a:tailEnd type="none" w="med" len="med"/>
            </a:ln>
          </p:spPr>
          <p:txBody>
            <a:bodyPr lIns="0" tIns="0" rIns="0" bIns="0"/>
            <a:lstStyle/>
            <a:p>
              <a:endParaRPr lang="en-US"/>
            </a:p>
          </p:txBody>
        </p:sp>
        <p:sp>
          <p:nvSpPr>
            <p:cNvPr id="33" name="AutoShape 10"/>
            <p:cNvSpPr>
              <a:spLocks/>
            </p:cNvSpPr>
            <p:nvPr/>
          </p:nvSpPr>
          <p:spPr bwMode="auto">
            <a:xfrm>
              <a:off x="86" y="62"/>
              <a:ext cx="1554" cy="1041"/>
            </a:xfrm>
            <a:custGeom>
              <a:avLst/>
              <a:gdLst/>
              <a:ahLst/>
              <a:cxnLst/>
              <a:rect l="0" t="0" r="r" b="b"/>
              <a:pathLst>
                <a:path w="21600" h="21600">
                  <a:moveTo>
                    <a:pt x="1380" y="14010"/>
                  </a:moveTo>
                  <a:lnTo>
                    <a:pt x="1380" y="14010"/>
                  </a:lnTo>
                  <a:cubicBezTo>
                    <a:pt x="899" y="14065"/>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2" y="19050"/>
                  </a:lnTo>
                  <a:cubicBezTo>
                    <a:pt x="14510" y="19430"/>
                    <a:pt x="14461" y="19806"/>
                    <a:pt x="14386" y="20172"/>
                  </a:cubicBezTo>
                  <a:moveTo>
                    <a:pt x="17421" y="12116"/>
                  </a:moveTo>
                  <a:lnTo>
                    <a:pt x="17421" y="12116"/>
                  </a:lnTo>
                  <a:cubicBezTo>
                    <a:pt x="18513" y="12896"/>
                    <a:pt x="19203"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254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34" name="Group 33"/>
          <p:cNvGrpSpPr>
            <a:grpSpLocks/>
          </p:cNvGrpSpPr>
          <p:nvPr/>
        </p:nvGrpSpPr>
        <p:grpSpPr bwMode="auto">
          <a:xfrm>
            <a:off x="4277554" y="1323487"/>
            <a:ext cx="228600" cy="174625"/>
            <a:chOff x="0" y="0"/>
            <a:chExt cx="144" cy="110"/>
          </a:xfrm>
        </p:grpSpPr>
        <p:sp>
          <p:nvSpPr>
            <p:cNvPr id="35" name="Freeform 34"/>
            <p:cNvSpPr>
              <a:spLocks/>
            </p:cNvSpPr>
            <p:nvPr/>
          </p:nvSpPr>
          <p:spPr bwMode="auto">
            <a:xfrm>
              <a:off x="0" y="0"/>
              <a:ext cx="144" cy="110"/>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1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4"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4" y="2601"/>
                  </a:cubicBezTo>
                  <a:lnTo>
                    <a:pt x="18513" y="2601"/>
                  </a:ln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7"/>
                    <a:pt x="13801" y="17550"/>
                  </a:cubicBezTo>
                  <a:lnTo>
                    <a:pt x="13802" y="17549"/>
                  </a:lnTo>
                  <a:cubicBezTo>
                    <a:pt x="13280" y="19880"/>
                    <a:pt x="11461" y="21198"/>
                    <a:pt x="9738" y="20492"/>
                  </a:cubicBezTo>
                  <a:cubicBezTo>
                    <a:pt x="9016" y="20197"/>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12700" cap="flat">
              <a:solidFill>
                <a:schemeClr val="tx1"/>
              </a:solidFill>
              <a:prstDash val="solid"/>
              <a:round/>
              <a:headEnd type="none" w="med" len="med"/>
              <a:tailEnd type="none" w="med" len="med"/>
            </a:ln>
          </p:spPr>
          <p:txBody>
            <a:bodyPr lIns="0" tIns="0" rIns="0" bIns="0"/>
            <a:lstStyle/>
            <a:p>
              <a:endParaRPr lang="en-US"/>
            </a:p>
          </p:txBody>
        </p:sp>
        <p:sp>
          <p:nvSpPr>
            <p:cNvPr id="36" name="AutoShape 16"/>
            <p:cNvSpPr>
              <a:spLocks/>
            </p:cNvSpPr>
            <p:nvPr/>
          </p:nvSpPr>
          <p:spPr bwMode="auto">
            <a:xfrm>
              <a:off x="7" y="5"/>
              <a:ext cx="132" cy="94"/>
            </a:xfrm>
            <a:custGeom>
              <a:avLst/>
              <a:gdLst/>
              <a:ahLst/>
              <a:cxnLst/>
              <a:rect l="0" t="0" r="r" b="b"/>
              <a:pathLst>
                <a:path w="21600" h="2160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1" y="19050"/>
                  </a:lnTo>
                  <a:cubicBezTo>
                    <a:pt x="14510" y="19430"/>
                    <a:pt x="14461" y="19806"/>
                    <a:pt x="14386" y="20172"/>
                  </a:cubicBezTo>
                  <a:moveTo>
                    <a:pt x="17421" y="12116"/>
                  </a:moveTo>
                  <a:lnTo>
                    <a:pt x="17421" y="12116"/>
                  </a:lnTo>
                  <a:cubicBezTo>
                    <a:pt x="18513" y="12896"/>
                    <a:pt x="19202"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37" name="Group 36"/>
          <p:cNvGrpSpPr>
            <a:grpSpLocks/>
          </p:cNvGrpSpPr>
          <p:nvPr/>
        </p:nvGrpSpPr>
        <p:grpSpPr bwMode="auto">
          <a:xfrm>
            <a:off x="4595699" y="1082610"/>
            <a:ext cx="330200" cy="261938"/>
            <a:chOff x="0" y="0"/>
            <a:chExt cx="208" cy="165"/>
          </a:xfrm>
        </p:grpSpPr>
        <p:sp>
          <p:nvSpPr>
            <p:cNvPr id="38" name="Freeform 37"/>
            <p:cNvSpPr>
              <a:spLocks/>
            </p:cNvSpPr>
            <p:nvPr/>
          </p:nvSpPr>
          <p:spPr bwMode="auto">
            <a:xfrm>
              <a:off x="0" y="0"/>
              <a:ext cx="208" cy="165"/>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1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3"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4" y="2601"/>
                  </a:cubicBezTo>
                  <a:lnTo>
                    <a:pt x="18513" y="2601"/>
                  </a:ln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8"/>
                    <a:pt x="13801" y="17550"/>
                  </a:cubicBezTo>
                  <a:lnTo>
                    <a:pt x="13802" y="17549"/>
                  </a:lnTo>
                  <a:cubicBezTo>
                    <a:pt x="13280" y="19880"/>
                    <a:pt x="11461" y="21198"/>
                    <a:pt x="9738" y="20492"/>
                  </a:cubicBezTo>
                  <a:cubicBezTo>
                    <a:pt x="9016" y="20197"/>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12700" cap="flat">
              <a:solidFill>
                <a:schemeClr val="tx1"/>
              </a:solidFill>
              <a:prstDash val="solid"/>
              <a:round/>
              <a:headEnd type="none" w="med" len="med"/>
              <a:tailEnd type="none" w="med" len="med"/>
            </a:ln>
          </p:spPr>
          <p:txBody>
            <a:bodyPr lIns="0" tIns="0" rIns="0" bIns="0"/>
            <a:lstStyle/>
            <a:p>
              <a:endParaRPr lang="en-US"/>
            </a:p>
          </p:txBody>
        </p:sp>
        <p:sp>
          <p:nvSpPr>
            <p:cNvPr id="39" name="AutoShape 19"/>
            <p:cNvSpPr>
              <a:spLocks/>
            </p:cNvSpPr>
            <p:nvPr/>
          </p:nvSpPr>
          <p:spPr bwMode="auto">
            <a:xfrm>
              <a:off x="10" y="8"/>
              <a:ext cx="191" cy="140"/>
            </a:xfrm>
            <a:custGeom>
              <a:avLst/>
              <a:gdLst/>
              <a:ahLst/>
              <a:cxnLst/>
              <a:rect l="0" t="0" r="r" b="b"/>
              <a:pathLst>
                <a:path w="21600" h="2160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2" y="19050"/>
                  </a:lnTo>
                  <a:cubicBezTo>
                    <a:pt x="14510" y="19430"/>
                    <a:pt x="14461" y="19806"/>
                    <a:pt x="14386" y="20172"/>
                  </a:cubicBezTo>
                  <a:moveTo>
                    <a:pt x="17421" y="12116"/>
                  </a:moveTo>
                  <a:lnTo>
                    <a:pt x="17421" y="12116"/>
                  </a:lnTo>
                  <a:cubicBezTo>
                    <a:pt x="18513" y="12896"/>
                    <a:pt x="19202"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40" name="Group 39"/>
          <p:cNvGrpSpPr>
            <a:grpSpLocks/>
          </p:cNvGrpSpPr>
          <p:nvPr/>
        </p:nvGrpSpPr>
        <p:grpSpPr bwMode="auto">
          <a:xfrm>
            <a:off x="4161666" y="1626351"/>
            <a:ext cx="115888" cy="88526"/>
            <a:chOff x="0" y="0"/>
            <a:chExt cx="144" cy="110"/>
          </a:xfrm>
        </p:grpSpPr>
        <p:sp>
          <p:nvSpPr>
            <p:cNvPr id="41" name="Freeform 40"/>
            <p:cNvSpPr>
              <a:spLocks/>
            </p:cNvSpPr>
            <p:nvPr/>
          </p:nvSpPr>
          <p:spPr bwMode="auto">
            <a:xfrm>
              <a:off x="0" y="0"/>
              <a:ext cx="144" cy="110"/>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1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4"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4" y="2601"/>
                  </a:cubicBezTo>
                  <a:lnTo>
                    <a:pt x="18513" y="2601"/>
                  </a:ln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7"/>
                    <a:pt x="13801" y="17550"/>
                  </a:cubicBezTo>
                  <a:lnTo>
                    <a:pt x="13802" y="17549"/>
                  </a:lnTo>
                  <a:cubicBezTo>
                    <a:pt x="13280" y="19880"/>
                    <a:pt x="11461" y="21198"/>
                    <a:pt x="9738" y="20492"/>
                  </a:cubicBezTo>
                  <a:cubicBezTo>
                    <a:pt x="9016" y="20197"/>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12700" cap="flat">
              <a:solidFill>
                <a:schemeClr val="tx1"/>
              </a:solidFill>
              <a:prstDash val="solid"/>
              <a:round/>
              <a:headEnd type="none" w="med" len="med"/>
              <a:tailEnd type="none" w="med" len="med"/>
            </a:ln>
          </p:spPr>
          <p:txBody>
            <a:bodyPr lIns="0" tIns="0" rIns="0" bIns="0"/>
            <a:lstStyle/>
            <a:p>
              <a:endParaRPr lang="en-US"/>
            </a:p>
          </p:txBody>
        </p:sp>
        <p:sp>
          <p:nvSpPr>
            <p:cNvPr id="42" name="AutoShape 16"/>
            <p:cNvSpPr>
              <a:spLocks/>
            </p:cNvSpPr>
            <p:nvPr/>
          </p:nvSpPr>
          <p:spPr bwMode="auto">
            <a:xfrm>
              <a:off x="7" y="5"/>
              <a:ext cx="132" cy="94"/>
            </a:xfrm>
            <a:custGeom>
              <a:avLst/>
              <a:gdLst/>
              <a:ahLst/>
              <a:cxnLst/>
              <a:rect l="0" t="0" r="r" b="b"/>
              <a:pathLst>
                <a:path w="21600" h="2160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1" y="19050"/>
                  </a:lnTo>
                  <a:cubicBezTo>
                    <a:pt x="14510" y="19430"/>
                    <a:pt x="14461" y="19806"/>
                    <a:pt x="14386" y="20172"/>
                  </a:cubicBezTo>
                  <a:moveTo>
                    <a:pt x="17421" y="12116"/>
                  </a:moveTo>
                  <a:lnTo>
                    <a:pt x="17421" y="12116"/>
                  </a:lnTo>
                  <a:cubicBezTo>
                    <a:pt x="18513" y="12896"/>
                    <a:pt x="19202"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sp>
        <p:nvSpPr>
          <p:cNvPr id="43" name="TextBox 42"/>
          <p:cNvSpPr txBox="1"/>
          <p:nvPr/>
        </p:nvSpPr>
        <p:spPr>
          <a:xfrm>
            <a:off x="5605049" y="540459"/>
            <a:ext cx="748923" cy="1200329"/>
          </a:xfrm>
          <a:prstGeom prst="rect">
            <a:avLst/>
          </a:prstGeom>
          <a:noFill/>
          <a:effectLst>
            <a:outerShdw blurRad="50800" dist="38100" dir="2700000" algn="tl" rotWithShape="0">
              <a:prstClr val="black">
                <a:alpha val="40000"/>
              </a:prstClr>
            </a:outerShdw>
          </a:effectLst>
          <a:scene3d>
            <a:camera prst="orthographicFront"/>
            <a:lightRig rig="threePt" dir="t"/>
          </a:scene3d>
          <a:sp3d>
            <a:bevelT/>
          </a:sp3d>
        </p:spPr>
        <p:txBody>
          <a:bodyPr wrap="non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7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rPr>
              <a:t>?</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endParaRPr>
          </a:p>
        </p:txBody>
      </p:sp>
      <p:sp>
        <p:nvSpPr>
          <p:cNvPr id="44" name="TextBox 43"/>
          <p:cNvSpPr txBox="1"/>
          <p:nvPr/>
        </p:nvSpPr>
        <p:spPr>
          <a:xfrm>
            <a:off x="7300637" y="1971584"/>
            <a:ext cx="748923" cy="1200329"/>
          </a:xfrm>
          <a:prstGeom prst="rect">
            <a:avLst/>
          </a:prstGeom>
          <a:noFill/>
          <a:effectLst>
            <a:outerShdw blurRad="50800" dist="38100" dir="2700000" algn="tl" rotWithShape="0">
              <a:prstClr val="black">
                <a:alpha val="40000"/>
              </a:prstClr>
            </a:outerShdw>
          </a:effectLst>
          <a:scene3d>
            <a:camera prst="orthographicFront"/>
            <a:lightRig rig="threePt" dir="t"/>
          </a:scene3d>
          <a:sp3d>
            <a:bevelT/>
          </a:sp3d>
        </p:spPr>
        <p:txBody>
          <a:bodyPr wrap="non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7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rPr>
              <a:t>?</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endParaRPr>
          </a:p>
        </p:txBody>
      </p:sp>
      <p:sp>
        <p:nvSpPr>
          <p:cNvPr id="26" name="TextBox 25"/>
          <p:cNvSpPr txBox="1"/>
          <p:nvPr/>
        </p:nvSpPr>
        <p:spPr>
          <a:xfrm>
            <a:off x="5944027" y="-55513"/>
            <a:ext cx="2056973" cy="3770263"/>
          </a:xfrm>
          <a:prstGeom prst="rect">
            <a:avLst/>
          </a:prstGeom>
          <a:noFill/>
          <a:effectLst>
            <a:outerShdw blurRad="50800" dist="38100" dir="2700000" algn="tl" rotWithShape="0">
              <a:prstClr val="black">
                <a:alpha val="40000"/>
              </a:prstClr>
            </a:outerShdw>
          </a:effectLst>
          <a:scene3d>
            <a:camera prst="orthographicFront"/>
            <a:lightRig rig="threePt" dir="t"/>
          </a:scene3d>
          <a:sp3d>
            <a:bevelT/>
          </a:sp3d>
        </p:spPr>
        <p:txBody>
          <a:bodyPr wrap="non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239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rPr>
              <a:t>?</a:t>
            </a:r>
            <a:endParaRPr lang="en-US" sz="8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endParaRPr>
          </a:p>
        </p:txBody>
      </p:sp>
      <p:sp>
        <p:nvSpPr>
          <p:cNvPr id="6" name="Slide Number Placeholder 5"/>
          <p:cNvSpPr>
            <a:spLocks noGrp="1"/>
          </p:cNvSpPr>
          <p:nvPr>
            <p:ph type="sldNum" sz="quarter" idx="12"/>
          </p:nvPr>
        </p:nvSpPr>
        <p:spPr/>
        <p:txBody>
          <a:bodyPr/>
          <a:lstStyle/>
          <a:p>
            <a:fld id="{4AF310B5-B37C-4062-950A-8FEDA86889CC}" type="slidenum">
              <a:rPr lang="en-US" smtClean="0"/>
              <a:t>12</a:t>
            </a:fld>
            <a:endParaRPr lang="en-US"/>
          </a:p>
        </p:txBody>
      </p:sp>
    </p:spTree>
    <p:extLst>
      <p:ext uri="{BB962C8B-B14F-4D97-AF65-F5344CB8AC3E}">
        <p14:creationId xmlns:p14="http://schemas.microsoft.com/office/powerpoint/2010/main" val="30807635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left)">
                                      <p:cBhvr>
                                        <p:cTn id="12" dur="300"/>
                                        <p:tgtEl>
                                          <p:spTgt spid="2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300"/>
                                        <p:tgtEl>
                                          <p:spTgt spid="7"/>
                                        </p:tgtEl>
                                      </p:cBhvr>
                                    </p:animEffect>
                                  </p:childTnLst>
                                </p:cTn>
                              </p:par>
                            </p:childTnLst>
                          </p:cTn>
                        </p:par>
                        <p:par>
                          <p:cTn id="16" fill="hold">
                            <p:stCondLst>
                              <p:cond delay="3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par>
                                <p:cTn id="25" presetID="22" presetClass="entr" presetSubtype="8"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left)">
                                      <p:cBhvr>
                                        <p:cTn id="27" dur="500"/>
                                        <p:tgtEl>
                                          <p:spTgt spid="3"/>
                                        </p:tgtEl>
                                      </p:cBhvr>
                                    </p:animEffect>
                                  </p:childTnLst>
                                </p:cTn>
                              </p:par>
                            </p:childTnLst>
                          </p:cTn>
                        </p:par>
                        <p:par>
                          <p:cTn id="28" fill="hold">
                            <p:stCondLst>
                              <p:cond delay="500"/>
                            </p:stCondLst>
                            <p:childTnLst>
                              <p:par>
                                <p:cTn id="29" presetID="10" presetClass="entr" presetSubtype="0"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200"/>
                                        <p:tgtEl>
                                          <p:spTgt spid="28"/>
                                        </p:tgtEl>
                                      </p:cBhvr>
                                    </p:animEffect>
                                  </p:childTnLst>
                                </p:cTn>
                              </p:par>
                            </p:childTnLst>
                          </p:cTn>
                        </p:par>
                        <p:par>
                          <p:cTn id="32" fill="hold">
                            <p:stCondLst>
                              <p:cond delay="700"/>
                            </p:stCondLst>
                            <p:childTnLst>
                              <p:par>
                                <p:cTn id="33" presetID="10" presetClass="entr" presetSubtype="0"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200"/>
                                        <p:tgtEl>
                                          <p:spTgt spid="14"/>
                                        </p:tgtEl>
                                      </p:cBhvr>
                                    </p:animEffect>
                                  </p:childTnLst>
                                </p:cTn>
                              </p:par>
                            </p:childTnLst>
                          </p:cTn>
                        </p:par>
                        <p:par>
                          <p:cTn id="36" fill="hold">
                            <p:stCondLst>
                              <p:cond delay="900"/>
                            </p:stCondLst>
                            <p:childTnLst>
                              <p:par>
                                <p:cTn id="37" presetID="10" presetClass="entr" presetSubtype="0"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200"/>
                                        <p:tgtEl>
                                          <p:spTgt spid="17"/>
                                        </p:tgtEl>
                                      </p:cBhvr>
                                    </p:animEffect>
                                  </p:childTnLst>
                                </p:cTn>
                              </p:par>
                            </p:childTnLst>
                          </p:cTn>
                        </p:par>
                        <p:par>
                          <p:cTn id="40" fill="hold">
                            <p:stCondLst>
                              <p:cond delay="1100"/>
                            </p:stCondLst>
                            <p:childTnLst>
                              <p:par>
                                <p:cTn id="41" presetID="10" presetClass="entr" presetSubtype="0" fill="hold"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500"/>
                                        <p:tgtEl>
                                          <p:spTgt spid="11"/>
                                        </p:tgtEl>
                                      </p:cBhvr>
                                    </p:animEffect>
                                  </p:childTnLst>
                                </p:cTn>
                              </p:par>
                            </p:childTnLst>
                          </p:cTn>
                        </p:par>
                        <p:par>
                          <p:cTn id="44" fill="hold">
                            <p:stCondLst>
                              <p:cond delay="1800"/>
                            </p:stCondLst>
                            <p:childTnLst>
                              <p:par>
                                <p:cTn id="45" presetID="10" presetClass="entr" presetSubtype="0" fill="hold" nodeType="after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200"/>
                                        <p:tgtEl>
                                          <p:spTgt spid="40"/>
                                        </p:tgtEl>
                                      </p:cBhvr>
                                    </p:animEffect>
                                  </p:childTnLst>
                                </p:cTn>
                              </p:par>
                            </p:childTnLst>
                          </p:cTn>
                        </p:par>
                        <p:par>
                          <p:cTn id="48" fill="hold">
                            <p:stCondLst>
                              <p:cond delay="2000"/>
                            </p:stCondLst>
                            <p:childTnLst>
                              <p:par>
                                <p:cTn id="49" presetID="10" presetClass="entr" presetSubtype="0" fill="hold" nodeType="after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fade">
                                      <p:cBhvr>
                                        <p:cTn id="51" dur="200"/>
                                        <p:tgtEl>
                                          <p:spTgt spid="34"/>
                                        </p:tgtEl>
                                      </p:cBhvr>
                                    </p:animEffect>
                                  </p:childTnLst>
                                </p:cTn>
                              </p:par>
                            </p:childTnLst>
                          </p:cTn>
                        </p:par>
                        <p:par>
                          <p:cTn id="52" fill="hold">
                            <p:stCondLst>
                              <p:cond delay="2200"/>
                            </p:stCondLst>
                            <p:childTnLst>
                              <p:par>
                                <p:cTn id="53" presetID="10" presetClass="entr" presetSubtype="0" fill="hold" nodeType="after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fade">
                                      <p:cBhvr>
                                        <p:cTn id="55" dur="200"/>
                                        <p:tgtEl>
                                          <p:spTgt spid="37"/>
                                        </p:tgtEl>
                                      </p:cBhvr>
                                    </p:animEffect>
                                  </p:childTnLst>
                                </p:cTn>
                              </p:par>
                            </p:childTnLst>
                          </p:cTn>
                        </p:par>
                        <p:par>
                          <p:cTn id="56" fill="hold">
                            <p:stCondLst>
                              <p:cond delay="2400"/>
                            </p:stCondLst>
                            <p:childTnLst>
                              <p:par>
                                <p:cTn id="57" presetID="10" presetClass="entr" presetSubtype="0" fill="hold" nodeType="after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fade">
                                      <p:cBhvr>
                                        <p:cTn id="59" dur="500"/>
                                        <p:tgtEl>
                                          <p:spTgt spid="31"/>
                                        </p:tgtEl>
                                      </p:cBhvr>
                                    </p:animEffect>
                                  </p:childTnLst>
                                </p:cTn>
                              </p:par>
                            </p:childTnLst>
                          </p:cTn>
                        </p:par>
                        <p:par>
                          <p:cTn id="60" fill="hold">
                            <p:stCondLst>
                              <p:cond delay="2900"/>
                            </p:stCondLst>
                            <p:childTnLst>
                              <p:par>
                                <p:cTn id="61" presetID="10" presetClass="entr" presetSubtype="0" fill="hold" grpId="0" nodeType="afterEffect">
                                  <p:stCondLst>
                                    <p:cond delay="0"/>
                                  </p:stCondLst>
                                  <p:childTnLst>
                                    <p:set>
                                      <p:cBhvr>
                                        <p:cTn id="62" dur="1" fill="hold">
                                          <p:stCondLst>
                                            <p:cond delay="0"/>
                                          </p:stCondLst>
                                        </p:cTn>
                                        <p:tgtEl>
                                          <p:spTgt spid="44"/>
                                        </p:tgtEl>
                                        <p:attrNameLst>
                                          <p:attrName>style.visibility</p:attrName>
                                        </p:attrNameLst>
                                      </p:cBhvr>
                                      <p:to>
                                        <p:strVal val="visible"/>
                                      </p:to>
                                    </p:set>
                                    <p:animEffect transition="in" filter="fade">
                                      <p:cBhvr>
                                        <p:cTn id="63" dur="200"/>
                                        <p:tgtEl>
                                          <p:spTgt spid="44"/>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43"/>
                                        </p:tgtEl>
                                        <p:attrNameLst>
                                          <p:attrName>style.visibility</p:attrName>
                                        </p:attrNameLst>
                                      </p:cBhvr>
                                      <p:to>
                                        <p:strVal val="visible"/>
                                      </p:to>
                                    </p:set>
                                    <p:animEffect transition="in" filter="fade">
                                      <p:cBhvr>
                                        <p:cTn id="66" dur="200"/>
                                        <p:tgtEl>
                                          <p:spTgt spid="43"/>
                                        </p:tgtEl>
                                      </p:cBhvr>
                                    </p:animEffect>
                                  </p:childTnLst>
                                </p:cTn>
                              </p:par>
                            </p:childTnLst>
                          </p:cTn>
                        </p:par>
                        <p:par>
                          <p:cTn id="67" fill="hold">
                            <p:stCondLst>
                              <p:cond delay="3100"/>
                            </p:stCondLst>
                            <p:childTnLst>
                              <p:par>
                                <p:cTn id="68" presetID="10" presetClass="entr" presetSubtype="0" fill="hold" grpId="0" nodeType="after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fade">
                                      <p:cBhvr>
                                        <p:cTn id="70" dur="2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7" grpId="0" animBg="1"/>
      <p:bldP spid="43" grpId="0"/>
      <p:bldP spid="44" grpId="0"/>
      <p:bldP spid="2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3D image prediction</a:t>
            </a:r>
            <a:endParaRPr lang="en-US" dirty="0"/>
          </a:p>
        </p:txBody>
      </p:sp>
      <p:pic>
        <p:nvPicPr>
          <p:cNvPr id="28" name="Picture 27"/>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flipH="1">
            <a:off x="5256529" y="1206500"/>
            <a:ext cx="3174367" cy="24923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pic>
      <p:pic>
        <p:nvPicPr>
          <p:cNvPr id="29" name="Picture 28"/>
          <p:cNvPicPr>
            <a:picLocks noChangeArrowheads="1"/>
          </p:cNvPicPr>
          <p:nvPr/>
        </p:nvPicPr>
        <p:blipFill>
          <a:blip r:embed="rId4">
            <a:extLst>
              <a:ext uri="{28A0092B-C50C-407E-A947-70E740481C1C}">
                <a14:useLocalDpi xmlns:a14="http://schemas.microsoft.com/office/drawing/2010/main" val="0"/>
              </a:ext>
            </a:extLst>
          </a:blip>
          <a:stretch>
            <a:fillRect/>
          </a:stretch>
        </p:blipFill>
        <p:spPr bwMode="auto">
          <a:xfrm rot="20952251">
            <a:off x="2320953" y="1930399"/>
            <a:ext cx="3450553"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pic>
      <p:grpSp>
        <p:nvGrpSpPr>
          <p:cNvPr id="30" name="Group 29"/>
          <p:cNvGrpSpPr>
            <a:grpSpLocks/>
          </p:cNvGrpSpPr>
          <p:nvPr/>
        </p:nvGrpSpPr>
        <p:grpSpPr bwMode="auto">
          <a:xfrm>
            <a:off x="1143000" y="590550"/>
            <a:ext cx="2901370" cy="2093913"/>
            <a:chOff x="0" y="0"/>
            <a:chExt cx="1696" cy="1223"/>
          </a:xfrm>
        </p:grpSpPr>
        <p:sp>
          <p:nvSpPr>
            <p:cNvPr id="31" name="Freeform 30"/>
            <p:cNvSpPr>
              <a:spLocks/>
            </p:cNvSpPr>
            <p:nvPr/>
          </p:nvSpPr>
          <p:spPr bwMode="auto">
            <a:xfrm>
              <a:off x="0" y="0"/>
              <a:ext cx="1696" cy="1223"/>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0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3"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3" y="2601"/>
                  </a:cubicBez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8"/>
                    <a:pt x="13801" y="17550"/>
                  </a:cubicBezTo>
                  <a:lnTo>
                    <a:pt x="13802" y="17549"/>
                  </a:lnTo>
                  <a:cubicBezTo>
                    <a:pt x="13280" y="19880"/>
                    <a:pt x="11461" y="21198"/>
                    <a:pt x="9738" y="20492"/>
                  </a:cubicBezTo>
                  <a:cubicBezTo>
                    <a:pt x="9016" y="20196"/>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25400" cap="flat">
              <a:solidFill>
                <a:schemeClr val="tx1"/>
              </a:solidFill>
              <a:prstDash val="solid"/>
              <a:round/>
              <a:headEnd type="none" w="med" len="med"/>
              <a:tailEnd type="none" w="med" len="med"/>
            </a:ln>
          </p:spPr>
          <p:txBody>
            <a:bodyPr lIns="0" tIns="0" rIns="0" bIns="0"/>
            <a:lstStyle/>
            <a:p>
              <a:endParaRPr lang="en-US"/>
            </a:p>
          </p:txBody>
        </p:sp>
        <p:sp>
          <p:nvSpPr>
            <p:cNvPr id="32" name="AutoShape 10"/>
            <p:cNvSpPr>
              <a:spLocks/>
            </p:cNvSpPr>
            <p:nvPr/>
          </p:nvSpPr>
          <p:spPr bwMode="auto">
            <a:xfrm>
              <a:off x="86" y="62"/>
              <a:ext cx="1554" cy="1041"/>
            </a:xfrm>
            <a:custGeom>
              <a:avLst/>
              <a:gdLst/>
              <a:ahLst/>
              <a:cxnLst/>
              <a:rect l="0" t="0" r="r" b="b"/>
              <a:pathLst>
                <a:path w="21600" h="21600">
                  <a:moveTo>
                    <a:pt x="1380" y="14010"/>
                  </a:moveTo>
                  <a:lnTo>
                    <a:pt x="1380" y="14010"/>
                  </a:lnTo>
                  <a:cubicBezTo>
                    <a:pt x="899" y="14065"/>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2" y="19050"/>
                  </a:lnTo>
                  <a:cubicBezTo>
                    <a:pt x="14510" y="19430"/>
                    <a:pt x="14461" y="19806"/>
                    <a:pt x="14386" y="20172"/>
                  </a:cubicBezTo>
                  <a:moveTo>
                    <a:pt x="17421" y="12116"/>
                  </a:moveTo>
                  <a:lnTo>
                    <a:pt x="17421" y="12116"/>
                  </a:lnTo>
                  <a:cubicBezTo>
                    <a:pt x="18513" y="12896"/>
                    <a:pt x="19203"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254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pic>
        <p:nvPicPr>
          <p:cNvPr id="35" name="Picture 34"/>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flipH="1">
            <a:off x="1517367" y="906081"/>
            <a:ext cx="1863132" cy="146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cap="flat">
                <a:solidFill>
                  <a:schemeClr val="tx1"/>
                </a:solidFill>
                <a:round/>
                <a:headEnd/>
                <a:tailEnd/>
              </a14:hiddenLine>
            </a:ext>
          </a:extLst>
        </p:spPr>
      </p:pic>
      <p:grpSp>
        <p:nvGrpSpPr>
          <p:cNvPr id="36" name="Group 35"/>
          <p:cNvGrpSpPr>
            <a:grpSpLocks/>
          </p:cNvGrpSpPr>
          <p:nvPr/>
        </p:nvGrpSpPr>
        <p:grpSpPr bwMode="auto">
          <a:xfrm>
            <a:off x="2750840" y="3721100"/>
            <a:ext cx="228600" cy="174625"/>
            <a:chOff x="0" y="0"/>
            <a:chExt cx="144" cy="110"/>
          </a:xfrm>
        </p:grpSpPr>
        <p:sp>
          <p:nvSpPr>
            <p:cNvPr id="37" name="Freeform 36"/>
            <p:cNvSpPr>
              <a:spLocks/>
            </p:cNvSpPr>
            <p:nvPr/>
          </p:nvSpPr>
          <p:spPr bwMode="auto">
            <a:xfrm>
              <a:off x="0" y="0"/>
              <a:ext cx="144" cy="110"/>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1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4"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4" y="2601"/>
                  </a:cubicBezTo>
                  <a:lnTo>
                    <a:pt x="18513" y="2601"/>
                  </a:ln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7"/>
                    <a:pt x="13801" y="17550"/>
                  </a:cubicBezTo>
                  <a:lnTo>
                    <a:pt x="13802" y="17549"/>
                  </a:lnTo>
                  <a:cubicBezTo>
                    <a:pt x="13280" y="19880"/>
                    <a:pt x="11461" y="21198"/>
                    <a:pt x="9738" y="20492"/>
                  </a:cubicBezTo>
                  <a:cubicBezTo>
                    <a:pt x="9016" y="20197"/>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12700" cap="flat">
              <a:solidFill>
                <a:schemeClr val="tx1"/>
              </a:solidFill>
              <a:prstDash val="solid"/>
              <a:round/>
              <a:headEnd type="none" w="med" len="med"/>
              <a:tailEnd type="none" w="med" len="med"/>
            </a:ln>
          </p:spPr>
          <p:txBody>
            <a:bodyPr lIns="0" tIns="0" rIns="0" bIns="0"/>
            <a:lstStyle/>
            <a:p>
              <a:endParaRPr lang="en-US"/>
            </a:p>
          </p:txBody>
        </p:sp>
        <p:sp>
          <p:nvSpPr>
            <p:cNvPr id="38" name="AutoShape 16"/>
            <p:cNvSpPr>
              <a:spLocks/>
            </p:cNvSpPr>
            <p:nvPr/>
          </p:nvSpPr>
          <p:spPr bwMode="auto">
            <a:xfrm>
              <a:off x="7" y="5"/>
              <a:ext cx="132" cy="94"/>
            </a:xfrm>
            <a:custGeom>
              <a:avLst/>
              <a:gdLst/>
              <a:ahLst/>
              <a:cxnLst/>
              <a:rect l="0" t="0" r="r" b="b"/>
              <a:pathLst>
                <a:path w="21600" h="2160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1" y="19050"/>
                  </a:lnTo>
                  <a:cubicBezTo>
                    <a:pt x="14510" y="19430"/>
                    <a:pt x="14461" y="19806"/>
                    <a:pt x="14386" y="20172"/>
                  </a:cubicBezTo>
                  <a:moveTo>
                    <a:pt x="17421" y="12116"/>
                  </a:moveTo>
                  <a:lnTo>
                    <a:pt x="17421" y="12116"/>
                  </a:lnTo>
                  <a:cubicBezTo>
                    <a:pt x="18513" y="12896"/>
                    <a:pt x="19202"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39" name="Group 38"/>
          <p:cNvGrpSpPr>
            <a:grpSpLocks/>
          </p:cNvGrpSpPr>
          <p:nvPr/>
        </p:nvGrpSpPr>
        <p:grpSpPr bwMode="auto">
          <a:xfrm>
            <a:off x="2141601" y="3467100"/>
            <a:ext cx="330200" cy="261938"/>
            <a:chOff x="0" y="0"/>
            <a:chExt cx="208" cy="165"/>
          </a:xfrm>
        </p:grpSpPr>
        <p:sp>
          <p:nvSpPr>
            <p:cNvPr id="40" name="Freeform 39"/>
            <p:cNvSpPr>
              <a:spLocks/>
            </p:cNvSpPr>
            <p:nvPr/>
          </p:nvSpPr>
          <p:spPr bwMode="auto">
            <a:xfrm>
              <a:off x="0" y="0"/>
              <a:ext cx="208" cy="165"/>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1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3"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4" y="2601"/>
                  </a:cubicBezTo>
                  <a:lnTo>
                    <a:pt x="18513" y="2601"/>
                  </a:ln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8"/>
                    <a:pt x="13801" y="17550"/>
                  </a:cubicBezTo>
                  <a:lnTo>
                    <a:pt x="13802" y="17549"/>
                  </a:lnTo>
                  <a:cubicBezTo>
                    <a:pt x="13280" y="19880"/>
                    <a:pt x="11461" y="21198"/>
                    <a:pt x="9738" y="20492"/>
                  </a:cubicBezTo>
                  <a:cubicBezTo>
                    <a:pt x="9016" y="20197"/>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12700" cap="flat">
              <a:solidFill>
                <a:schemeClr val="tx1"/>
              </a:solidFill>
              <a:prstDash val="solid"/>
              <a:round/>
              <a:headEnd type="none" w="med" len="med"/>
              <a:tailEnd type="none" w="med" len="med"/>
            </a:ln>
          </p:spPr>
          <p:txBody>
            <a:bodyPr lIns="0" tIns="0" rIns="0" bIns="0"/>
            <a:lstStyle/>
            <a:p>
              <a:endParaRPr lang="en-US"/>
            </a:p>
          </p:txBody>
        </p:sp>
        <p:sp>
          <p:nvSpPr>
            <p:cNvPr id="41" name="AutoShape 19"/>
            <p:cNvSpPr>
              <a:spLocks/>
            </p:cNvSpPr>
            <p:nvPr/>
          </p:nvSpPr>
          <p:spPr bwMode="auto">
            <a:xfrm>
              <a:off x="10" y="8"/>
              <a:ext cx="191" cy="140"/>
            </a:xfrm>
            <a:custGeom>
              <a:avLst/>
              <a:gdLst/>
              <a:ahLst/>
              <a:cxnLst/>
              <a:rect l="0" t="0" r="r" b="b"/>
              <a:pathLst>
                <a:path w="21600" h="2160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2" y="19050"/>
                  </a:lnTo>
                  <a:cubicBezTo>
                    <a:pt x="14510" y="19430"/>
                    <a:pt x="14461" y="19806"/>
                    <a:pt x="14386" y="20172"/>
                  </a:cubicBezTo>
                  <a:moveTo>
                    <a:pt x="17421" y="12116"/>
                  </a:moveTo>
                  <a:lnTo>
                    <a:pt x="17421" y="12116"/>
                  </a:lnTo>
                  <a:cubicBezTo>
                    <a:pt x="18513" y="12896"/>
                    <a:pt x="19202"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42" name="Group 41"/>
          <p:cNvGrpSpPr>
            <a:grpSpLocks/>
          </p:cNvGrpSpPr>
          <p:nvPr/>
        </p:nvGrpSpPr>
        <p:grpSpPr bwMode="auto">
          <a:xfrm>
            <a:off x="1611376" y="2831188"/>
            <a:ext cx="546100" cy="422275"/>
            <a:chOff x="0" y="0"/>
            <a:chExt cx="344" cy="266"/>
          </a:xfrm>
        </p:grpSpPr>
        <p:sp>
          <p:nvSpPr>
            <p:cNvPr id="43" name="Freeform 42"/>
            <p:cNvSpPr>
              <a:spLocks/>
            </p:cNvSpPr>
            <p:nvPr/>
          </p:nvSpPr>
          <p:spPr bwMode="auto">
            <a:xfrm>
              <a:off x="0" y="0"/>
              <a:ext cx="344" cy="266"/>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1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3"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4" y="2601"/>
                  </a:cubicBezTo>
                  <a:lnTo>
                    <a:pt x="18513" y="2601"/>
                  </a:ln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8"/>
                    <a:pt x="13801" y="17550"/>
                  </a:cubicBezTo>
                  <a:lnTo>
                    <a:pt x="13802" y="17549"/>
                  </a:lnTo>
                  <a:cubicBezTo>
                    <a:pt x="13280" y="19880"/>
                    <a:pt x="11461" y="21198"/>
                    <a:pt x="9738" y="20492"/>
                  </a:cubicBezTo>
                  <a:cubicBezTo>
                    <a:pt x="9016" y="20197"/>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12700" cap="flat">
              <a:solidFill>
                <a:schemeClr val="tx1"/>
              </a:solidFill>
              <a:prstDash val="solid"/>
              <a:round/>
              <a:headEnd type="none" w="med" len="med"/>
              <a:tailEnd type="none" w="med" len="med"/>
            </a:ln>
          </p:spPr>
          <p:txBody>
            <a:bodyPr lIns="0" tIns="0" rIns="0" bIns="0"/>
            <a:lstStyle/>
            <a:p>
              <a:endParaRPr lang="en-US"/>
            </a:p>
          </p:txBody>
        </p:sp>
        <p:sp>
          <p:nvSpPr>
            <p:cNvPr id="44" name="AutoShape 22"/>
            <p:cNvSpPr>
              <a:spLocks/>
            </p:cNvSpPr>
            <p:nvPr/>
          </p:nvSpPr>
          <p:spPr bwMode="auto">
            <a:xfrm>
              <a:off x="17" y="13"/>
              <a:ext cx="315" cy="226"/>
            </a:xfrm>
            <a:custGeom>
              <a:avLst/>
              <a:gdLst/>
              <a:ahLst/>
              <a:cxnLst/>
              <a:rect l="0" t="0" r="r" b="b"/>
              <a:pathLst>
                <a:path w="21600" h="2160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1" y="19050"/>
                  </a:lnTo>
                  <a:cubicBezTo>
                    <a:pt x="14510" y="19430"/>
                    <a:pt x="14461" y="19806"/>
                    <a:pt x="14386" y="20172"/>
                  </a:cubicBezTo>
                  <a:moveTo>
                    <a:pt x="17421" y="12116"/>
                  </a:moveTo>
                  <a:lnTo>
                    <a:pt x="17421" y="12116"/>
                  </a:lnTo>
                  <a:cubicBezTo>
                    <a:pt x="18513" y="12896"/>
                    <a:pt x="19202"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sp>
        <p:nvSpPr>
          <p:cNvPr id="46" name="TextBox 45"/>
          <p:cNvSpPr txBox="1"/>
          <p:nvPr/>
        </p:nvSpPr>
        <p:spPr>
          <a:xfrm>
            <a:off x="1930688" y="529510"/>
            <a:ext cx="1265090" cy="2215991"/>
          </a:xfrm>
          <a:prstGeom prst="rect">
            <a:avLst/>
          </a:prstGeom>
          <a:noFill/>
          <a:effectLst>
            <a:outerShdw blurRad="50800" dist="38100" dir="2700000" algn="tl" rotWithShape="0">
              <a:prstClr val="black">
                <a:alpha val="40000"/>
              </a:prstClr>
            </a:outerShdw>
          </a:effectLst>
          <a:scene3d>
            <a:camera prst="orthographicFront"/>
            <a:lightRig rig="threePt" dir="t"/>
          </a:scene3d>
          <a:sp3d>
            <a:bevelT/>
          </a:sp3d>
        </p:spPr>
        <p:txBody>
          <a:bodyPr wrap="non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13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rPr>
              <a:t>?</a:t>
            </a:r>
            <a:endParaRPr lang="en-US" sz="6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endParaRPr>
          </a:p>
        </p:txBody>
      </p:sp>
      <p:sp>
        <p:nvSpPr>
          <p:cNvPr id="3" name="Slide Number Placeholder 2"/>
          <p:cNvSpPr>
            <a:spLocks noGrp="1"/>
          </p:cNvSpPr>
          <p:nvPr>
            <p:ph type="sldNum" sz="quarter" idx="12"/>
          </p:nvPr>
        </p:nvSpPr>
        <p:spPr/>
        <p:txBody>
          <a:bodyPr/>
          <a:lstStyle/>
          <a:p>
            <a:fld id="{4AF310B5-B37C-4062-950A-8FEDA86889CC}" type="slidenum">
              <a:rPr lang="en-US" smtClean="0"/>
              <a:t>13</a:t>
            </a:fld>
            <a:endParaRPr lang="en-US"/>
          </a:p>
        </p:txBody>
      </p:sp>
    </p:spTree>
    <p:extLst>
      <p:ext uri="{BB962C8B-B14F-4D97-AF65-F5344CB8AC3E}">
        <p14:creationId xmlns:p14="http://schemas.microsoft.com/office/powerpoint/2010/main" val="40705671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800"/>
                            </p:stCondLst>
                            <p:childTnLst>
                              <p:par>
                                <p:cTn id="9" presetID="10" presetClass="entr" presetSubtype="0"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200"/>
                                        <p:tgtEl>
                                          <p:spTgt spid="3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200"/>
                                        <p:tgtEl>
                                          <p:spTgt spid="39"/>
                                        </p:tgtEl>
                                      </p:cBhvr>
                                    </p:animEffect>
                                  </p:childTnLst>
                                </p:cTn>
                              </p:par>
                            </p:childTnLst>
                          </p:cTn>
                        </p:par>
                        <p:par>
                          <p:cTn id="16" fill="hold">
                            <p:stCondLst>
                              <p:cond delay="1200"/>
                            </p:stCondLst>
                            <p:childTnLst>
                              <p:par>
                                <p:cTn id="17" presetID="10" presetClass="entr" presetSubtype="0"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200"/>
                                        <p:tgtEl>
                                          <p:spTgt spid="42"/>
                                        </p:tgtEl>
                                      </p:cBhvr>
                                    </p:animEffect>
                                  </p:childTnLst>
                                </p:cTn>
                              </p:par>
                            </p:childTnLst>
                          </p:cTn>
                        </p:par>
                        <p:par>
                          <p:cTn id="20" fill="hold">
                            <p:stCondLst>
                              <p:cond delay="1400"/>
                            </p:stCondLst>
                            <p:childTnLst>
                              <p:par>
                                <p:cTn id="21" presetID="10" presetClass="entr" presetSubtype="0" fill="hold"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300"/>
                                        <p:tgtEl>
                                          <p:spTgt spid="3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6"/>
                                        </p:tgtEl>
                                        <p:attrNameLst>
                                          <p:attrName>style.visibility</p:attrName>
                                        </p:attrNameLst>
                                      </p:cBhvr>
                                      <p:to>
                                        <p:strVal val="visible"/>
                                      </p:to>
                                    </p:set>
                                    <p:animEffect transition="in" filter="fade">
                                      <p:cBhvr>
                                        <p:cTn id="26" dur="200"/>
                                        <p:tgtEl>
                                          <p:spTgt spid="46"/>
                                        </p:tgtEl>
                                      </p:cBhvr>
                                    </p:animEffect>
                                  </p:childTnLst>
                                </p:cTn>
                              </p:par>
                            </p:childTnLst>
                          </p:cTn>
                        </p:par>
                        <p:par>
                          <p:cTn id="27" fill="hold">
                            <p:stCondLst>
                              <p:cond delay="1700"/>
                            </p:stCondLst>
                            <p:childTnLst>
                              <p:par>
                                <p:cTn id="28" presetID="10" presetClass="exit" presetSubtype="0" fill="hold" grpId="1" nodeType="afterEffect">
                                  <p:stCondLst>
                                    <p:cond delay="0"/>
                                  </p:stCondLst>
                                  <p:childTnLst>
                                    <p:animEffect transition="out" filter="fade">
                                      <p:cBhvr>
                                        <p:cTn id="29" dur="500"/>
                                        <p:tgtEl>
                                          <p:spTgt spid="46"/>
                                        </p:tgtEl>
                                      </p:cBhvr>
                                    </p:animEffect>
                                    <p:set>
                                      <p:cBhvr>
                                        <p:cTn id="30" dur="1" fill="hold">
                                          <p:stCondLst>
                                            <p:cond delay="499"/>
                                          </p:stCondLst>
                                        </p:cTn>
                                        <p:tgtEl>
                                          <p:spTgt spid="46"/>
                                        </p:tgtEl>
                                        <p:attrNameLst>
                                          <p:attrName>style.visibility</p:attrName>
                                        </p:attrNameLst>
                                      </p:cBhvr>
                                      <p:to>
                                        <p:strVal val="hidden"/>
                                      </p:to>
                                    </p:set>
                                  </p:childTnLst>
                                </p:cTn>
                              </p:par>
                            </p:childTnLst>
                          </p:cTn>
                        </p:par>
                        <p:par>
                          <p:cTn id="31" fill="hold">
                            <p:stCondLst>
                              <p:cond delay="2200"/>
                            </p:stCondLst>
                            <p:childTnLst>
                              <p:par>
                                <p:cTn id="32" presetID="10" presetClass="entr" presetSubtype="0" fill="hold" nodeType="after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fade">
                                      <p:cBhvr>
                                        <p:cTn id="34" dur="3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6"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to predict the HVS response?</a:t>
            </a:r>
            <a:endParaRPr lang="en-US" dirty="0"/>
          </a:p>
        </p:txBody>
      </p:sp>
      <p:sp>
        <p:nvSpPr>
          <p:cNvPr id="5" name="Title 1"/>
          <p:cNvSpPr txBox="1">
            <a:spLocks/>
          </p:cNvSpPr>
          <p:nvPr/>
        </p:nvSpPr>
        <p:spPr>
          <a:xfrm>
            <a:off x="228600" y="5162550"/>
            <a:ext cx="3429000" cy="443450"/>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1" kern="1200">
                <a:solidFill>
                  <a:schemeClr val="tx1"/>
                </a:solidFill>
                <a:latin typeface="+mj-lt"/>
                <a:ea typeface="+mj-ea"/>
                <a:cs typeface="+mj-cs"/>
              </a:defRPr>
            </a:lvl1pPr>
          </a:lstStyle>
          <a:p>
            <a:pPr marL="342900" indent="-342900">
              <a:buFont typeface="Arial" pitchFamily="34" charset="0"/>
              <a:buChar char="•"/>
            </a:pPr>
            <a:r>
              <a:rPr lang="en-US" sz="2200" b="0" dirty="0" smtClean="0"/>
              <a:t>Check what is visible</a:t>
            </a:r>
            <a:endParaRPr lang="en-US" sz="2200" dirty="0"/>
          </a:p>
        </p:txBody>
      </p:sp>
      <mc:AlternateContent xmlns:mc="http://schemas.openxmlformats.org/markup-compatibility/2006" xmlns:a14="http://schemas.microsoft.com/office/drawing/2010/main">
        <mc:Choice Requires="a14">
          <p:sp>
            <p:nvSpPr>
              <p:cNvPr id="7" name="Title 1"/>
              <p:cNvSpPr txBox="1">
                <a:spLocks/>
              </p:cNvSpPr>
              <p:nvPr/>
            </p:nvSpPr>
            <p:spPr>
              <a:xfrm>
                <a:off x="609601" y="2283184"/>
                <a:ext cx="3962400" cy="443450"/>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1" kern="1200">
                    <a:solidFill>
                      <a:schemeClr val="tx1"/>
                    </a:solidFill>
                    <a:latin typeface="+mj-lt"/>
                    <a:ea typeface="+mj-ea"/>
                    <a:cs typeface="+mj-cs"/>
                  </a:defRPr>
                </a:lvl1pPr>
              </a:lstStyle>
              <a:p>
                <a14:m>
                  <m:oMath xmlns:m="http://schemas.openxmlformats.org/officeDocument/2006/math">
                    <m:r>
                      <a:rPr lang="en-US" sz="1800" b="0" i="1" smtClean="0">
                        <a:latin typeface="Cambria Math"/>
                        <a:ea typeface="Cambria Math"/>
                      </a:rPr>
                      <m:t>→</m:t>
                    </m:r>
                  </m:oMath>
                </a14:m>
                <a:r>
                  <a:rPr lang="en-US" sz="1800" b="0" dirty="0" smtClean="0"/>
                  <a:t>  remove imperceptible </a:t>
                </a:r>
                <a:r>
                  <a:rPr lang="en-US" sz="1800" b="0" dirty="0"/>
                  <a:t>information</a:t>
                </a:r>
                <a:endParaRPr lang="en-US" sz="1800" dirty="0"/>
              </a:p>
            </p:txBody>
          </p:sp>
        </mc:Choice>
        <mc:Fallback xmlns="">
          <p:sp>
            <p:nvSpPr>
              <p:cNvPr id="7" name="Title 1"/>
              <p:cNvSpPr txBox="1">
                <a:spLocks noRot="1" noChangeAspect="1" noMove="1" noResize="1" noEditPoints="1" noAdjustHandles="1" noChangeArrowheads="1" noChangeShapeType="1" noTextEdit="1"/>
              </p:cNvSpPr>
              <p:nvPr/>
            </p:nvSpPr>
            <p:spPr>
              <a:xfrm>
                <a:off x="609601" y="2283184"/>
                <a:ext cx="3962400" cy="443450"/>
              </a:xfrm>
              <a:prstGeom prst="rect">
                <a:avLst/>
              </a:prstGeom>
              <a:blipFill rotWithShape="1">
                <a:blip r:embed="rId3"/>
                <a:stretch>
                  <a:fillRect b="-138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itle 1"/>
              <p:cNvSpPr txBox="1">
                <a:spLocks/>
              </p:cNvSpPr>
              <p:nvPr/>
            </p:nvSpPr>
            <p:spPr>
              <a:xfrm>
                <a:off x="609600" y="1276350"/>
                <a:ext cx="3962401" cy="443450"/>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1" kern="1200">
                    <a:solidFill>
                      <a:schemeClr val="tx1"/>
                    </a:solidFill>
                    <a:latin typeface="+mj-lt"/>
                    <a:ea typeface="+mj-ea"/>
                    <a:cs typeface="+mj-cs"/>
                  </a:defRPr>
                </a:lvl1pPr>
              </a:lstStyle>
              <a:p>
                <a14:m>
                  <m:oMath xmlns:m="http://schemas.openxmlformats.org/officeDocument/2006/math">
                    <m:r>
                      <a:rPr lang="en-US" sz="1800" b="0" i="1" smtClean="0">
                        <a:latin typeface="Cambria Math"/>
                        <a:ea typeface="Cambria Math"/>
                      </a:rPr>
                      <m:t>→</m:t>
                    </m:r>
                  </m:oMath>
                </a14:m>
                <a:r>
                  <a:rPr lang="en-US" sz="1800" b="0" dirty="0" smtClean="0"/>
                  <a:t>  compare 3D images</a:t>
                </a:r>
                <a:endParaRPr lang="en-US" sz="1800" dirty="0"/>
              </a:p>
            </p:txBody>
          </p:sp>
        </mc:Choice>
        <mc:Fallback xmlns="">
          <p:sp>
            <p:nvSpPr>
              <p:cNvPr id="8" name="Title 1"/>
              <p:cNvSpPr txBox="1">
                <a:spLocks noRot="1" noChangeAspect="1" noMove="1" noResize="1" noEditPoints="1" noAdjustHandles="1" noChangeArrowheads="1" noChangeShapeType="1" noTextEdit="1"/>
              </p:cNvSpPr>
              <p:nvPr/>
            </p:nvSpPr>
            <p:spPr>
              <a:xfrm>
                <a:off x="609600" y="1276350"/>
                <a:ext cx="3962401" cy="443450"/>
              </a:xfrm>
              <a:prstGeom prst="rect">
                <a:avLst/>
              </a:prstGeom>
              <a:blipFill rotWithShape="1">
                <a:blip r:embed="rId4"/>
                <a:stretch>
                  <a:fillRect b="-1369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itle 1"/>
              <p:cNvSpPr txBox="1">
                <a:spLocks/>
              </p:cNvSpPr>
              <p:nvPr/>
            </p:nvSpPr>
            <p:spPr>
              <a:xfrm>
                <a:off x="609600" y="1779767"/>
                <a:ext cx="4343400" cy="443450"/>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1" kern="1200">
                    <a:solidFill>
                      <a:schemeClr val="tx1"/>
                    </a:solidFill>
                    <a:latin typeface="+mj-lt"/>
                    <a:ea typeface="+mj-ea"/>
                    <a:cs typeface="+mj-cs"/>
                  </a:defRPr>
                </a:lvl1pPr>
              </a:lstStyle>
              <a:p>
                <a14:m>
                  <m:oMath xmlns:m="http://schemas.openxmlformats.org/officeDocument/2006/math">
                    <m:r>
                      <a:rPr lang="en-US" sz="1800" b="0" i="1" smtClean="0">
                        <a:latin typeface="Cambria Math"/>
                        <a:ea typeface="Cambria Math"/>
                      </a:rPr>
                      <m:t>→</m:t>
                    </m:r>
                  </m:oMath>
                </a14:m>
                <a:r>
                  <a:rPr lang="en-US" sz="1800" b="0" dirty="0" smtClean="0"/>
                  <a:t>  better scene manipulation techniques</a:t>
                </a:r>
                <a:endParaRPr lang="en-US" sz="1800" dirty="0"/>
              </a:p>
            </p:txBody>
          </p:sp>
        </mc:Choice>
        <mc:Fallback xmlns="">
          <p:sp>
            <p:nvSpPr>
              <p:cNvPr id="9" name="Title 1"/>
              <p:cNvSpPr txBox="1">
                <a:spLocks noRot="1" noChangeAspect="1" noMove="1" noResize="1" noEditPoints="1" noAdjustHandles="1" noChangeArrowheads="1" noChangeShapeType="1" noTextEdit="1"/>
              </p:cNvSpPr>
              <p:nvPr/>
            </p:nvSpPr>
            <p:spPr>
              <a:xfrm>
                <a:off x="609600" y="1779767"/>
                <a:ext cx="4343400" cy="443450"/>
              </a:xfrm>
              <a:prstGeom prst="rect">
                <a:avLst/>
              </a:prstGeom>
              <a:blipFill rotWithShape="1">
                <a:blip r:embed="rId5"/>
                <a:stretch>
                  <a:fillRect b="-12329"/>
                </a:stretch>
              </a:blipFill>
            </p:spPr>
            <p:txBody>
              <a:bodyPr/>
              <a:lstStyle/>
              <a:p>
                <a:r>
                  <a:rPr lang="en-US">
                    <a:noFill/>
                  </a:rPr>
                  <a:t> </a:t>
                </a:r>
              </a:p>
            </p:txBody>
          </p:sp>
        </mc:Fallback>
      </mc:AlternateContent>
      <p:sp>
        <p:nvSpPr>
          <p:cNvPr id="10" name="Slide Number Placeholder 9"/>
          <p:cNvSpPr>
            <a:spLocks noGrp="1"/>
          </p:cNvSpPr>
          <p:nvPr>
            <p:ph type="sldNum" sz="quarter" idx="12"/>
          </p:nvPr>
        </p:nvSpPr>
        <p:spPr/>
        <p:txBody>
          <a:bodyPr/>
          <a:lstStyle/>
          <a:p>
            <a:fld id="{4AF310B5-B37C-4062-950A-8FEDA86889CC}" type="slidenum">
              <a:rPr lang="en-US" smtClean="0"/>
              <a:t>14</a:t>
            </a:fld>
            <a:endParaRPr lang="en-US"/>
          </a:p>
        </p:txBody>
      </p:sp>
      <mc:AlternateContent xmlns:mc="http://schemas.openxmlformats.org/markup-compatibility/2006" xmlns:a14="http://schemas.microsoft.com/office/drawing/2010/main">
        <mc:Choice Requires="a14">
          <p:sp>
            <p:nvSpPr>
              <p:cNvPr id="11" name="Title 1"/>
              <p:cNvSpPr txBox="1">
                <a:spLocks/>
              </p:cNvSpPr>
              <p:nvPr/>
            </p:nvSpPr>
            <p:spPr>
              <a:xfrm>
                <a:off x="609601" y="2786600"/>
                <a:ext cx="3962400" cy="443450"/>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1" kern="1200">
                    <a:solidFill>
                      <a:schemeClr val="tx1"/>
                    </a:solidFill>
                    <a:latin typeface="+mj-lt"/>
                    <a:ea typeface="+mj-ea"/>
                    <a:cs typeface="+mj-cs"/>
                  </a:defRPr>
                </a:lvl1pPr>
              </a:lstStyle>
              <a:p>
                <a14:m>
                  <m:oMath xmlns:m="http://schemas.openxmlformats.org/officeDocument/2006/math">
                    <m:r>
                      <a:rPr lang="en-US" sz="1800" b="0" i="1" smtClean="0">
                        <a:latin typeface="Cambria Math"/>
                        <a:ea typeface="Cambria Math"/>
                      </a:rPr>
                      <m:t>→</m:t>
                    </m:r>
                  </m:oMath>
                </a14:m>
                <a:r>
                  <a:rPr lang="en-US" sz="1800" b="0" dirty="0" smtClean="0"/>
                  <a:t>  …</a:t>
                </a:r>
                <a:endParaRPr lang="en-US" sz="1800" dirty="0"/>
              </a:p>
            </p:txBody>
          </p:sp>
        </mc:Choice>
        <mc:Fallback xmlns="">
          <p:sp>
            <p:nvSpPr>
              <p:cNvPr id="11" name="Title 1"/>
              <p:cNvSpPr txBox="1">
                <a:spLocks noRot="1" noChangeAspect="1" noMove="1" noResize="1" noEditPoints="1" noAdjustHandles="1" noChangeArrowheads="1" noChangeShapeType="1" noTextEdit="1"/>
              </p:cNvSpPr>
              <p:nvPr/>
            </p:nvSpPr>
            <p:spPr>
              <a:xfrm>
                <a:off x="609601" y="2786600"/>
                <a:ext cx="3962400" cy="443450"/>
              </a:xfrm>
              <a:prstGeom prst="rect">
                <a:avLst/>
              </a:prstGeom>
              <a:blipFill rotWithShape="1">
                <a:blip r:embed="rId6"/>
                <a:stretch>
                  <a:fillRect b="-12329"/>
                </a:stretch>
              </a:blipFill>
            </p:spPr>
            <p:txBody>
              <a:bodyPr/>
              <a:lstStyle/>
              <a:p>
                <a:r>
                  <a:rPr lang="en-US">
                    <a:noFill/>
                  </a:rPr>
                  <a:t> </a:t>
                </a:r>
              </a:p>
            </p:txBody>
          </p:sp>
        </mc:Fallback>
      </mc:AlternateContent>
      <p:grpSp>
        <p:nvGrpSpPr>
          <p:cNvPr id="3" name="Group 2"/>
          <p:cNvGrpSpPr/>
          <p:nvPr/>
        </p:nvGrpSpPr>
        <p:grpSpPr>
          <a:xfrm>
            <a:off x="5091914" y="2176599"/>
            <a:ext cx="3737876" cy="2414240"/>
            <a:chOff x="1143000" y="590550"/>
            <a:chExt cx="6557585" cy="4235449"/>
          </a:xfrm>
        </p:grpSpPr>
        <p:pic>
          <p:nvPicPr>
            <p:cNvPr id="12" name="Picture 11"/>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flipH="1">
              <a:off x="4526218" y="1206501"/>
              <a:ext cx="3174367" cy="2492374"/>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pic>
        <p:pic>
          <p:nvPicPr>
            <p:cNvPr id="13" name="Picture 12"/>
            <p:cNvPicPr>
              <a:picLocks noChangeArrowheads="1"/>
            </p:cNvPicPr>
            <p:nvPr/>
          </p:nvPicPr>
          <p:blipFill>
            <a:blip r:embed="rId8" cstate="print">
              <a:extLst>
                <a:ext uri="{28A0092B-C50C-407E-A947-70E740481C1C}">
                  <a14:useLocalDpi xmlns:a14="http://schemas.microsoft.com/office/drawing/2010/main" val="0"/>
                </a:ext>
              </a:extLst>
            </a:blip>
            <a:stretch>
              <a:fillRect/>
            </a:stretch>
          </p:blipFill>
          <p:spPr bwMode="auto">
            <a:xfrm rot="20952251">
              <a:off x="2320953" y="1930399"/>
              <a:ext cx="3450553"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pic>
        <p:grpSp>
          <p:nvGrpSpPr>
            <p:cNvPr id="14" name="Group 13"/>
            <p:cNvGrpSpPr>
              <a:grpSpLocks/>
            </p:cNvGrpSpPr>
            <p:nvPr/>
          </p:nvGrpSpPr>
          <p:grpSpPr bwMode="auto">
            <a:xfrm>
              <a:off x="1143000" y="590550"/>
              <a:ext cx="2901370" cy="2093913"/>
              <a:chOff x="0" y="0"/>
              <a:chExt cx="1696" cy="1223"/>
            </a:xfrm>
          </p:grpSpPr>
          <p:sp>
            <p:nvSpPr>
              <p:cNvPr id="15" name="Freeform 14"/>
              <p:cNvSpPr>
                <a:spLocks/>
              </p:cNvSpPr>
              <p:nvPr/>
            </p:nvSpPr>
            <p:spPr bwMode="auto">
              <a:xfrm>
                <a:off x="0" y="0"/>
                <a:ext cx="1696" cy="1223"/>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0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3"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3" y="2601"/>
                    </a:cubicBez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8"/>
                      <a:pt x="13801" y="17550"/>
                    </a:cubicBezTo>
                    <a:lnTo>
                      <a:pt x="13802" y="17549"/>
                    </a:lnTo>
                    <a:cubicBezTo>
                      <a:pt x="13280" y="19880"/>
                      <a:pt x="11461" y="21198"/>
                      <a:pt x="9738" y="20492"/>
                    </a:cubicBezTo>
                    <a:cubicBezTo>
                      <a:pt x="9016" y="20196"/>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25400" cap="flat">
                <a:solidFill>
                  <a:schemeClr val="tx1"/>
                </a:solidFill>
                <a:prstDash val="solid"/>
                <a:round/>
                <a:headEnd type="none" w="med" len="med"/>
                <a:tailEnd type="none" w="med" len="med"/>
              </a:ln>
            </p:spPr>
            <p:txBody>
              <a:bodyPr lIns="0" tIns="0" rIns="0" bIns="0"/>
              <a:lstStyle/>
              <a:p>
                <a:endParaRPr lang="en-US"/>
              </a:p>
            </p:txBody>
          </p:sp>
          <p:sp>
            <p:nvSpPr>
              <p:cNvPr id="16" name="AutoShape 10"/>
              <p:cNvSpPr>
                <a:spLocks/>
              </p:cNvSpPr>
              <p:nvPr/>
            </p:nvSpPr>
            <p:spPr bwMode="auto">
              <a:xfrm>
                <a:off x="86" y="62"/>
                <a:ext cx="1554" cy="1041"/>
              </a:xfrm>
              <a:custGeom>
                <a:avLst/>
                <a:gdLst/>
                <a:ahLst/>
                <a:cxnLst/>
                <a:rect l="0" t="0" r="r" b="b"/>
                <a:pathLst>
                  <a:path w="21600" h="21600">
                    <a:moveTo>
                      <a:pt x="1380" y="14010"/>
                    </a:moveTo>
                    <a:lnTo>
                      <a:pt x="1380" y="14010"/>
                    </a:lnTo>
                    <a:cubicBezTo>
                      <a:pt x="899" y="14065"/>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2" y="19050"/>
                    </a:lnTo>
                    <a:cubicBezTo>
                      <a:pt x="14510" y="19430"/>
                      <a:pt x="14461" y="19806"/>
                      <a:pt x="14386" y="20172"/>
                    </a:cubicBezTo>
                    <a:moveTo>
                      <a:pt x="17421" y="12116"/>
                    </a:moveTo>
                    <a:lnTo>
                      <a:pt x="17421" y="12116"/>
                    </a:lnTo>
                    <a:cubicBezTo>
                      <a:pt x="18513" y="12896"/>
                      <a:pt x="19203"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254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pic>
          <p:nvPicPr>
            <p:cNvPr id="17" name="Picture 16"/>
            <p:cNvPicPr>
              <a:picLocks noChangeAspect="1" noChangeArrowheads="1"/>
            </p:cNvPicPr>
            <p:nvPr/>
          </p:nvPicPr>
          <p:blipFill>
            <a:blip r:embed="rId9" cstate="print">
              <a:extLst>
                <a:ext uri="{28A0092B-C50C-407E-A947-70E740481C1C}">
                  <a14:useLocalDpi xmlns:a14="http://schemas.microsoft.com/office/drawing/2010/main" val="0"/>
                </a:ext>
              </a:extLst>
            </a:blip>
            <a:stretch>
              <a:fillRect/>
            </a:stretch>
          </p:blipFill>
          <p:spPr bwMode="auto">
            <a:xfrm flipH="1">
              <a:off x="1517367" y="906081"/>
              <a:ext cx="1863132" cy="146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cap="flat">
                  <a:solidFill>
                    <a:schemeClr val="tx1"/>
                  </a:solidFill>
                  <a:round/>
                  <a:headEnd/>
                  <a:tailEnd/>
                </a14:hiddenLine>
              </a:ext>
            </a:extLst>
          </p:spPr>
        </p:pic>
        <p:grpSp>
          <p:nvGrpSpPr>
            <p:cNvPr id="18" name="Group 17"/>
            <p:cNvGrpSpPr>
              <a:grpSpLocks/>
            </p:cNvGrpSpPr>
            <p:nvPr/>
          </p:nvGrpSpPr>
          <p:grpSpPr bwMode="auto">
            <a:xfrm>
              <a:off x="2750840" y="3721100"/>
              <a:ext cx="228600" cy="174625"/>
              <a:chOff x="0" y="0"/>
              <a:chExt cx="144" cy="110"/>
            </a:xfrm>
          </p:grpSpPr>
          <p:sp>
            <p:nvSpPr>
              <p:cNvPr id="19" name="Freeform 18"/>
              <p:cNvSpPr>
                <a:spLocks/>
              </p:cNvSpPr>
              <p:nvPr/>
            </p:nvSpPr>
            <p:spPr bwMode="auto">
              <a:xfrm>
                <a:off x="0" y="0"/>
                <a:ext cx="144" cy="110"/>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1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4"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4" y="2601"/>
                    </a:cubicBezTo>
                    <a:lnTo>
                      <a:pt x="18513" y="2601"/>
                    </a:ln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7"/>
                      <a:pt x="13801" y="17550"/>
                    </a:cubicBezTo>
                    <a:lnTo>
                      <a:pt x="13802" y="17549"/>
                    </a:lnTo>
                    <a:cubicBezTo>
                      <a:pt x="13280" y="19880"/>
                      <a:pt x="11461" y="21198"/>
                      <a:pt x="9738" y="20492"/>
                    </a:cubicBezTo>
                    <a:cubicBezTo>
                      <a:pt x="9016" y="20197"/>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12700" cap="flat">
                <a:solidFill>
                  <a:schemeClr val="tx1"/>
                </a:solidFill>
                <a:prstDash val="solid"/>
                <a:round/>
                <a:headEnd type="none" w="med" len="med"/>
                <a:tailEnd type="none" w="med" len="med"/>
              </a:ln>
            </p:spPr>
            <p:txBody>
              <a:bodyPr lIns="0" tIns="0" rIns="0" bIns="0"/>
              <a:lstStyle/>
              <a:p>
                <a:endParaRPr lang="en-US"/>
              </a:p>
            </p:txBody>
          </p:sp>
          <p:sp>
            <p:nvSpPr>
              <p:cNvPr id="20" name="AutoShape 16"/>
              <p:cNvSpPr>
                <a:spLocks/>
              </p:cNvSpPr>
              <p:nvPr/>
            </p:nvSpPr>
            <p:spPr bwMode="auto">
              <a:xfrm>
                <a:off x="7" y="5"/>
                <a:ext cx="132" cy="94"/>
              </a:xfrm>
              <a:custGeom>
                <a:avLst/>
                <a:gdLst/>
                <a:ahLst/>
                <a:cxnLst/>
                <a:rect l="0" t="0" r="r" b="b"/>
                <a:pathLst>
                  <a:path w="21600" h="2160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1" y="19050"/>
                    </a:lnTo>
                    <a:cubicBezTo>
                      <a:pt x="14510" y="19430"/>
                      <a:pt x="14461" y="19806"/>
                      <a:pt x="14386" y="20172"/>
                    </a:cubicBezTo>
                    <a:moveTo>
                      <a:pt x="17421" y="12116"/>
                    </a:moveTo>
                    <a:lnTo>
                      <a:pt x="17421" y="12116"/>
                    </a:lnTo>
                    <a:cubicBezTo>
                      <a:pt x="18513" y="12896"/>
                      <a:pt x="19202"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21" name="Group 20"/>
            <p:cNvGrpSpPr>
              <a:grpSpLocks/>
            </p:cNvGrpSpPr>
            <p:nvPr/>
          </p:nvGrpSpPr>
          <p:grpSpPr bwMode="auto">
            <a:xfrm>
              <a:off x="2141601" y="3467100"/>
              <a:ext cx="330200" cy="261938"/>
              <a:chOff x="0" y="0"/>
              <a:chExt cx="208" cy="165"/>
            </a:xfrm>
          </p:grpSpPr>
          <p:sp>
            <p:nvSpPr>
              <p:cNvPr id="22" name="Freeform 21"/>
              <p:cNvSpPr>
                <a:spLocks/>
              </p:cNvSpPr>
              <p:nvPr/>
            </p:nvSpPr>
            <p:spPr bwMode="auto">
              <a:xfrm>
                <a:off x="0" y="0"/>
                <a:ext cx="208" cy="165"/>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1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3"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4" y="2601"/>
                    </a:cubicBezTo>
                    <a:lnTo>
                      <a:pt x="18513" y="2601"/>
                    </a:ln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8"/>
                      <a:pt x="13801" y="17550"/>
                    </a:cubicBezTo>
                    <a:lnTo>
                      <a:pt x="13802" y="17549"/>
                    </a:lnTo>
                    <a:cubicBezTo>
                      <a:pt x="13280" y="19880"/>
                      <a:pt x="11461" y="21198"/>
                      <a:pt x="9738" y="20492"/>
                    </a:cubicBezTo>
                    <a:cubicBezTo>
                      <a:pt x="9016" y="20197"/>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12700" cap="flat">
                <a:solidFill>
                  <a:schemeClr val="tx1"/>
                </a:solidFill>
                <a:prstDash val="solid"/>
                <a:round/>
                <a:headEnd type="none" w="med" len="med"/>
                <a:tailEnd type="none" w="med" len="med"/>
              </a:ln>
            </p:spPr>
            <p:txBody>
              <a:bodyPr lIns="0" tIns="0" rIns="0" bIns="0"/>
              <a:lstStyle/>
              <a:p>
                <a:endParaRPr lang="en-US"/>
              </a:p>
            </p:txBody>
          </p:sp>
          <p:sp>
            <p:nvSpPr>
              <p:cNvPr id="23" name="AutoShape 19"/>
              <p:cNvSpPr>
                <a:spLocks/>
              </p:cNvSpPr>
              <p:nvPr/>
            </p:nvSpPr>
            <p:spPr bwMode="auto">
              <a:xfrm>
                <a:off x="10" y="8"/>
                <a:ext cx="191" cy="140"/>
              </a:xfrm>
              <a:custGeom>
                <a:avLst/>
                <a:gdLst/>
                <a:ahLst/>
                <a:cxnLst/>
                <a:rect l="0" t="0" r="r" b="b"/>
                <a:pathLst>
                  <a:path w="21600" h="2160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2" y="19050"/>
                    </a:lnTo>
                    <a:cubicBezTo>
                      <a:pt x="14510" y="19430"/>
                      <a:pt x="14461" y="19806"/>
                      <a:pt x="14386" y="20172"/>
                    </a:cubicBezTo>
                    <a:moveTo>
                      <a:pt x="17421" y="12116"/>
                    </a:moveTo>
                    <a:lnTo>
                      <a:pt x="17421" y="12116"/>
                    </a:lnTo>
                    <a:cubicBezTo>
                      <a:pt x="18513" y="12896"/>
                      <a:pt x="19202"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24" name="Group 23"/>
            <p:cNvGrpSpPr>
              <a:grpSpLocks/>
            </p:cNvGrpSpPr>
            <p:nvPr/>
          </p:nvGrpSpPr>
          <p:grpSpPr bwMode="auto">
            <a:xfrm>
              <a:off x="1611376" y="2831188"/>
              <a:ext cx="546100" cy="422275"/>
              <a:chOff x="0" y="0"/>
              <a:chExt cx="344" cy="266"/>
            </a:xfrm>
          </p:grpSpPr>
          <p:sp>
            <p:nvSpPr>
              <p:cNvPr id="25" name="Freeform 24"/>
              <p:cNvSpPr>
                <a:spLocks/>
              </p:cNvSpPr>
              <p:nvPr/>
            </p:nvSpPr>
            <p:spPr bwMode="auto">
              <a:xfrm>
                <a:off x="0" y="0"/>
                <a:ext cx="344" cy="266"/>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1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3"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4" y="2601"/>
                    </a:cubicBezTo>
                    <a:lnTo>
                      <a:pt x="18513" y="2601"/>
                    </a:ln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8"/>
                      <a:pt x="13801" y="17550"/>
                    </a:cubicBezTo>
                    <a:lnTo>
                      <a:pt x="13802" y="17549"/>
                    </a:lnTo>
                    <a:cubicBezTo>
                      <a:pt x="13280" y="19880"/>
                      <a:pt x="11461" y="21198"/>
                      <a:pt x="9738" y="20492"/>
                    </a:cubicBezTo>
                    <a:cubicBezTo>
                      <a:pt x="9016" y="20197"/>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12700" cap="flat">
                <a:solidFill>
                  <a:schemeClr val="tx1"/>
                </a:solidFill>
                <a:prstDash val="solid"/>
                <a:round/>
                <a:headEnd type="none" w="med" len="med"/>
                <a:tailEnd type="none" w="med" len="med"/>
              </a:ln>
            </p:spPr>
            <p:txBody>
              <a:bodyPr lIns="0" tIns="0" rIns="0" bIns="0"/>
              <a:lstStyle/>
              <a:p>
                <a:endParaRPr lang="en-US"/>
              </a:p>
            </p:txBody>
          </p:sp>
          <p:sp>
            <p:nvSpPr>
              <p:cNvPr id="26" name="AutoShape 22"/>
              <p:cNvSpPr>
                <a:spLocks/>
              </p:cNvSpPr>
              <p:nvPr/>
            </p:nvSpPr>
            <p:spPr bwMode="auto">
              <a:xfrm>
                <a:off x="17" y="13"/>
                <a:ext cx="315" cy="226"/>
              </a:xfrm>
              <a:custGeom>
                <a:avLst/>
                <a:gdLst/>
                <a:ahLst/>
                <a:cxnLst/>
                <a:rect l="0" t="0" r="r" b="b"/>
                <a:pathLst>
                  <a:path w="21600" h="2160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1" y="19050"/>
                    </a:lnTo>
                    <a:cubicBezTo>
                      <a:pt x="14510" y="19430"/>
                      <a:pt x="14461" y="19806"/>
                      <a:pt x="14386" y="20172"/>
                    </a:cubicBezTo>
                    <a:moveTo>
                      <a:pt x="17421" y="12116"/>
                    </a:moveTo>
                    <a:lnTo>
                      <a:pt x="17421" y="12116"/>
                    </a:lnTo>
                    <a:cubicBezTo>
                      <a:pt x="18513" y="12896"/>
                      <a:pt x="19202"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spTree>
    <p:extLst>
      <p:ext uri="{BB962C8B-B14F-4D97-AF65-F5344CB8AC3E}">
        <p14:creationId xmlns:p14="http://schemas.microsoft.com/office/powerpoint/2010/main" val="31582073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Rectangle 62"/>
          <p:cNvSpPr/>
          <p:nvPr/>
        </p:nvSpPr>
        <p:spPr>
          <a:xfrm>
            <a:off x="304800" y="943833"/>
            <a:ext cx="3104147" cy="1094517"/>
          </a:xfrm>
          <a:prstGeom prst="rect">
            <a:avLst/>
          </a:prstGeom>
          <a:gradFill>
            <a:gsLst>
              <a:gs pos="0">
                <a:schemeClr val="tx1">
                  <a:lumMod val="11000"/>
                  <a:lumOff val="89000"/>
                </a:schemeClr>
              </a:gs>
              <a:gs pos="100000">
                <a:schemeClr val="accent1">
                  <a:tint val="23500"/>
                  <a:satMod val="160000"/>
                  <a:lumMod val="9000"/>
                  <a:lumOff val="91000"/>
                </a:schemeClr>
              </a:gs>
            </a:gsLst>
            <a:lin ang="13500000" scaled="1"/>
          </a:gradFill>
          <a:ln w="952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13296"/>
            <a:ext cx="6019800" cy="443450"/>
          </a:xfrm>
        </p:spPr>
        <p:txBody>
          <a:bodyPr/>
          <a:lstStyle/>
          <a:p>
            <a:r>
              <a:rPr lang="en-US" dirty="0" smtClean="0"/>
              <a:t>Depth perception</a:t>
            </a:r>
            <a:endParaRPr lang="en-US" dirty="0"/>
          </a:p>
        </p:txBody>
      </p:sp>
      <p:sp>
        <p:nvSpPr>
          <p:cNvPr id="3" name="TextBox 2"/>
          <p:cNvSpPr txBox="1"/>
          <p:nvPr/>
        </p:nvSpPr>
        <p:spPr>
          <a:xfrm>
            <a:off x="423312" y="3247342"/>
            <a:ext cx="2130776" cy="369332"/>
          </a:xfrm>
          <a:prstGeom prst="rect">
            <a:avLst/>
          </a:prstGeom>
          <a:noFill/>
        </p:spPr>
        <p:txBody>
          <a:bodyPr wrap="none" rtlCol="0">
            <a:spAutoFit/>
          </a:bodyPr>
          <a:lstStyle/>
          <a:p>
            <a:r>
              <a:rPr lang="en-US" b="1" dirty="0" smtClean="0"/>
              <a:t>Pictorial depth cues:</a:t>
            </a:r>
            <a:endParaRPr lang="en-US" b="1" dirty="0"/>
          </a:p>
        </p:txBody>
      </p:sp>
      <p:sp>
        <p:nvSpPr>
          <p:cNvPr id="4" name="TextBox 3"/>
          <p:cNvSpPr txBox="1"/>
          <p:nvPr/>
        </p:nvSpPr>
        <p:spPr>
          <a:xfrm>
            <a:off x="790477" y="3574018"/>
            <a:ext cx="1120820" cy="369332"/>
          </a:xfrm>
          <a:prstGeom prst="rect">
            <a:avLst/>
          </a:prstGeom>
          <a:noFill/>
        </p:spPr>
        <p:txBody>
          <a:bodyPr wrap="none" rtlCol="0">
            <a:spAutoFit/>
          </a:bodyPr>
          <a:lstStyle/>
          <a:p>
            <a:r>
              <a:rPr lang="en-US" dirty="0" smtClean="0"/>
              <a:t>occlusion,</a:t>
            </a:r>
          </a:p>
        </p:txBody>
      </p:sp>
      <p:sp>
        <p:nvSpPr>
          <p:cNvPr id="5" name="TextBox 4"/>
          <p:cNvSpPr txBox="1"/>
          <p:nvPr/>
        </p:nvSpPr>
        <p:spPr>
          <a:xfrm>
            <a:off x="1851765" y="3574018"/>
            <a:ext cx="586635" cy="369332"/>
          </a:xfrm>
          <a:prstGeom prst="rect">
            <a:avLst/>
          </a:prstGeom>
          <a:noFill/>
        </p:spPr>
        <p:txBody>
          <a:bodyPr wrap="none" rtlCol="0">
            <a:spAutoFit/>
          </a:bodyPr>
          <a:lstStyle/>
          <a:p>
            <a:r>
              <a:rPr lang="en-US" dirty="0" smtClean="0"/>
              <a:t>size,</a:t>
            </a:r>
          </a:p>
        </p:txBody>
      </p:sp>
      <p:sp>
        <p:nvSpPr>
          <p:cNvPr id="6" name="TextBox 5"/>
          <p:cNvSpPr txBox="1"/>
          <p:nvPr/>
        </p:nvSpPr>
        <p:spPr>
          <a:xfrm>
            <a:off x="2374620" y="3574018"/>
            <a:ext cx="1161152" cy="369332"/>
          </a:xfrm>
          <a:prstGeom prst="rect">
            <a:avLst/>
          </a:prstGeom>
          <a:noFill/>
        </p:spPr>
        <p:txBody>
          <a:bodyPr wrap="none" rtlCol="0">
            <a:spAutoFit/>
          </a:bodyPr>
          <a:lstStyle/>
          <a:p>
            <a:r>
              <a:rPr lang="en-US" dirty="0" smtClean="0"/>
              <a:t>shadows…</a:t>
            </a:r>
          </a:p>
        </p:txBody>
      </p:sp>
      <p:sp>
        <p:nvSpPr>
          <p:cNvPr id="7" name="TextBox 6"/>
          <p:cNvSpPr txBox="1"/>
          <p:nvPr/>
        </p:nvSpPr>
        <p:spPr>
          <a:xfrm>
            <a:off x="423312" y="2209554"/>
            <a:ext cx="1972720" cy="369332"/>
          </a:xfrm>
          <a:prstGeom prst="rect">
            <a:avLst/>
          </a:prstGeom>
          <a:noFill/>
        </p:spPr>
        <p:txBody>
          <a:bodyPr wrap="none" rtlCol="0">
            <a:spAutoFit/>
          </a:bodyPr>
          <a:lstStyle/>
          <a:p>
            <a:r>
              <a:rPr lang="en-US" b="1" dirty="0" smtClean="0"/>
              <a:t>Ocular depth cues:</a:t>
            </a:r>
            <a:endParaRPr lang="en-US" b="1" dirty="0"/>
          </a:p>
        </p:txBody>
      </p:sp>
      <p:sp>
        <p:nvSpPr>
          <p:cNvPr id="8" name="TextBox 7"/>
          <p:cNvSpPr txBox="1"/>
          <p:nvPr/>
        </p:nvSpPr>
        <p:spPr>
          <a:xfrm>
            <a:off x="790477" y="2536230"/>
            <a:ext cx="1762790" cy="369332"/>
          </a:xfrm>
          <a:prstGeom prst="rect">
            <a:avLst/>
          </a:prstGeom>
          <a:noFill/>
        </p:spPr>
        <p:txBody>
          <a:bodyPr wrap="none" rtlCol="0">
            <a:spAutoFit/>
          </a:bodyPr>
          <a:lstStyle/>
          <a:p>
            <a:r>
              <a:rPr lang="en-US" dirty="0"/>
              <a:t>a</a:t>
            </a:r>
            <a:r>
              <a:rPr lang="en-US" dirty="0" smtClean="0"/>
              <a:t>ccommodation,</a:t>
            </a:r>
          </a:p>
        </p:txBody>
      </p:sp>
      <p:sp>
        <p:nvSpPr>
          <p:cNvPr id="10" name="TextBox 9"/>
          <p:cNvSpPr txBox="1"/>
          <p:nvPr/>
        </p:nvSpPr>
        <p:spPr>
          <a:xfrm>
            <a:off x="2434746" y="2536230"/>
            <a:ext cx="1036566" cy="369332"/>
          </a:xfrm>
          <a:prstGeom prst="rect">
            <a:avLst/>
          </a:prstGeom>
          <a:noFill/>
        </p:spPr>
        <p:txBody>
          <a:bodyPr wrap="none" rtlCol="0">
            <a:spAutoFit/>
          </a:bodyPr>
          <a:lstStyle/>
          <a:p>
            <a:r>
              <a:rPr lang="en-US" dirty="0" err="1" smtClean="0"/>
              <a:t>vergence</a:t>
            </a:r>
            <a:endParaRPr lang="en-US" dirty="0" smtClean="0"/>
          </a:p>
        </p:txBody>
      </p:sp>
      <p:sp>
        <p:nvSpPr>
          <p:cNvPr id="11" name="TextBox 10"/>
          <p:cNvSpPr txBox="1"/>
          <p:nvPr/>
        </p:nvSpPr>
        <p:spPr>
          <a:xfrm>
            <a:off x="485273" y="1082095"/>
            <a:ext cx="2551276" cy="369332"/>
          </a:xfrm>
          <a:prstGeom prst="rect">
            <a:avLst/>
          </a:prstGeom>
          <a:noFill/>
        </p:spPr>
        <p:txBody>
          <a:bodyPr wrap="none" rtlCol="0">
            <a:spAutoFit/>
          </a:bodyPr>
          <a:lstStyle/>
          <a:p>
            <a:r>
              <a:rPr lang="en-US" b="1" dirty="0" smtClean="0"/>
              <a:t>Stereoscopic depth cues:</a:t>
            </a:r>
            <a:endParaRPr lang="en-US" b="1" dirty="0"/>
          </a:p>
        </p:txBody>
      </p:sp>
      <p:sp>
        <p:nvSpPr>
          <p:cNvPr id="12" name="TextBox 11"/>
          <p:cNvSpPr txBox="1"/>
          <p:nvPr/>
        </p:nvSpPr>
        <p:spPr>
          <a:xfrm>
            <a:off x="852438" y="1399566"/>
            <a:ext cx="1930337" cy="369332"/>
          </a:xfrm>
          <a:prstGeom prst="rect">
            <a:avLst/>
          </a:prstGeom>
          <a:noFill/>
        </p:spPr>
        <p:txBody>
          <a:bodyPr wrap="none" rtlCol="0">
            <a:spAutoFit/>
          </a:bodyPr>
          <a:lstStyle/>
          <a:p>
            <a:r>
              <a:rPr lang="en-US" dirty="0" smtClean="0"/>
              <a:t>binocular disparity</a:t>
            </a:r>
          </a:p>
        </p:txBody>
      </p:sp>
      <p:sp>
        <p:nvSpPr>
          <p:cNvPr id="37" name="Oval 1"/>
          <p:cNvSpPr>
            <a:spLocks/>
          </p:cNvSpPr>
          <p:nvPr/>
        </p:nvSpPr>
        <p:spPr bwMode="auto">
          <a:xfrm>
            <a:off x="3870752" y="2341568"/>
            <a:ext cx="1270663" cy="1021862"/>
          </a:xfrm>
          <a:prstGeom prst="ellipse">
            <a:avLst/>
          </a:prstGeom>
          <a:solidFill>
            <a:srgbClr val="E0EBFB"/>
          </a:solidFill>
          <a:ln w="12700" cap="flat">
            <a:solidFill>
              <a:srgbClr val="575757"/>
            </a:solidFill>
            <a:prstDash val="solid"/>
            <a:round/>
            <a:headEnd type="none" w="med" len="med"/>
            <a:tailEnd type="none" w="med" len="med"/>
          </a:ln>
          <a:effectLst>
            <a:outerShdw blurRad="88900" dist="63500" dir="2700000" algn="ctr" rotWithShape="0">
              <a:schemeClr val="bg2">
                <a:alpha val="75000"/>
              </a:schemeClr>
            </a:outerShdw>
          </a:effectLst>
        </p:spPr>
        <p:txBody>
          <a:bodyPr lIns="0" tIns="0" rIns="0" bIns="0"/>
          <a:lstStyle/>
          <a:p>
            <a:endParaRPr lang="en-US"/>
          </a:p>
        </p:txBody>
      </p:sp>
      <p:pic>
        <p:nvPicPr>
          <p:cNvPr id="3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81305" y="2544992"/>
            <a:ext cx="426517" cy="425406"/>
          </a:xfrm>
          <a:prstGeom prst="rect">
            <a:avLst/>
          </a:prstGeom>
          <a:noFill/>
          <a:ln>
            <a:noFill/>
          </a:ln>
          <a:effectLst>
            <a:outerShdw blurRad="508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cap="flat">
                <a:solidFill>
                  <a:schemeClr val="tx1"/>
                </a:solidFill>
                <a:round/>
                <a:headEnd/>
                <a:tailEnd/>
              </a14:hiddenLine>
            </a:ext>
          </a:extLst>
        </p:spPr>
      </p:pic>
      <p:pic>
        <p:nvPicPr>
          <p:cNvPr id="42"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1578014">
            <a:off x="4355393" y="2884295"/>
            <a:ext cx="328773" cy="328773"/>
          </a:xfrm>
          <a:prstGeom prst="rect">
            <a:avLst/>
          </a:prstGeom>
          <a:noFill/>
          <a:ln>
            <a:noFill/>
          </a:ln>
          <a:effectLst>
            <a:outerShdw blurRad="508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cap="flat">
                <a:solidFill>
                  <a:schemeClr val="tx1"/>
                </a:solidFill>
                <a:round/>
                <a:headEnd/>
                <a:tailEnd/>
              </a14:hiddenLine>
            </a:ext>
          </a:extLst>
        </p:spPr>
      </p:pic>
      <p:pic>
        <p:nvPicPr>
          <p:cNvPr id="44"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15641" y="2489661"/>
            <a:ext cx="499823" cy="497602"/>
          </a:xfrm>
          <a:prstGeom prst="rect">
            <a:avLst/>
          </a:prstGeom>
          <a:noFill/>
          <a:ln>
            <a:noFill/>
          </a:ln>
          <a:effectLst>
            <a:outerShdw blurRad="508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cap="flat">
                <a:solidFill>
                  <a:schemeClr val="tx1"/>
                </a:solidFill>
                <a:round/>
                <a:headEnd/>
                <a:tailEnd/>
              </a14:hiddenLine>
            </a:ext>
          </a:extLst>
        </p:spPr>
      </p:pic>
      <p:pic>
        <p:nvPicPr>
          <p:cNvPr id="45" name="Picture 44"/>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flipH="1">
            <a:off x="6781800" y="3101391"/>
            <a:ext cx="1862373" cy="1462254"/>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pic>
      <p:pic>
        <p:nvPicPr>
          <p:cNvPr id="46" name="Picture 45"/>
          <p:cNvPicPr>
            <a:picLocks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rot="21439786">
            <a:off x="5011849" y="3188987"/>
            <a:ext cx="1771394" cy="1486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pic>
      <p:grpSp>
        <p:nvGrpSpPr>
          <p:cNvPr id="47" name="Group 46"/>
          <p:cNvGrpSpPr>
            <a:grpSpLocks/>
          </p:cNvGrpSpPr>
          <p:nvPr/>
        </p:nvGrpSpPr>
        <p:grpSpPr bwMode="auto">
          <a:xfrm>
            <a:off x="5709230" y="590550"/>
            <a:ext cx="2901370" cy="2093913"/>
            <a:chOff x="0" y="0"/>
            <a:chExt cx="1696" cy="1223"/>
          </a:xfrm>
        </p:grpSpPr>
        <p:sp>
          <p:nvSpPr>
            <p:cNvPr id="48" name="Freeform 47"/>
            <p:cNvSpPr>
              <a:spLocks/>
            </p:cNvSpPr>
            <p:nvPr/>
          </p:nvSpPr>
          <p:spPr bwMode="auto">
            <a:xfrm>
              <a:off x="0" y="0"/>
              <a:ext cx="1696" cy="1223"/>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0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3"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3" y="2601"/>
                  </a:cubicBez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8"/>
                    <a:pt x="13801" y="17550"/>
                  </a:cubicBezTo>
                  <a:lnTo>
                    <a:pt x="13802" y="17549"/>
                  </a:lnTo>
                  <a:cubicBezTo>
                    <a:pt x="13280" y="19880"/>
                    <a:pt x="11461" y="21198"/>
                    <a:pt x="9738" y="20492"/>
                  </a:cubicBezTo>
                  <a:cubicBezTo>
                    <a:pt x="9016" y="20196"/>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25400" cap="flat">
              <a:solidFill>
                <a:schemeClr val="tx1"/>
              </a:solidFill>
              <a:prstDash val="solid"/>
              <a:round/>
              <a:headEnd type="none" w="med" len="med"/>
              <a:tailEnd type="none" w="med" len="med"/>
            </a:ln>
          </p:spPr>
          <p:txBody>
            <a:bodyPr lIns="0" tIns="0" rIns="0" bIns="0"/>
            <a:lstStyle/>
            <a:p>
              <a:endParaRPr lang="en-US"/>
            </a:p>
          </p:txBody>
        </p:sp>
        <p:sp>
          <p:nvSpPr>
            <p:cNvPr id="49" name="AutoShape 10"/>
            <p:cNvSpPr>
              <a:spLocks/>
            </p:cNvSpPr>
            <p:nvPr/>
          </p:nvSpPr>
          <p:spPr bwMode="auto">
            <a:xfrm>
              <a:off x="86" y="62"/>
              <a:ext cx="1554" cy="1041"/>
            </a:xfrm>
            <a:custGeom>
              <a:avLst/>
              <a:gdLst/>
              <a:ahLst/>
              <a:cxnLst/>
              <a:rect l="0" t="0" r="r" b="b"/>
              <a:pathLst>
                <a:path w="21600" h="21600">
                  <a:moveTo>
                    <a:pt x="1380" y="14010"/>
                  </a:moveTo>
                  <a:lnTo>
                    <a:pt x="1380" y="14010"/>
                  </a:lnTo>
                  <a:cubicBezTo>
                    <a:pt x="899" y="14065"/>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2" y="19050"/>
                  </a:lnTo>
                  <a:cubicBezTo>
                    <a:pt x="14510" y="19430"/>
                    <a:pt x="14461" y="19806"/>
                    <a:pt x="14386" y="20172"/>
                  </a:cubicBezTo>
                  <a:moveTo>
                    <a:pt x="17421" y="12116"/>
                  </a:moveTo>
                  <a:lnTo>
                    <a:pt x="17421" y="12116"/>
                  </a:lnTo>
                  <a:cubicBezTo>
                    <a:pt x="18513" y="12896"/>
                    <a:pt x="19203"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254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sp>
        <p:nvSpPr>
          <p:cNvPr id="50" name="AutoShape 11"/>
          <p:cNvSpPr>
            <a:spLocks/>
          </p:cNvSpPr>
          <p:nvPr/>
        </p:nvSpPr>
        <p:spPr bwMode="auto">
          <a:xfrm rot="13687230">
            <a:off x="4727880" y="3540527"/>
            <a:ext cx="724902" cy="379545"/>
          </a:xfrm>
          <a:prstGeom prst="rightArrow">
            <a:avLst>
              <a:gd name="adj1" fmla="val 39717"/>
              <a:gd name="adj2" fmla="val 92142"/>
            </a:avLst>
          </a:prstGeom>
          <a:solidFill>
            <a:srgbClr val="BAD3F5"/>
          </a:solidFill>
          <a:ln w="6350" cap="flat">
            <a:solidFill>
              <a:schemeClr val="tx1">
                <a:lumMod val="75000"/>
                <a:lumOff val="25000"/>
              </a:schemeClr>
            </a:solidFill>
            <a:prstDash val="solid"/>
            <a:round/>
            <a:headEnd type="none" w="med" len="med"/>
            <a:tailEnd type="none" w="med" len="med"/>
          </a:ln>
        </p:spPr>
        <p:txBody>
          <a:bodyPr lIns="0" tIns="0" rIns="0" bIns="0"/>
          <a:lstStyle/>
          <a:p>
            <a:endParaRPr lang="en-US"/>
          </a:p>
        </p:txBody>
      </p:sp>
      <p:sp>
        <p:nvSpPr>
          <p:cNvPr id="51" name="AutoShape 12"/>
          <p:cNvSpPr>
            <a:spLocks/>
          </p:cNvSpPr>
          <p:nvPr/>
        </p:nvSpPr>
        <p:spPr bwMode="auto">
          <a:xfrm rot="19332270">
            <a:off x="5101722" y="2137232"/>
            <a:ext cx="662194" cy="389526"/>
          </a:xfrm>
          <a:prstGeom prst="rightArrow">
            <a:avLst>
              <a:gd name="adj1" fmla="val 40910"/>
              <a:gd name="adj2" fmla="val 82470"/>
            </a:avLst>
          </a:prstGeom>
          <a:solidFill>
            <a:srgbClr val="BAD3F5"/>
          </a:solidFill>
          <a:ln w="6350" cap="flat">
            <a:solidFill>
              <a:schemeClr val="tx1">
                <a:lumMod val="75000"/>
                <a:lumOff val="25000"/>
              </a:schemeClr>
            </a:solidFill>
            <a:prstDash val="solid"/>
            <a:round/>
            <a:headEnd type="none" w="med" len="med"/>
            <a:tailEnd type="none" w="med" len="med"/>
          </a:ln>
        </p:spPr>
        <p:txBody>
          <a:bodyPr lIns="0" tIns="0" rIns="0" bIns="0"/>
          <a:lstStyle/>
          <a:p>
            <a:endParaRPr lang="en-US"/>
          </a:p>
        </p:txBody>
      </p:sp>
      <p:pic>
        <p:nvPicPr>
          <p:cNvPr id="52" name="Picture 51"/>
          <p:cNvPicPr>
            <a:picLocks noChangeAspect="1" noChangeArrowheads="1"/>
          </p:cNvPicPr>
          <p:nvPr/>
        </p:nvPicPr>
        <p:blipFill>
          <a:blip r:embed="rId8" cstate="print">
            <a:extLst>
              <a:ext uri="{28A0092B-C50C-407E-A947-70E740481C1C}">
                <a14:useLocalDpi xmlns:a14="http://schemas.microsoft.com/office/drawing/2010/main" val="0"/>
              </a:ext>
            </a:extLst>
          </a:blip>
          <a:stretch>
            <a:fillRect/>
          </a:stretch>
        </p:blipFill>
        <p:spPr bwMode="auto">
          <a:xfrm flipH="1">
            <a:off x="6083597" y="906081"/>
            <a:ext cx="1863132" cy="146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cap="flat">
                <a:solidFill>
                  <a:schemeClr val="tx1"/>
                </a:solidFill>
                <a:round/>
                <a:headEnd/>
                <a:tailEnd/>
              </a14:hiddenLine>
            </a:ext>
          </a:extLst>
        </p:spPr>
      </p:pic>
      <p:grpSp>
        <p:nvGrpSpPr>
          <p:cNvPr id="53" name="Group 52"/>
          <p:cNvGrpSpPr>
            <a:grpSpLocks/>
          </p:cNvGrpSpPr>
          <p:nvPr/>
        </p:nvGrpSpPr>
        <p:grpSpPr bwMode="auto">
          <a:xfrm>
            <a:off x="5554376" y="3646614"/>
            <a:ext cx="228600" cy="174625"/>
            <a:chOff x="0" y="0"/>
            <a:chExt cx="144" cy="110"/>
          </a:xfrm>
        </p:grpSpPr>
        <p:sp>
          <p:nvSpPr>
            <p:cNvPr id="54" name="Freeform 53"/>
            <p:cNvSpPr>
              <a:spLocks/>
            </p:cNvSpPr>
            <p:nvPr/>
          </p:nvSpPr>
          <p:spPr bwMode="auto">
            <a:xfrm>
              <a:off x="0" y="0"/>
              <a:ext cx="144" cy="110"/>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1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4"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4" y="2601"/>
                  </a:cubicBezTo>
                  <a:lnTo>
                    <a:pt x="18513" y="2601"/>
                  </a:ln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7"/>
                    <a:pt x="13801" y="17550"/>
                  </a:cubicBezTo>
                  <a:lnTo>
                    <a:pt x="13802" y="17549"/>
                  </a:lnTo>
                  <a:cubicBezTo>
                    <a:pt x="13280" y="19880"/>
                    <a:pt x="11461" y="21198"/>
                    <a:pt x="9738" y="20492"/>
                  </a:cubicBezTo>
                  <a:cubicBezTo>
                    <a:pt x="9016" y="20197"/>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12700" cap="flat">
              <a:solidFill>
                <a:schemeClr val="tx1"/>
              </a:solidFill>
              <a:prstDash val="solid"/>
              <a:round/>
              <a:headEnd type="none" w="med" len="med"/>
              <a:tailEnd type="none" w="med" len="med"/>
            </a:ln>
          </p:spPr>
          <p:txBody>
            <a:bodyPr lIns="0" tIns="0" rIns="0" bIns="0"/>
            <a:lstStyle/>
            <a:p>
              <a:endParaRPr lang="en-US"/>
            </a:p>
          </p:txBody>
        </p:sp>
        <p:sp>
          <p:nvSpPr>
            <p:cNvPr id="55" name="AutoShape 16"/>
            <p:cNvSpPr>
              <a:spLocks/>
            </p:cNvSpPr>
            <p:nvPr/>
          </p:nvSpPr>
          <p:spPr bwMode="auto">
            <a:xfrm>
              <a:off x="7" y="5"/>
              <a:ext cx="132" cy="94"/>
            </a:xfrm>
            <a:custGeom>
              <a:avLst/>
              <a:gdLst/>
              <a:ahLst/>
              <a:cxnLst/>
              <a:rect l="0" t="0" r="r" b="b"/>
              <a:pathLst>
                <a:path w="21600" h="2160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1" y="19050"/>
                  </a:lnTo>
                  <a:cubicBezTo>
                    <a:pt x="14510" y="19430"/>
                    <a:pt x="14461" y="19806"/>
                    <a:pt x="14386" y="20172"/>
                  </a:cubicBezTo>
                  <a:moveTo>
                    <a:pt x="17421" y="12116"/>
                  </a:moveTo>
                  <a:lnTo>
                    <a:pt x="17421" y="12116"/>
                  </a:lnTo>
                  <a:cubicBezTo>
                    <a:pt x="18513" y="12896"/>
                    <a:pt x="19202"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56" name="Group 55"/>
          <p:cNvGrpSpPr>
            <a:grpSpLocks/>
          </p:cNvGrpSpPr>
          <p:nvPr/>
        </p:nvGrpSpPr>
        <p:grpSpPr bwMode="auto">
          <a:xfrm>
            <a:off x="5761069" y="3177673"/>
            <a:ext cx="330200" cy="261938"/>
            <a:chOff x="0" y="0"/>
            <a:chExt cx="208" cy="165"/>
          </a:xfrm>
        </p:grpSpPr>
        <p:sp>
          <p:nvSpPr>
            <p:cNvPr id="57" name="Freeform 56"/>
            <p:cNvSpPr>
              <a:spLocks/>
            </p:cNvSpPr>
            <p:nvPr/>
          </p:nvSpPr>
          <p:spPr bwMode="auto">
            <a:xfrm>
              <a:off x="0" y="0"/>
              <a:ext cx="208" cy="165"/>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1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3"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4" y="2601"/>
                  </a:cubicBezTo>
                  <a:lnTo>
                    <a:pt x="18513" y="2601"/>
                  </a:ln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8"/>
                    <a:pt x="13801" y="17550"/>
                  </a:cubicBezTo>
                  <a:lnTo>
                    <a:pt x="13802" y="17549"/>
                  </a:lnTo>
                  <a:cubicBezTo>
                    <a:pt x="13280" y="19880"/>
                    <a:pt x="11461" y="21198"/>
                    <a:pt x="9738" y="20492"/>
                  </a:cubicBezTo>
                  <a:cubicBezTo>
                    <a:pt x="9016" y="20197"/>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12700" cap="flat">
              <a:solidFill>
                <a:schemeClr val="tx1"/>
              </a:solidFill>
              <a:prstDash val="solid"/>
              <a:round/>
              <a:headEnd type="none" w="med" len="med"/>
              <a:tailEnd type="none" w="med" len="med"/>
            </a:ln>
          </p:spPr>
          <p:txBody>
            <a:bodyPr lIns="0" tIns="0" rIns="0" bIns="0"/>
            <a:lstStyle/>
            <a:p>
              <a:endParaRPr lang="en-US"/>
            </a:p>
          </p:txBody>
        </p:sp>
        <p:sp>
          <p:nvSpPr>
            <p:cNvPr id="58" name="AutoShape 19"/>
            <p:cNvSpPr>
              <a:spLocks/>
            </p:cNvSpPr>
            <p:nvPr/>
          </p:nvSpPr>
          <p:spPr bwMode="auto">
            <a:xfrm>
              <a:off x="10" y="8"/>
              <a:ext cx="191" cy="140"/>
            </a:xfrm>
            <a:custGeom>
              <a:avLst/>
              <a:gdLst/>
              <a:ahLst/>
              <a:cxnLst/>
              <a:rect l="0" t="0" r="r" b="b"/>
              <a:pathLst>
                <a:path w="21600" h="2160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2" y="19050"/>
                  </a:lnTo>
                  <a:cubicBezTo>
                    <a:pt x="14510" y="19430"/>
                    <a:pt x="14461" y="19806"/>
                    <a:pt x="14386" y="20172"/>
                  </a:cubicBezTo>
                  <a:moveTo>
                    <a:pt x="17421" y="12116"/>
                  </a:moveTo>
                  <a:lnTo>
                    <a:pt x="17421" y="12116"/>
                  </a:lnTo>
                  <a:cubicBezTo>
                    <a:pt x="18513" y="12896"/>
                    <a:pt x="19202"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59" name="Group 58"/>
          <p:cNvGrpSpPr>
            <a:grpSpLocks/>
          </p:cNvGrpSpPr>
          <p:nvPr/>
        </p:nvGrpSpPr>
        <p:grpSpPr bwMode="auto">
          <a:xfrm>
            <a:off x="5997566" y="2676525"/>
            <a:ext cx="546100" cy="422275"/>
            <a:chOff x="0" y="0"/>
            <a:chExt cx="344" cy="266"/>
          </a:xfrm>
        </p:grpSpPr>
        <p:sp>
          <p:nvSpPr>
            <p:cNvPr id="60" name="Freeform 59"/>
            <p:cNvSpPr>
              <a:spLocks/>
            </p:cNvSpPr>
            <p:nvPr/>
          </p:nvSpPr>
          <p:spPr bwMode="auto">
            <a:xfrm>
              <a:off x="0" y="0"/>
              <a:ext cx="344" cy="266"/>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1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3"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4" y="2601"/>
                  </a:cubicBezTo>
                  <a:lnTo>
                    <a:pt x="18513" y="2601"/>
                  </a:ln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8"/>
                    <a:pt x="13801" y="17550"/>
                  </a:cubicBezTo>
                  <a:lnTo>
                    <a:pt x="13802" y="17549"/>
                  </a:lnTo>
                  <a:cubicBezTo>
                    <a:pt x="13280" y="19880"/>
                    <a:pt x="11461" y="21198"/>
                    <a:pt x="9738" y="20492"/>
                  </a:cubicBezTo>
                  <a:cubicBezTo>
                    <a:pt x="9016" y="20197"/>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12700" cap="flat">
              <a:solidFill>
                <a:schemeClr val="tx1"/>
              </a:solidFill>
              <a:prstDash val="solid"/>
              <a:round/>
              <a:headEnd type="none" w="med" len="med"/>
              <a:tailEnd type="none" w="med" len="med"/>
            </a:ln>
          </p:spPr>
          <p:txBody>
            <a:bodyPr lIns="0" tIns="0" rIns="0" bIns="0"/>
            <a:lstStyle/>
            <a:p>
              <a:endParaRPr lang="en-US"/>
            </a:p>
          </p:txBody>
        </p:sp>
        <p:sp>
          <p:nvSpPr>
            <p:cNvPr id="61" name="AutoShape 22"/>
            <p:cNvSpPr>
              <a:spLocks/>
            </p:cNvSpPr>
            <p:nvPr/>
          </p:nvSpPr>
          <p:spPr bwMode="auto">
            <a:xfrm>
              <a:off x="17" y="13"/>
              <a:ext cx="315" cy="226"/>
            </a:xfrm>
            <a:custGeom>
              <a:avLst/>
              <a:gdLst/>
              <a:ahLst/>
              <a:cxnLst/>
              <a:rect l="0" t="0" r="r" b="b"/>
              <a:pathLst>
                <a:path w="21600" h="2160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1" y="19050"/>
                  </a:lnTo>
                  <a:cubicBezTo>
                    <a:pt x="14510" y="19430"/>
                    <a:pt x="14461" y="19806"/>
                    <a:pt x="14386" y="20172"/>
                  </a:cubicBezTo>
                  <a:moveTo>
                    <a:pt x="17421" y="12116"/>
                  </a:moveTo>
                  <a:lnTo>
                    <a:pt x="17421" y="12116"/>
                  </a:lnTo>
                  <a:cubicBezTo>
                    <a:pt x="18513" y="12896"/>
                    <a:pt x="19202"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sp>
        <p:nvSpPr>
          <p:cNvPr id="62" name="Rectangle 61"/>
          <p:cNvSpPr>
            <a:spLocks/>
          </p:cNvSpPr>
          <p:nvPr/>
        </p:nvSpPr>
        <p:spPr bwMode="auto">
          <a:xfrm>
            <a:off x="4112340" y="2020729"/>
            <a:ext cx="82963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square" lIns="0" tIns="0" rIns="40639" bIns="0">
            <a:spAutoFit/>
          </a:bodyPr>
          <a:lstStyle/>
          <a:p>
            <a:pPr marL="39688" algn="ctr"/>
            <a:r>
              <a:rPr lang="en-US" sz="1600" dirty="0">
                <a:solidFill>
                  <a:schemeClr val="tx1"/>
                </a:solidFill>
                <a:latin typeface="Calibri Bold" charset="0"/>
                <a:cs typeface="Calibri Bold" charset="0"/>
                <a:sym typeface="Calibri Bold" charset="0"/>
              </a:rPr>
              <a:t>Model</a:t>
            </a:r>
          </a:p>
        </p:txBody>
      </p:sp>
      <p:sp>
        <p:nvSpPr>
          <p:cNvPr id="9" name="Slide Number Placeholder 8"/>
          <p:cNvSpPr>
            <a:spLocks noGrp="1"/>
          </p:cNvSpPr>
          <p:nvPr>
            <p:ph type="sldNum" sz="quarter" idx="12"/>
          </p:nvPr>
        </p:nvSpPr>
        <p:spPr/>
        <p:txBody>
          <a:bodyPr/>
          <a:lstStyle/>
          <a:p>
            <a:fld id="{4AF310B5-B37C-4062-950A-8FEDA86889CC}" type="slidenum">
              <a:rPr lang="en-US" smtClean="0"/>
              <a:t>15</a:t>
            </a:fld>
            <a:endParaRPr lang="en-US"/>
          </a:p>
        </p:txBody>
      </p:sp>
    </p:spTree>
    <p:extLst>
      <p:ext uri="{BB962C8B-B14F-4D97-AF65-F5344CB8AC3E}">
        <p14:creationId xmlns:p14="http://schemas.microsoft.com/office/powerpoint/2010/main" val="27505684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0" nodeType="clickEffect">
                                  <p:stCondLst>
                                    <p:cond delay="0"/>
                                  </p:stCondLst>
                                  <p:childTnLst>
                                    <p:set>
                                      <p:cBhvr rctx="PPT">
                                        <p:cTn id="6" dur="indefinite"/>
                                        <p:tgtEl>
                                          <p:spTgt spid="3"/>
                                        </p:tgtEl>
                                        <p:attrNameLst>
                                          <p:attrName>style.opacity</p:attrName>
                                        </p:attrNameLst>
                                      </p:cBhvr>
                                      <p:to>
                                        <p:strVal val="0.25"/>
                                      </p:to>
                                    </p:set>
                                    <p:animEffect filter="image" prLst="opacity: 0.25">
                                      <p:cBhvr rctx="IE">
                                        <p:cTn id="7" dur="indefinite"/>
                                        <p:tgtEl>
                                          <p:spTgt spid="3"/>
                                        </p:tgtEl>
                                      </p:cBhvr>
                                    </p:animEffect>
                                  </p:childTnLst>
                                </p:cTn>
                              </p:par>
                              <p:par>
                                <p:cTn id="8" presetID="9" presetClass="emph" presetSubtype="0" grpId="0" nodeType="withEffect">
                                  <p:stCondLst>
                                    <p:cond delay="0"/>
                                  </p:stCondLst>
                                  <p:childTnLst>
                                    <p:set>
                                      <p:cBhvr rctx="PPT">
                                        <p:cTn id="9" dur="indefinite"/>
                                        <p:tgtEl>
                                          <p:spTgt spid="4"/>
                                        </p:tgtEl>
                                        <p:attrNameLst>
                                          <p:attrName>style.opacity</p:attrName>
                                        </p:attrNameLst>
                                      </p:cBhvr>
                                      <p:to>
                                        <p:strVal val="0.25"/>
                                      </p:to>
                                    </p:set>
                                    <p:animEffect filter="image" prLst="opacity: 0.25">
                                      <p:cBhvr rctx="IE">
                                        <p:cTn id="10" dur="indefinite"/>
                                        <p:tgtEl>
                                          <p:spTgt spid="4"/>
                                        </p:tgtEl>
                                      </p:cBhvr>
                                    </p:animEffect>
                                  </p:childTnLst>
                                </p:cTn>
                              </p:par>
                              <p:par>
                                <p:cTn id="11" presetID="9" presetClass="emph" presetSubtype="0" grpId="0" nodeType="withEffect">
                                  <p:stCondLst>
                                    <p:cond delay="0"/>
                                  </p:stCondLst>
                                  <p:childTnLst>
                                    <p:set>
                                      <p:cBhvr rctx="PPT">
                                        <p:cTn id="12" dur="indefinite"/>
                                        <p:tgtEl>
                                          <p:spTgt spid="5"/>
                                        </p:tgtEl>
                                        <p:attrNameLst>
                                          <p:attrName>style.opacity</p:attrName>
                                        </p:attrNameLst>
                                      </p:cBhvr>
                                      <p:to>
                                        <p:strVal val="0.25"/>
                                      </p:to>
                                    </p:set>
                                    <p:animEffect filter="image" prLst="opacity: 0.25">
                                      <p:cBhvr rctx="IE">
                                        <p:cTn id="13" dur="indefinite"/>
                                        <p:tgtEl>
                                          <p:spTgt spid="5"/>
                                        </p:tgtEl>
                                      </p:cBhvr>
                                    </p:animEffect>
                                  </p:childTnLst>
                                </p:cTn>
                              </p:par>
                              <p:par>
                                <p:cTn id="14" presetID="9" presetClass="emph" presetSubtype="0" grpId="0" nodeType="withEffect">
                                  <p:stCondLst>
                                    <p:cond delay="0"/>
                                  </p:stCondLst>
                                  <p:childTnLst>
                                    <p:set>
                                      <p:cBhvr rctx="PPT">
                                        <p:cTn id="15" dur="indefinite"/>
                                        <p:tgtEl>
                                          <p:spTgt spid="6"/>
                                        </p:tgtEl>
                                        <p:attrNameLst>
                                          <p:attrName>style.opacity</p:attrName>
                                        </p:attrNameLst>
                                      </p:cBhvr>
                                      <p:to>
                                        <p:strVal val="0.25"/>
                                      </p:to>
                                    </p:set>
                                    <p:animEffect filter="image" prLst="opacity: 0.25">
                                      <p:cBhvr rctx="IE">
                                        <p:cTn id="16" dur="indefinite"/>
                                        <p:tgtEl>
                                          <p:spTgt spid="6"/>
                                        </p:tgtEl>
                                      </p:cBhvr>
                                    </p:animEffect>
                                  </p:childTnLst>
                                </p:cTn>
                              </p:par>
                              <p:par>
                                <p:cTn id="17" presetID="9" presetClass="emph" presetSubtype="0" grpId="0" nodeType="withEffect">
                                  <p:stCondLst>
                                    <p:cond delay="0"/>
                                  </p:stCondLst>
                                  <p:childTnLst>
                                    <p:set>
                                      <p:cBhvr rctx="PPT">
                                        <p:cTn id="18" dur="indefinite"/>
                                        <p:tgtEl>
                                          <p:spTgt spid="7"/>
                                        </p:tgtEl>
                                        <p:attrNameLst>
                                          <p:attrName>style.opacity</p:attrName>
                                        </p:attrNameLst>
                                      </p:cBhvr>
                                      <p:to>
                                        <p:strVal val="0.25"/>
                                      </p:to>
                                    </p:set>
                                    <p:animEffect filter="image" prLst="opacity: 0.25">
                                      <p:cBhvr rctx="IE">
                                        <p:cTn id="19" dur="indefinite"/>
                                        <p:tgtEl>
                                          <p:spTgt spid="7"/>
                                        </p:tgtEl>
                                      </p:cBhvr>
                                    </p:animEffect>
                                  </p:childTnLst>
                                </p:cTn>
                              </p:par>
                              <p:par>
                                <p:cTn id="20" presetID="9" presetClass="emph" presetSubtype="0" grpId="0" nodeType="withEffect">
                                  <p:stCondLst>
                                    <p:cond delay="0"/>
                                  </p:stCondLst>
                                  <p:childTnLst>
                                    <p:set>
                                      <p:cBhvr rctx="PPT">
                                        <p:cTn id="21" dur="indefinite"/>
                                        <p:tgtEl>
                                          <p:spTgt spid="8"/>
                                        </p:tgtEl>
                                        <p:attrNameLst>
                                          <p:attrName>style.opacity</p:attrName>
                                        </p:attrNameLst>
                                      </p:cBhvr>
                                      <p:to>
                                        <p:strVal val="0.25"/>
                                      </p:to>
                                    </p:set>
                                    <p:animEffect filter="image" prLst="opacity: 0.25">
                                      <p:cBhvr rctx="IE">
                                        <p:cTn id="22" dur="indefinite"/>
                                        <p:tgtEl>
                                          <p:spTgt spid="8"/>
                                        </p:tgtEl>
                                      </p:cBhvr>
                                    </p:animEffect>
                                  </p:childTnLst>
                                </p:cTn>
                              </p:par>
                              <p:par>
                                <p:cTn id="23" presetID="9" presetClass="emph" presetSubtype="0" grpId="0" nodeType="withEffect">
                                  <p:stCondLst>
                                    <p:cond delay="0"/>
                                  </p:stCondLst>
                                  <p:childTnLst>
                                    <p:set>
                                      <p:cBhvr rctx="PPT">
                                        <p:cTn id="24" dur="indefinite"/>
                                        <p:tgtEl>
                                          <p:spTgt spid="10"/>
                                        </p:tgtEl>
                                        <p:attrNameLst>
                                          <p:attrName>style.opacity</p:attrName>
                                        </p:attrNameLst>
                                      </p:cBhvr>
                                      <p:to>
                                        <p:strVal val="0.25"/>
                                      </p:to>
                                    </p:set>
                                    <p:animEffect filter="image" prLst="opacity: 0.25">
                                      <p:cBhvr rctx="IE">
                                        <p:cTn id="25" dur="indefinite"/>
                                        <p:tgtEl>
                                          <p:spTgt spid="1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3"/>
                                        </p:tgtEl>
                                        <p:attrNameLst>
                                          <p:attrName>style.visibility</p:attrName>
                                        </p:attrNameLst>
                                      </p:cBhvr>
                                      <p:to>
                                        <p:strVal val="visible"/>
                                      </p:to>
                                    </p:set>
                                    <p:animEffect transition="in" filter="fade">
                                      <p:cBhvr>
                                        <p:cTn id="28" dur="500"/>
                                        <p:tgtEl>
                                          <p:spTgt spid="63"/>
                                        </p:tgtEl>
                                      </p:cBhvr>
                                    </p:animEffect>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fade">
                                      <p:cBhvr>
                                        <p:cTn id="32" dur="500"/>
                                        <p:tgtEl>
                                          <p:spTgt spid="45"/>
                                        </p:tgtEl>
                                      </p:cBhvr>
                                    </p:animEffect>
                                  </p:childTnLst>
                                </p:cTn>
                              </p:par>
                              <p:par>
                                <p:cTn id="33" presetID="22" presetClass="entr" presetSubtype="8" fill="hold" nodeType="with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wipe(left)">
                                      <p:cBhvr>
                                        <p:cTn id="35" dur="500"/>
                                        <p:tgtEl>
                                          <p:spTgt spid="46"/>
                                        </p:tgtEl>
                                      </p:cBhvr>
                                    </p:animEffect>
                                  </p:childTnLst>
                                </p:cTn>
                              </p:par>
                            </p:childTnLst>
                          </p:cTn>
                        </p:par>
                        <p:par>
                          <p:cTn id="36" fill="hold">
                            <p:stCondLst>
                              <p:cond delay="1000"/>
                            </p:stCondLst>
                            <p:childTnLst>
                              <p:par>
                                <p:cTn id="37" presetID="22" presetClass="entr" presetSubtype="4" fill="hold" grpId="0" nodeType="after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wipe(down)">
                                      <p:cBhvr>
                                        <p:cTn id="39" dur="300"/>
                                        <p:tgtEl>
                                          <p:spTgt spid="50"/>
                                        </p:tgtEl>
                                      </p:cBhvr>
                                    </p:animEffect>
                                  </p:childTnLst>
                                </p:cTn>
                              </p:par>
                            </p:childTnLst>
                          </p:cTn>
                        </p:par>
                        <p:par>
                          <p:cTn id="40" fill="hold">
                            <p:stCondLst>
                              <p:cond delay="1300"/>
                            </p:stCondLst>
                            <p:childTnLst>
                              <p:par>
                                <p:cTn id="41" presetID="10" presetClass="entr" presetSubtype="0" fill="hold" grpId="0" nodeType="afterEffect">
                                  <p:stCondLst>
                                    <p:cond delay="0"/>
                                  </p:stCondLst>
                                  <p:childTnLst>
                                    <p:set>
                                      <p:cBhvr>
                                        <p:cTn id="42" dur="1" fill="hold">
                                          <p:stCondLst>
                                            <p:cond delay="0"/>
                                          </p:stCondLst>
                                        </p:cTn>
                                        <p:tgtEl>
                                          <p:spTgt spid="62"/>
                                        </p:tgtEl>
                                        <p:attrNameLst>
                                          <p:attrName>style.visibility</p:attrName>
                                        </p:attrNameLst>
                                      </p:cBhvr>
                                      <p:to>
                                        <p:strVal val="visible"/>
                                      </p:to>
                                    </p:set>
                                    <p:animEffect transition="in" filter="fade">
                                      <p:cBhvr>
                                        <p:cTn id="43" dur="300"/>
                                        <p:tgtEl>
                                          <p:spTgt spid="6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fade">
                                      <p:cBhvr>
                                        <p:cTn id="46" dur="300"/>
                                        <p:tgtEl>
                                          <p:spTgt spid="37"/>
                                        </p:tgtEl>
                                      </p:cBhvr>
                                    </p:animEffect>
                                  </p:childTnLst>
                                </p:cTn>
                              </p:par>
                              <p:par>
                                <p:cTn id="47" presetID="10" presetClass="entr" presetSubtype="0" fill="hold" nodeType="withEffect">
                                  <p:stCondLst>
                                    <p:cond delay="0"/>
                                  </p:stCondLst>
                                  <p:childTnLst>
                                    <p:set>
                                      <p:cBhvr>
                                        <p:cTn id="48" dur="1" fill="hold">
                                          <p:stCondLst>
                                            <p:cond delay="0"/>
                                          </p:stCondLst>
                                        </p:cTn>
                                        <p:tgtEl>
                                          <p:spTgt spid="44"/>
                                        </p:tgtEl>
                                        <p:attrNameLst>
                                          <p:attrName>style.visibility</p:attrName>
                                        </p:attrNameLst>
                                      </p:cBhvr>
                                      <p:to>
                                        <p:strVal val="visible"/>
                                      </p:to>
                                    </p:set>
                                    <p:animEffect transition="in" filter="fade">
                                      <p:cBhvr>
                                        <p:cTn id="49" dur="300"/>
                                        <p:tgtEl>
                                          <p:spTgt spid="44"/>
                                        </p:tgtEl>
                                      </p:cBhvr>
                                    </p:animEffect>
                                  </p:childTnLst>
                                </p:cTn>
                              </p:par>
                              <p:par>
                                <p:cTn id="50" presetID="10" presetClass="entr" presetSubtype="0" fill="hold" nodeType="withEffect">
                                  <p:stCondLst>
                                    <p:cond delay="0"/>
                                  </p:stCondLst>
                                  <p:childTnLst>
                                    <p:set>
                                      <p:cBhvr>
                                        <p:cTn id="51" dur="1" fill="hold">
                                          <p:stCondLst>
                                            <p:cond delay="0"/>
                                          </p:stCondLst>
                                        </p:cTn>
                                        <p:tgtEl>
                                          <p:spTgt spid="38"/>
                                        </p:tgtEl>
                                        <p:attrNameLst>
                                          <p:attrName>style.visibility</p:attrName>
                                        </p:attrNameLst>
                                      </p:cBhvr>
                                      <p:to>
                                        <p:strVal val="visible"/>
                                      </p:to>
                                    </p:set>
                                    <p:animEffect transition="in" filter="fade">
                                      <p:cBhvr>
                                        <p:cTn id="52" dur="300"/>
                                        <p:tgtEl>
                                          <p:spTgt spid="38"/>
                                        </p:tgtEl>
                                      </p:cBhvr>
                                    </p:animEffect>
                                  </p:childTnLst>
                                </p:cTn>
                              </p:par>
                              <p:par>
                                <p:cTn id="53" presetID="10" presetClass="entr" presetSubtype="0" fill="hold" nodeType="withEffect">
                                  <p:stCondLst>
                                    <p:cond delay="0"/>
                                  </p:stCondLst>
                                  <p:childTnLst>
                                    <p:set>
                                      <p:cBhvr>
                                        <p:cTn id="54" dur="1" fill="hold">
                                          <p:stCondLst>
                                            <p:cond delay="0"/>
                                          </p:stCondLst>
                                        </p:cTn>
                                        <p:tgtEl>
                                          <p:spTgt spid="42"/>
                                        </p:tgtEl>
                                        <p:attrNameLst>
                                          <p:attrName>style.visibility</p:attrName>
                                        </p:attrNameLst>
                                      </p:cBhvr>
                                      <p:to>
                                        <p:strVal val="visible"/>
                                      </p:to>
                                    </p:set>
                                    <p:animEffect transition="in" filter="fade">
                                      <p:cBhvr>
                                        <p:cTn id="55" dur="300"/>
                                        <p:tgtEl>
                                          <p:spTgt spid="42"/>
                                        </p:tgtEl>
                                      </p:cBhvr>
                                    </p:animEffect>
                                  </p:childTnLst>
                                </p:cTn>
                              </p:par>
                            </p:childTnLst>
                          </p:cTn>
                        </p:par>
                        <p:par>
                          <p:cTn id="56" fill="hold">
                            <p:stCondLst>
                              <p:cond delay="1600"/>
                            </p:stCondLst>
                            <p:childTnLst>
                              <p:par>
                                <p:cTn id="57" presetID="8" presetClass="emph" presetSubtype="0" fill="hold" nodeType="afterEffect">
                                  <p:stCondLst>
                                    <p:cond delay="0"/>
                                  </p:stCondLst>
                                  <p:childTnLst>
                                    <p:animRot by="21600000">
                                      <p:cBhvr>
                                        <p:cTn id="58" dur="500" fill="hold"/>
                                        <p:tgtEl>
                                          <p:spTgt spid="44"/>
                                        </p:tgtEl>
                                        <p:attrNameLst>
                                          <p:attrName>r</p:attrName>
                                        </p:attrNameLst>
                                      </p:cBhvr>
                                    </p:animRot>
                                  </p:childTnLst>
                                </p:cTn>
                              </p:par>
                              <p:par>
                                <p:cTn id="59" presetID="8" presetClass="emph" presetSubtype="0" fill="hold" nodeType="withEffect">
                                  <p:stCondLst>
                                    <p:cond delay="0"/>
                                  </p:stCondLst>
                                  <p:childTnLst>
                                    <p:animRot by="-21600000">
                                      <p:cBhvr>
                                        <p:cTn id="60" dur="500" fill="hold"/>
                                        <p:tgtEl>
                                          <p:spTgt spid="38"/>
                                        </p:tgtEl>
                                        <p:attrNameLst>
                                          <p:attrName>r</p:attrName>
                                        </p:attrNameLst>
                                      </p:cBhvr>
                                    </p:animRot>
                                  </p:childTnLst>
                                </p:cTn>
                              </p:par>
                              <p:par>
                                <p:cTn id="61" presetID="8" presetClass="emph" presetSubtype="0" fill="hold" nodeType="withEffect">
                                  <p:stCondLst>
                                    <p:cond delay="0"/>
                                  </p:stCondLst>
                                  <p:childTnLst>
                                    <p:animRot by="21600000">
                                      <p:cBhvr>
                                        <p:cTn id="62" dur="500" fill="hold"/>
                                        <p:tgtEl>
                                          <p:spTgt spid="42"/>
                                        </p:tgtEl>
                                        <p:attrNameLst>
                                          <p:attrName>r</p:attrName>
                                        </p:attrNameLst>
                                      </p:cBhvr>
                                    </p:animRot>
                                  </p:childTnLst>
                                </p:cTn>
                              </p:par>
                            </p:childTnLst>
                          </p:cTn>
                        </p:par>
                        <p:par>
                          <p:cTn id="63" fill="hold">
                            <p:stCondLst>
                              <p:cond delay="2100"/>
                            </p:stCondLst>
                            <p:childTnLst>
                              <p:par>
                                <p:cTn id="64" presetID="22" presetClass="entr" presetSubtype="8" fill="hold" grpId="0" nodeType="afterEffect">
                                  <p:stCondLst>
                                    <p:cond delay="0"/>
                                  </p:stCondLst>
                                  <p:childTnLst>
                                    <p:set>
                                      <p:cBhvr>
                                        <p:cTn id="65" dur="1" fill="hold">
                                          <p:stCondLst>
                                            <p:cond delay="0"/>
                                          </p:stCondLst>
                                        </p:cTn>
                                        <p:tgtEl>
                                          <p:spTgt spid="51"/>
                                        </p:tgtEl>
                                        <p:attrNameLst>
                                          <p:attrName>style.visibility</p:attrName>
                                        </p:attrNameLst>
                                      </p:cBhvr>
                                      <p:to>
                                        <p:strVal val="visible"/>
                                      </p:to>
                                    </p:set>
                                    <p:animEffect transition="in" filter="wipe(left)">
                                      <p:cBhvr>
                                        <p:cTn id="66" dur="300"/>
                                        <p:tgtEl>
                                          <p:spTgt spid="51"/>
                                        </p:tgtEl>
                                      </p:cBhvr>
                                    </p:animEffect>
                                  </p:childTnLst>
                                </p:cTn>
                              </p:par>
                            </p:childTnLst>
                          </p:cTn>
                        </p:par>
                        <p:par>
                          <p:cTn id="67" fill="hold">
                            <p:stCondLst>
                              <p:cond delay="2400"/>
                            </p:stCondLst>
                            <p:childTnLst>
                              <p:par>
                                <p:cTn id="68" presetID="10" presetClass="entr" presetSubtype="0" fill="hold" nodeType="afterEffect">
                                  <p:stCondLst>
                                    <p:cond delay="0"/>
                                  </p:stCondLst>
                                  <p:childTnLst>
                                    <p:set>
                                      <p:cBhvr>
                                        <p:cTn id="69" dur="1" fill="hold">
                                          <p:stCondLst>
                                            <p:cond delay="0"/>
                                          </p:stCondLst>
                                        </p:cTn>
                                        <p:tgtEl>
                                          <p:spTgt spid="53"/>
                                        </p:tgtEl>
                                        <p:attrNameLst>
                                          <p:attrName>style.visibility</p:attrName>
                                        </p:attrNameLst>
                                      </p:cBhvr>
                                      <p:to>
                                        <p:strVal val="visible"/>
                                      </p:to>
                                    </p:set>
                                    <p:animEffect transition="in" filter="fade">
                                      <p:cBhvr>
                                        <p:cTn id="70" dur="200"/>
                                        <p:tgtEl>
                                          <p:spTgt spid="53"/>
                                        </p:tgtEl>
                                      </p:cBhvr>
                                    </p:animEffect>
                                  </p:childTnLst>
                                </p:cTn>
                              </p:par>
                            </p:childTnLst>
                          </p:cTn>
                        </p:par>
                        <p:par>
                          <p:cTn id="71" fill="hold">
                            <p:stCondLst>
                              <p:cond delay="2600"/>
                            </p:stCondLst>
                            <p:childTnLst>
                              <p:par>
                                <p:cTn id="72" presetID="10" presetClass="entr" presetSubtype="0" fill="hold" nodeType="afterEffect">
                                  <p:stCondLst>
                                    <p:cond delay="0"/>
                                  </p:stCondLst>
                                  <p:childTnLst>
                                    <p:set>
                                      <p:cBhvr>
                                        <p:cTn id="73" dur="1" fill="hold">
                                          <p:stCondLst>
                                            <p:cond delay="0"/>
                                          </p:stCondLst>
                                        </p:cTn>
                                        <p:tgtEl>
                                          <p:spTgt spid="56"/>
                                        </p:tgtEl>
                                        <p:attrNameLst>
                                          <p:attrName>style.visibility</p:attrName>
                                        </p:attrNameLst>
                                      </p:cBhvr>
                                      <p:to>
                                        <p:strVal val="visible"/>
                                      </p:to>
                                    </p:set>
                                    <p:animEffect transition="in" filter="fade">
                                      <p:cBhvr>
                                        <p:cTn id="74" dur="200"/>
                                        <p:tgtEl>
                                          <p:spTgt spid="56"/>
                                        </p:tgtEl>
                                      </p:cBhvr>
                                    </p:animEffect>
                                  </p:childTnLst>
                                </p:cTn>
                              </p:par>
                            </p:childTnLst>
                          </p:cTn>
                        </p:par>
                        <p:par>
                          <p:cTn id="75" fill="hold">
                            <p:stCondLst>
                              <p:cond delay="2800"/>
                            </p:stCondLst>
                            <p:childTnLst>
                              <p:par>
                                <p:cTn id="76" presetID="10" presetClass="entr" presetSubtype="0" fill="hold" nodeType="afterEffect">
                                  <p:stCondLst>
                                    <p:cond delay="0"/>
                                  </p:stCondLst>
                                  <p:childTnLst>
                                    <p:set>
                                      <p:cBhvr>
                                        <p:cTn id="77" dur="1" fill="hold">
                                          <p:stCondLst>
                                            <p:cond delay="0"/>
                                          </p:stCondLst>
                                        </p:cTn>
                                        <p:tgtEl>
                                          <p:spTgt spid="59"/>
                                        </p:tgtEl>
                                        <p:attrNameLst>
                                          <p:attrName>style.visibility</p:attrName>
                                        </p:attrNameLst>
                                      </p:cBhvr>
                                      <p:to>
                                        <p:strVal val="visible"/>
                                      </p:to>
                                    </p:set>
                                    <p:animEffect transition="in" filter="fade">
                                      <p:cBhvr>
                                        <p:cTn id="78" dur="200"/>
                                        <p:tgtEl>
                                          <p:spTgt spid="59"/>
                                        </p:tgtEl>
                                      </p:cBhvr>
                                    </p:animEffect>
                                  </p:childTnLst>
                                </p:cTn>
                              </p:par>
                            </p:childTnLst>
                          </p:cTn>
                        </p:par>
                        <p:par>
                          <p:cTn id="79" fill="hold">
                            <p:stCondLst>
                              <p:cond delay="3000"/>
                            </p:stCondLst>
                            <p:childTnLst>
                              <p:par>
                                <p:cTn id="80" presetID="10" presetClass="entr" presetSubtype="0" fill="hold" nodeType="afterEffect">
                                  <p:stCondLst>
                                    <p:cond delay="0"/>
                                  </p:stCondLst>
                                  <p:childTnLst>
                                    <p:set>
                                      <p:cBhvr>
                                        <p:cTn id="81" dur="1" fill="hold">
                                          <p:stCondLst>
                                            <p:cond delay="0"/>
                                          </p:stCondLst>
                                        </p:cTn>
                                        <p:tgtEl>
                                          <p:spTgt spid="47"/>
                                        </p:tgtEl>
                                        <p:attrNameLst>
                                          <p:attrName>style.visibility</p:attrName>
                                        </p:attrNameLst>
                                      </p:cBhvr>
                                      <p:to>
                                        <p:strVal val="visible"/>
                                      </p:to>
                                    </p:set>
                                    <p:animEffect transition="in" filter="fade">
                                      <p:cBhvr>
                                        <p:cTn id="82" dur="300"/>
                                        <p:tgtEl>
                                          <p:spTgt spid="47"/>
                                        </p:tgtEl>
                                      </p:cBhvr>
                                    </p:animEffect>
                                  </p:childTnLst>
                                </p:cTn>
                              </p:par>
                            </p:childTnLst>
                          </p:cTn>
                        </p:par>
                        <p:par>
                          <p:cTn id="83" fill="hold">
                            <p:stCondLst>
                              <p:cond delay="3300"/>
                            </p:stCondLst>
                            <p:childTnLst>
                              <p:par>
                                <p:cTn id="84" presetID="10" presetClass="entr" presetSubtype="0" fill="hold" nodeType="afterEffect">
                                  <p:stCondLst>
                                    <p:cond delay="0"/>
                                  </p:stCondLst>
                                  <p:childTnLst>
                                    <p:set>
                                      <p:cBhvr>
                                        <p:cTn id="85" dur="1" fill="hold">
                                          <p:stCondLst>
                                            <p:cond delay="0"/>
                                          </p:stCondLst>
                                        </p:cTn>
                                        <p:tgtEl>
                                          <p:spTgt spid="52"/>
                                        </p:tgtEl>
                                        <p:attrNameLst>
                                          <p:attrName>style.visibility</p:attrName>
                                        </p:attrNameLst>
                                      </p:cBhvr>
                                      <p:to>
                                        <p:strVal val="visible"/>
                                      </p:to>
                                    </p:set>
                                    <p:animEffect transition="in" filter="fade">
                                      <p:cBhvr>
                                        <p:cTn id="86" dur="3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3" grpId="0"/>
      <p:bldP spid="4" grpId="0"/>
      <p:bldP spid="5" grpId="0"/>
      <p:bldP spid="6" grpId="0"/>
      <p:bldP spid="7" grpId="0"/>
      <p:bldP spid="8" grpId="0"/>
      <p:bldP spid="10" grpId="0"/>
      <p:bldP spid="37" grpId="0" animBg="1"/>
      <p:bldP spid="50" grpId="0" animBg="1"/>
      <p:bldP spid="51" grpId="0" animBg="1"/>
      <p:bldP spid="6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Disparity perception</a:t>
            </a:r>
            <a:endParaRPr lang="en-US" dirty="0"/>
          </a:p>
        </p:txBody>
      </p:sp>
      <p:grpSp>
        <p:nvGrpSpPr>
          <p:cNvPr id="3" name="Group 2"/>
          <p:cNvGrpSpPr/>
          <p:nvPr/>
        </p:nvGrpSpPr>
        <p:grpSpPr>
          <a:xfrm rot="19607574">
            <a:off x="1683624" y="2906344"/>
            <a:ext cx="1006421" cy="975551"/>
            <a:chOff x="307430" y="1871058"/>
            <a:chExt cx="1006421" cy="975551"/>
          </a:xfrm>
          <a:effectLst/>
        </p:grpSpPr>
        <p:grpSp>
          <p:nvGrpSpPr>
            <p:cNvPr id="4" name="Group 3"/>
            <p:cNvGrpSpPr/>
            <p:nvPr/>
          </p:nvGrpSpPr>
          <p:grpSpPr>
            <a:xfrm>
              <a:off x="307430" y="1871058"/>
              <a:ext cx="1006421" cy="975551"/>
              <a:chOff x="307430" y="1871058"/>
              <a:chExt cx="1006421" cy="975551"/>
            </a:xfrm>
          </p:grpSpPr>
          <p:sp>
            <p:nvSpPr>
              <p:cNvPr id="7" name="Oval 6"/>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Oval 4"/>
            <p:cNvSpPr/>
            <p:nvPr/>
          </p:nvSpPr>
          <p:spPr>
            <a:xfrm rot="1078097">
              <a:off x="317239" y="1902339"/>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rot="1078097">
              <a:off x="1073110" y="2171366"/>
              <a:ext cx="4572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p:cNvGrpSpPr/>
          <p:nvPr/>
        </p:nvGrpSpPr>
        <p:grpSpPr>
          <a:xfrm>
            <a:off x="1690107" y="1047750"/>
            <a:ext cx="1006421" cy="975551"/>
            <a:chOff x="307430" y="1871058"/>
            <a:chExt cx="1006421" cy="975551"/>
          </a:xfrm>
          <a:effectLst/>
        </p:grpSpPr>
        <p:grpSp>
          <p:nvGrpSpPr>
            <p:cNvPr id="10" name="Group 9"/>
            <p:cNvGrpSpPr/>
            <p:nvPr/>
          </p:nvGrpSpPr>
          <p:grpSpPr>
            <a:xfrm>
              <a:off x="307430" y="1871058"/>
              <a:ext cx="1006421" cy="975551"/>
              <a:chOff x="307430" y="1871058"/>
              <a:chExt cx="1006421" cy="975551"/>
            </a:xfrm>
          </p:grpSpPr>
          <p:sp>
            <p:nvSpPr>
              <p:cNvPr id="13" name="Oval 12"/>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Oval 10"/>
            <p:cNvSpPr/>
            <p:nvPr/>
          </p:nvSpPr>
          <p:spPr>
            <a:xfrm rot="1078097">
              <a:off x="317239" y="1902339"/>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rot="1078097">
              <a:off x="1073110" y="2171366"/>
              <a:ext cx="4572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5" name="Straight Arrow Connector 14"/>
          <p:cNvCxnSpPr/>
          <p:nvPr/>
        </p:nvCxnSpPr>
        <p:spPr>
          <a:xfrm>
            <a:off x="1803461" y="1264488"/>
            <a:ext cx="3383280" cy="1773748"/>
          </a:xfrm>
          <a:prstGeom prst="straightConnector1">
            <a:avLst/>
          </a:prstGeom>
          <a:ln w="12700">
            <a:prstDash val="dash"/>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V="1">
            <a:off x="1716978" y="3093288"/>
            <a:ext cx="3469763" cy="256897"/>
          </a:xfrm>
          <a:prstGeom prst="straightConnector1">
            <a:avLst/>
          </a:prstGeom>
          <a:ln w="12700">
            <a:prstDash val="dash"/>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a:endCxn id="18" idx="2"/>
          </p:cNvCxnSpPr>
          <p:nvPr/>
        </p:nvCxnSpPr>
        <p:spPr>
          <a:xfrm>
            <a:off x="1716978" y="1535525"/>
            <a:ext cx="5019102" cy="436669"/>
          </a:xfrm>
          <a:prstGeom prst="straightConnector1">
            <a:avLst/>
          </a:prstGeom>
          <a:ln w="12700">
            <a:solidFill>
              <a:schemeClr val="accent3">
                <a:lumMod val="75000"/>
              </a:schemeClr>
            </a:solidFill>
            <a:prstDash val="dash"/>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a:stCxn id="5" idx="2"/>
            <a:endCxn id="18" idx="3"/>
          </p:cNvCxnSpPr>
          <p:nvPr/>
        </p:nvCxnSpPr>
        <p:spPr>
          <a:xfrm flipV="1">
            <a:off x="1716978" y="2069181"/>
            <a:ext cx="5059275" cy="1468131"/>
          </a:xfrm>
          <a:prstGeom prst="straightConnector1">
            <a:avLst/>
          </a:prstGeom>
          <a:ln w="12700">
            <a:solidFill>
              <a:schemeClr val="accent3">
                <a:lumMod val="75000"/>
              </a:schemeClr>
            </a:solidFill>
            <a:prstDash val="dash"/>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a:off x="267617" y="4400550"/>
            <a:ext cx="853440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flipV="1">
            <a:off x="5330251" y="471413"/>
            <a:ext cx="4496" cy="3902011"/>
          </a:xfrm>
          <a:prstGeom prst="line">
            <a:avLst/>
          </a:prstGeom>
          <a:ln w="22225">
            <a:solidFill>
              <a:schemeClr val="tx2">
                <a:lumMod val="60000"/>
                <a:lumOff val="40000"/>
              </a:schemeClr>
            </a:solidFill>
            <a:prstDash val="sysDash"/>
            <a:headEnd type="arrow"/>
            <a:tail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V="1">
            <a:off x="6873240" y="471413"/>
            <a:ext cx="0" cy="3902011"/>
          </a:xfrm>
          <a:prstGeom prst="line">
            <a:avLst/>
          </a:prstGeom>
          <a:ln w="22225">
            <a:solidFill>
              <a:schemeClr val="accent3">
                <a:lumMod val="75000"/>
              </a:schemeClr>
            </a:solidFill>
            <a:prstDash val="sysDash"/>
            <a:headEnd type="arrow"/>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280100" y="4092773"/>
            <a:ext cx="642420" cy="307777"/>
          </a:xfrm>
          <a:prstGeom prst="rect">
            <a:avLst/>
          </a:prstGeom>
          <a:noFill/>
        </p:spPr>
        <p:txBody>
          <a:bodyPr wrap="none" rtlCol="0">
            <a:spAutoFit/>
          </a:bodyPr>
          <a:lstStyle/>
          <a:p>
            <a:r>
              <a:rPr lang="en-US" sz="1400" b="1" dirty="0" smtClean="0"/>
              <a:t>Depth</a:t>
            </a:r>
            <a:endParaRPr lang="en-US" sz="1400" b="1" dirty="0"/>
          </a:p>
        </p:txBody>
      </p:sp>
      <p:sp>
        <p:nvSpPr>
          <p:cNvPr id="17" name="Oval 16"/>
          <p:cNvSpPr/>
          <p:nvPr/>
        </p:nvSpPr>
        <p:spPr>
          <a:xfrm>
            <a:off x="5186741" y="2920548"/>
            <a:ext cx="274320" cy="274320"/>
          </a:xfrm>
          <a:prstGeom prst="ellipse">
            <a:avLst/>
          </a:prstGeom>
          <a:gradFill>
            <a:gsLst>
              <a:gs pos="0">
                <a:srgbClr val="E20000"/>
              </a:gs>
              <a:gs pos="80000">
                <a:schemeClr val="accent2">
                  <a:shade val="93000"/>
                  <a:satMod val="130000"/>
                </a:schemeClr>
              </a:gs>
              <a:gs pos="100000">
                <a:schemeClr val="accent2">
                  <a:shade val="94000"/>
                  <a:satMod val="135000"/>
                </a:schemeClr>
              </a:gs>
            </a:gsLst>
          </a:gra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18" name="Oval 17"/>
          <p:cNvSpPr/>
          <p:nvPr/>
        </p:nvSpPr>
        <p:spPr>
          <a:xfrm>
            <a:off x="6736080" y="1835034"/>
            <a:ext cx="274320" cy="274320"/>
          </a:xfrm>
          <a:prstGeom prst="ellipse">
            <a:avLst/>
          </a:prstGeom>
          <a:gradFill>
            <a:gsLst>
              <a:gs pos="0">
                <a:srgbClr val="E20000"/>
              </a:gs>
              <a:gs pos="80000">
                <a:schemeClr val="accent2">
                  <a:shade val="93000"/>
                  <a:satMod val="130000"/>
                </a:schemeClr>
              </a:gs>
              <a:gs pos="100000">
                <a:schemeClr val="accent2">
                  <a:shade val="94000"/>
                  <a:satMod val="135000"/>
                </a:schemeClr>
              </a:gs>
            </a:gsLst>
          </a:gra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grpSp>
        <p:nvGrpSpPr>
          <p:cNvPr id="45" name="Group 44"/>
          <p:cNvGrpSpPr/>
          <p:nvPr/>
        </p:nvGrpSpPr>
        <p:grpSpPr>
          <a:xfrm>
            <a:off x="5105400" y="3902237"/>
            <a:ext cx="1981200" cy="152400"/>
            <a:chOff x="5105400" y="3902237"/>
            <a:chExt cx="1981200" cy="152400"/>
          </a:xfrm>
        </p:grpSpPr>
        <p:cxnSp>
          <p:nvCxnSpPr>
            <p:cNvPr id="39" name="Straight Connector 38"/>
            <p:cNvCxnSpPr/>
            <p:nvPr/>
          </p:nvCxnSpPr>
          <p:spPr>
            <a:xfrm>
              <a:off x="5105400" y="3978437"/>
              <a:ext cx="1981200" cy="0"/>
            </a:xfrm>
            <a:prstGeom prst="line">
              <a:avLst/>
            </a:prstGeom>
          </p:spPr>
          <p:style>
            <a:lnRef idx="2">
              <a:schemeClr val="dk1"/>
            </a:lnRef>
            <a:fillRef idx="0">
              <a:schemeClr val="dk1"/>
            </a:fillRef>
            <a:effectRef idx="1">
              <a:schemeClr val="dk1"/>
            </a:effectRef>
            <a:fontRef idx="minor">
              <a:schemeClr val="tx1"/>
            </a:fontRef>
          </p:style>
        </p:cxnSp>
        <p:cxnSp>
          <p:nvCxnSpPr>
            <p:cNvPr id="41" name="Straight Connector 40"/>
            <p:cNvCxnSpPr/>
            <p:nvPr/>
          </p:nvCxnSpPr>
          <p:spPr>
            <a:xfrm flipV="1">
              <a:off x="5257800" y="3902237"/>
              <a:ext cx="138935" cy="152400"/>
            </a:xfrm>
            <a:prstGeom prst="line">
              <a:avLst/>
            </a:prstGeom>
          </p:spPr>
          <p:style>
            <a:lnRef idx="2">
              <a:schemeClr val="dk1"/>
            </a:lnRef>
            <a:fillRef idx="0">
              <a:schemeClr val="dk1"/>
            </a:fillRef>
            <a:effectRef idx="1">
              <a:schemeClr val="dk1"/>
            </a:effectRef>
            <a:fontRef idx="minor">
              <a:schemeClr val="tx1"/>
            </a:fontRef>
          </p:style>
        </p:cxnSp>
        <p:cxnSp>
          <p:nvCxnSpPr>
            <p:cNvPr id="44" name="Straight Connector 43"/>
            <p:cNvCxnSpPr/>
            <p:nvPr/>
          </p:nvCxnSpPr>
          <p:spPr>
            <a:xfrm flipV="1">
              <a:off x="6803772" y="3902237"/>
              <a:ext cx="138935" cy="152400"/>
            </a:xfrm>
            <a:prstGeom prst="line">
              <a:avLst/>
            </a:prstGeom>
          </p:spPr>
          <p:style>
            <a:lnRef idx="2">
              <a:schemeClr val="dk1"/>
            </a:lnRef>
            <a:fillRef idx="0">
              <a:schemeClr val="dk1"/>
            </a:fillRef>
            <a:effectRef idx="1">
              <a:schemeClr val="dk1"/>
            </a:effectRef>
            <a:fontRef idx="minor">
              <a:schemeClr val="tx1"/>
            </a:fontRef>
          </p:style>
        </p:cxnSp>
      </p:grpSp>
      <p:sp>
        <p:nvSpPr>
          <p:cNvPr id="46" name="TextBox 45"/>
          <p:cNvSpPr txBox="1"/>
          <p:nvPr/>
        </p:nvSpPr>
        <p:spPr>
          <a:xfrm>
            <a:off x="5323901" y="3639883"/>
            <a:ext cx="1586203" cy="338554"/>
          </a:xfrm>
          <a:prstGeom prst="rect">
            <a:avLst/>
          </a:prstGeom>
          <a:noFill/>
        </p:spPr>
        <p:txBody>
          <a:bodyPr wrap="none" rtlCol="0">
            <a:spAutoFit/>
          </a:bodyPr>
          <a:lstStyle/>
          <a:p>
            <a:pPr algn="ctr"/>
            <a:r>
              <a:rPr lang="en-US" sz="1600" dirty="0" smtClean="0"/>
              <a:t>Depth difference</a:t>
            </a:r>
            <a:endParaRPr lang="en-US" sz="1600" dirty="0"/>
          </a:p>
        </p:txBody>
      </p:sp>
      <p:sp>
        <p:nvSpPr>
          <p:cNvPr id="19" name="Slide Number Placeholder 18"/>
          <p:cNvSpPr>
            <a:spLocks noGrp="1"/>
          </p:cNvSpPr>
          <p:nvPr>
            <p:ph type="sldNum" sz="quarter" idx="12"/>
          </p:nvPr>
        </p:nvSpPr>
        <p:spPr/>
        <p:txBody>
          <a:bodyPr/>
          <a:lstStyle/>
          <a:p>
            <a:fld id="{4AF310B5-B37C-4062-950A-8FEDA86889CC}" type="slidenum">
              <a:rPr lang="en-US" smtClean="0"/>
              <a:t>16</a:t>
            </a:fld>
            <a:endParaRPr lang="en-US"/>
          </a:p>
        </p:txBody>
      </p:sp>
    </p:spTree>
    <p:extLst>
      <p:ext uri="{BB962C8B-B14F-4D97-AF65-F5344CB8AC3E}">
        <p14:creationId xmlns:p14="http://schemas.microsoft.com/office/powerpoint/2010/main" val="30539613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par>
                          <p:cTn id="9" fill="hold">
                            <p:stCondLst>
                              <p:cond delay="0"/>
                            </p:stCondLst>
                            <p:childTnLst>
                              <p:par>
                                <p:cTn id="10" presetID="22" presetClass="entr" presetSubtype="8"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250"/>
                                        <p:tgtEl>
                                          <p:spTgt spid="16"/>
                                        </p:tgtEl>
                                      </p:cBhvr>
                                    </p:animEffect>
                                  </p:childTnLst>
                                </p:cTn>
                              </p:par>
                            </p:childTnLst>
                          </p:cTn>
                        </p:par>
                        <p:par>
                          <p:cTn id="13" fill="hold">
                            <p:stCondLst>
                              <p:cond delay="250"/>
                            </p:stCondLst>
                            <p:childTnLst>
                              <p:par>
                                <p:cTn id="14" presetID="22" presetClass="entr" presetSubtype="8"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250"/>
                                        <p:tgtEl>
                                          <p:spTgt spid="15"/>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100"/>
                                        <p:tgtEl>
                                          <p:spTgt spid="17"/>
                                        </p:tgtEl>
                                      </p:cBhvr>
                                    </p:animEffect>
                                  </p:childTnLst>
                                </p:cTn>
                              </p:par>
                            </p:childTnLst>
                          </p:cTn>
                        </p:par>
                        <p:par>
                          <p:cTn id="21" fill="hold">
                            <p:stCondLst>
                              <p:cond delay="600"/>
                            </p:stCondLst>
                            <p:childTnLst>
                              <p:par>
                                <p:cTn id="22" presetID="22" presetClass="entr" presetSubtype="8" fill="hold"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ipe(left)">
                                      <p:cBhvr>
                                        <p:cTn id="24" dur="500"/>
                                        <p:tgtEl>
                                          <p:spTgt spid="21"/>
                                        </p:tgtEl>
                                      </p:cBhvr>
                                    </p:animEffect>
                                  </p:childTnLst>
                                </p:cTn>
                              </p:par>
                            </p:childTnLst>
                          </p:cTn>
                        </p:par>
                        <p:par>
                          <p:cTn id="25" fill="hold">
                            <p:stCondLst>
                              <p:cond delay="1100"/>
                            </p:stCondLst>
                            <p:childTnLst>
                              <p:par>
                                <p:cTn id="26" presetID="22" presetClass="entr" presetSubtype="8"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wipe(left)">
                                      <p:cBhvr>
                                        <p:cTn id="28" dur="500"/>
                                        <p:tgtEl>
                                          <p:spTgt spid="24"/>
                                        </p:tgtEl>
                                      </p:cBhvr>
                                    </p:animEffect>
                                  </p:childTnLst>
                                </p:cTn>
                              </p:par>
                            </p:childTnLst>
                          </p:cTn>
                        </p:par>
                        <p:par>
                          <p:cTn id="29" fill="hold">
                            <p:stCondLst>
                              <p:cond delay="1600"/>
                            </p:stCondLst>
                            <p:childTnLst>
                              <p:par>
                                <p:cTn id="30" presetID="10" presetClass="entr" presetSubtype="0"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00"/>
                                        <p:tgtEl>
                                          <p:spTgt spid="18"/>
                                        </p:tgtEl>
                                      </p:cBhvr>
                                    </p:animEffect>
                                  </p:childTnLst>
                                </p:cTn>
                              </p:par>
                            </p:childTnLst>
                          </p:cTn>
                        </p:par>
                        <p:par>
                          <p:cTn id="33" fill="hold">
                            <p:stCondLst>
                              <p:cond delay="1700"/>
                            </p:stCondLst>
                            <p:childTnLst>
                              <p:par>
                                <p:cTn id="34" presetID="22" presetClass="entr" presetSubtype="8" fill="hold" nodeType="after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wipe(left)">
                                      <p:cBhvr>
                                        <p:cTn id="36" dur="500"/>
                                        <p:tgtEl>
                                          <p:spTgt spid="33"/>
                                        </p:tgtEl>
                                      </p:cBhvr>
                                    </p:animEffect>
                                  </p:childTnLst>
                                </p:cTn>
                              </p:par>
                            </p:childTnLst>
                          </p:cTn>
                        </p:par>
                        <p:par>
                          <p:cTn id="37" fill="hold">
                            <p:stCondLst>
                              <p:cond delay="2200"/>
                            </p:stCondLst>
                            <p:childTnLst>
                              <p:par>
                                <p:cTn id="38" presetID="22" presetClass="entr" presetSubtype="1" fill="hold" nodeType="after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wipe(up)">
                                      <p:cBhvr>
                                        <p:cTn id="40" dur="500"/>
                                        <p:tgtEl>
                                          <p:spTgt spid="34"/>
                                        </p:tgtEl>
                                      </p:cBhvr>
                                    </p:animEffect>
                                  </p:childTnLst>
                                </p:cTn>
                              </p:par>
                              <p:par>
                                <p:cTn id="41" presetID="22" presetClass="entr" presetSubtype="1" fill="hold" nodeType="with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wipe(up)">
                                      <p:cBhvr>
                                        <p:cTn id="43" dur="500"/>
                                        <p:tgtEl>
                                          <p:spTgt spid="35"/>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fade">
                                      <p:cBhvr>
                                        <p:cTn id="46" dur="500"/>
                                        <p:tgtEl>
                                          <p:spTgt spid="36"/>
                                        </p:tgtEl>
                                      </p:cBhvr>
                                    </p:animEffect>
                                  </p:childTnLst>
                                </p:cTn>
                              </p:par>
                            </p:childTnLst>
                          </p:cTn>
                        </p:par>
                        <p:par>
                          <p:cTn id="47" fill="hold">
                            <p:stCondLst>
                              <p:cond delay="2700"/>
                            </p:stCondLst>
                            <p:childTnLst>
                              <p:par>
                                <p:cTn id="48" presetID="10" presetClass="entr" presetSubtype="0" fill="hold" grpId="0" nodeType="afterEffect">
                                  <p:stCondLst>
                                    <p:cond delay="0"/>
                                  </p:stCondLst>
                                  <p:childTnLst>
                                    <p:set>
                                      <p:cBhvr>
                                        <p:cTn id="49" dur="1" fill="hold">
                                          <p:stCondLst>
                                            <p:cond delay="0"/>
                                          </p:stCondLst>
                                        </p:cTn>
                                        <p:tgtEl>
                                          <p:spTgt spid="46"/>
                                        </p:tgtEl>
                                        <p:attrNameLst>
                                          <p:attrName>style.visibility</p:attrName>
                                        </p:attrNameLst>
                                      </p:cBhvr>
                                      <p:to>
                                        <p:strVal val="visible"/>
                                      </p:to>
                                    </p:set>
                                    <p:animEffect transition="in" filter="fade">
                                      <p:cBhvr>
                                        <p:cTn id="50" dur="500"/>
                                        <p:tgtEl>
                                          <p:spTgt spid="46"/>
                                        </p:tgtEl>
                                      </p:cBhvr>
                                    </p:animEffect>
                                  </p:childTnLst>
                                </p:cTn>
                              </p:par>
                              <p:par>
                                <p:cTn id="51" presetID="10" presetClass="entr" presetSubtype="0" fill="hold" nodeType="with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fade">
                                      <p:cBhvr>
                                        <p:cTn id="5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17" grpId="0" animBg="1"/>
      <p:bldP spid="18" grpId="0" animBg="1"/>
      <p:bldP spid="4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Disparity perception</a:t>
            </a:r>
            <a:endParaRPr lang="en-US" dirty="0"/>
          </a:p>
        </p:txBody>
      </p:sp>
      <p:cxnSp>
        <p:nvCxnSpPr>
          <p:cNvPr id="33" name="Straight Arrow Connector 32"/>
          <p:cNvCxnSpPr/>
          <p:nvPr/>
        </p:nvCxnSpPr>
        <p:spPr>
          <a:xfrm>
            <a:off x="267617" y="4400550"/>
            <a:ext cx="853440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280100" y="4092773"/>
            <a:ext cx="642420" cy="307777"/>
          </a:xfrm>
          <a:prstGeom prst="rect">
            <a:avLst/>
          </a:prstGeom>
          <a:noFill/>
        </p:spPr>
        <p:txBody>
          <a:bodyPr wrap="none" rtlCol="0">
            <a:spAutoFit/>
          </a:bodyPr>
          <a:lstStyle/>
          <a:p>
            <a:r>
              <a:rPr lang="en-US" sz="1400" b="1" dirty="0" smtClean="0"/>
              <a:t>Depth</a:t>
            </a:r>
            <a:endParaRPr lang="en-US" sz="1400" b="1" dirty="0"/>
          </a:p>
        </p:txBody>
      </p:sp>
      <p:grpSp>
        <p:nvGrpSpPr>
          <p:cNvPr id="19" name="Group 18"/>
          <p:cNvGrpSpPr/>
          <p:nvPr/>
        </p:nvGrpSpPr>
        <p:grpSpPr>
          <a:xfrm>
            <a:off x="1683624" y="471413"/>
            <a:ext cx="5402976" cy="3902011"/>
            <a:chOff x="1683624" y="471413"/>
            <a:chExt cx="5402976" cy="3902011"/>
          </a:xfrm>
        </p:grpSpPr>
        <p:grpSp>
          <p:nvGrpSpPr>
            <p:cNvPr id="3" name="Group 2"/>
            <p:cNvGrpSpPr/>
            <p:nvPr/>
          </p:nvGrpSpPr>
          <p:grpSpPr>
            <a:xfrm rot="19607574">
              <a:off x="1683624" y="2906344"/>
              <a:ext cx="1006421" cy="975551"/>
              <a:chOff x="307430" y="1871058"/>
              <a:chExt cx="1006421" cy="975551"/>
            </a:xfrm>
          </p:grpSpPr>
          <p:grpSp>
            <p:nvGrpSpPr>
              <p:cNvPr id="4" name="Group 3"/>
              <p:cNvGrpSpPr/>
              <p:nvPr/>
            </p:nvGrpSpPr>
            <p:grpSpPr>
              <a:xfrm>
                <a:off x="307430" y="1871058"/>
                <a:ext cx="1006421" cy="975551"/>
                <a:chOff x="307430" y="1871058"/>
                <a:chExt cx="1006421" cy="975551"/>
              </a:xfrm>
            </p:grpSpPr>
            <p:sp>
              <p:nvSpPr>
                <p:cNvPr id="7" name="Oval 6"/>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Oval 4"/>
              <p:cNvSpPr/>
              <p:nvPr/>
            </p:nvSpPr>
            <p:spPr>
              <a:xfrm rot="1078097">
                <a:off x="317239" y="1902339"/>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rot="1078097">
                <a:off x="1073110" y="2171366"/>
                <a:ext cx="4572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p:cNvGrpSpPr/>
            <p:nvPr/>
          </p:nvGrpSpPr>
          <p:grpSpPr>
            <a:xfrm>
              <a:off x="1690107" y="1047750"/>
              <a:ext cx="1006421" cy="975551"/>
              <a:chOff x="307430" y="1871058"/>
              <a:chExt cx="1006421" cy="975551"/>
            </a:xfrm>
          </p:grpSpPr>
          <p:grpSp>
            <p:nvGrpSpPr>
              <p:cNvPr id="10" name="Group 9"/>
              <p:cNvGrpSpPr/>
              <p:nvPr/>
            </p:nvGrpSpPr>
            <p:grpSpPr>
              <a:xfrm>
                <a:off x="307430" y="1871058"/>
                <a:ext cx="1006421" cy="975551"/>
                <a:chOff x="307430" y="1871058"/>
                <a:chExt cx="1006421" cy="975551"/>
              </a:xfrm>
            </p:grpSpPr>
            <p:sp>
              <p:nvSpPr>
                <p:cNvPr id="13" name="Oval 12"/>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Oval 10"/>
              <p:cNvSpPr/>
              <p:nvPr/>
            </p:nvSpPr>
            <p:spPr>
              <a:xfrm rot="1078097">
                <a:off x="317239" y="1902339"/>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rot="1078097">
                <a:off x="1073110" y="2171366"/>
                <a:ext cx="4572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5" name="Straight Arrow Connector 14"/>
            <p:cNvCxnSpPr/>
            <p:nvPr/>
          </p:nvCxnSpPr>
          <p:spPr>
            <a:xfrm>
              <a:off x="1803461" y="1264488"/>
              <a:ext cx="3383280" cy="1773748"/>
            </a:xfrm>
            <a:prstGeom prst="straightConnector1">
              <a:avLst/>
            </a:prstGeom>
            <a:ln w="12700">
              <a:prstDash val="dash"/>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V="1">
              <a:off x="1716978" y="3093288"/>
              <a:ext cx="3469763" cy="256897"/>
            </a:xfrm>
            <a:prstGeom prst="straightConnector1">
              <a:avLst/>
            </a:prstGeom>
            <a:ln w="12700">
              <a:prstDash val="dash"/>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a:endCxn id="18" idx="2"/>
            </p:cNvCxnSpPr>
            <p:nvPr/>
          </p:nvCxnSpPr>
          <p:spPr>
            <a:xfrm>
              <a:off x="1716978" y="1535525"/>
              <a:ext cx="5019102" cy="436669"/>
            </a:xfrm>
            <a:prstGeom prst="straightConnector1">
              <a:avLst/>
            </a:prstGeom>
            <a:ln w="12700">
              <a:solidFill>
                <a:schemeClr val="accent3">
                  <a:lumMod val="75000"/>
                </a:schemeClr>
              </a:solidFill>
              <a:prstDash val="dash"/>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a:stCxn id="5" idx="2"/>
              <a:endCxn id="18" idx="3"/>
            </p:cNvCxnSpPr>
            <p:nvPr/>
          </p:nvCxnSpPr>
          <p:spPr>
            <a:xfrm flipV="1">
              <a:off x="1716978" y="2069181"/>
              <a:ext cx="5059275" cy="1468131"/>
            </a:xfrm>
            <a:prstGeom prst="straightConnector1">
              <a:avLst/>
            </a:prstGeom>
            <a:ln w="12700">
              <a:solidFill>
                <a:schemeClr val="accent3">
                  <a:lumMod val="75000"/>
                </a:schemeClr>
              </a:solidFill>
              <a:prstDash val="dash"/>
              <a:tailEnd type="arrow"/>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flipH="1" flipV="1">
              <a:off x="5330251" y="471413"/>
              <a:ext cx="4496" cy="3902011"/>
            </a:xfrm>
            <a:prstGeom prst="line">
              <a:avLst/>
            </a:prstGeom>
            <a:ln w="22225">
              <a:solidFill>
                <a:schemeClr val="tx2">
                  <a:lumMod val="60000"/>
                  <a:lumOff val="40000"/>
                </a:schemeClr>
              </a:solidFill>
              <a:prstDash val="sysDash"/>
              <a:headEnd type="arrow"/>
              <a:tail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V="1">
              <a:off x="6873240" y="471413"/>
              <a:ext cx="0" cy="3902011"/>
            </a:xfrm>
            <a:prstGeom prst="line">
              <a:avLst/>
            </a:prstGeom>
            <a:ln w="22225">
              <a:solidFill>
                <a:schemeClr val="accent3">
                  <a:lumMod val="75000"/>
                </a:schemeClr>
              </a:solidFill>
              <a:prstDash val="sysDash"/>
              <a:headEnd type="arrow"/>
            </a:ln>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5186741" y="2920548"/>
              <a:ext cx="274320" cy="274320"/>
            </a:xfrm>
            <a:prstGeom prst="ellipse">
              <a:avLst/>
            </a:prstGeom>
            <a:gradFill>
              <a:gsLst>
                <a:gs pos="0">
                  <a:srgbClr val="E20000"/>
                </a:gs>
                <a:gs pos="80000">
                  <a:schemeClr val="accent2">
                    <a:shade val="93000"/>
                    <a:satMod val="130000"/>
                  </a:schemeClr>
                </a:gs>
                <a:gs pos="100000">
                  <a:schemeClr val="accent2">
                    <a:shade val="94000"/>
                    <a:satMod val="135000"/>
                  </a:schemeClr>
                </a:gs>
              </a:gsLst>
            </a:gra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18" name="Oval 17"/>
            <p:cNvSpPr/>
            <p:nvPr/>
          </p:nvSpPr>
          <p:spPr>
            <a:xfrm>
              <a:off x="6736080" y="1835034"/>
              <a:ext cx="274320" cy="274320"/>
            </a:xfrm>
            <a:prstGeom prst="ellipse">
              <a:avLst/>
            </a:prstGeom>
            <a:gradFill>
              <a:gsLst>
                <a:gs pos="0">
                  <a:srgbClr val="E20000"/>
                </a:gs>
                <a:gs pos="80000">
                  <a:schemeClr val="accent2">
                    <a:shade val="93000"/>
                    <a:satMod val="130000"/>
                  </a:schemeClr>
                </a:gs>
                <a:gs pos="100000">
                  <a:schemeClr val="accent2">
                    <a:shade val="94000"/>
                    <a:satMod val="135000"/>
                  </a:schemeClr>
                </a:gs>
              </a:gsLst>
            </a:gra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grpSp>
          <p:nvGrpSpPr>
            <p:cNvPr id="45" name="Group 44"/>
            <p:cNvGrpSpPr/>
            <p:nvPr/>
          </p:nvGrpSpPr>
          <p:grpSpPr>
            <a:xfrm>
              <a:off x="5105400" y="3902237"/>
              <a:ext cx="1981200" cy="152400"/>
              <a:chOff x="5105400" y="3902237"/>
              <a:chExt cx="1981200" cy="152400"/>
            </a:xfrm>
          </p:grpSpPr>
          <p:cxnSp>
            <p:nvCxnSpPr>
              <p:cNvPr id="39" name="Straight Connector 38"/>
              <p:cNvCxnSpPr/>
              <p:nvPr/>
            </p:nvCxnSpPr>
            <p:spPr>
              <a:xfrm>
                <a:off x="5105400" y="3978437"/>
                <a:ext cx="1981200" cy="0"/>
              </a:xfrm>
              <a:prstGeom prst="line">
                <a:avLst/>
              </a:prstGeom>
            </p:spPr>
            <p:style>
              <a:lnRef idx="2">
                <a:schemeClr val="dk1"/>
              </a:lnRef>
              <a:fillRef idx="0">
                <a:schemeClr val="dk1"/>
              </a:fillRef>
              <a:effectRef idx="1">
                <a:schemeClr val="dk1"/>
              </a:effectRef>
              <a:fontRef idx="minor">
                <a:schemeClr val="tx1"/>
              </a:fontRef>
            </p:style>
          </p:cxnSp>
          <p:cxnSp>
            <p:nvCxnSpPr>
              <p:cNvPr id="41" name="Straight Connector 40"/>
              <p:cNvCxnSpPr/>
              <p:nvPr/>
            </p:nvCxnSpPr>
            <p:spPr>
              <a:xfrm flipV="1">
                <a:off x="5257800" y="3902237"/>
                <a:ext cx="138935" cy="152400"/>
              </a:xfrm>
              <a:prstGeom prst="line">
                <a:avLst/>
              </a:prstGeom>
            </p:spPr>
            <p:style>
              <a:lnRef idx="2">
                <a:schemeClr val="dk1"/>
              </a:lnRef>
              <a:fillRef idx="0">
                <a:schemeClr val="dk1"/>
              </a:fillRef>
              <a:effectRef idx="1">
                <a:schemeClr val="dk1"/>
              </a:effectRef>
              <a:fontRef idx="minor">
                <a:schemeClr val="tx1"/>
              </a:fontRef>
            </p:style>
          </p:cxnSp>
          <p:cxnSp>
            <p:nvCxnSpPr>
              <p:cNvPr id="44" name="Straight Connector 43"/>
              <p:cNvCxnSpPr/>
              <p:nvPr/>
            </p:nvCxnSpPr>
            <p:spPr>
              <a:xfrm flipV="1">
                <a:off x="6803772" y="3902237"/>
                <a:ext cx="138935" cy="152400"/>
              </a:xfrm>
              <a:prstGeom prst="line">
                <a:avLst/>
              </a:prstGeom>
            </p:spPr>
            <p:style>
              <a:lnRef idx="2">
                <a:schemeClr val="dk1"/>
              </a:lnRef>
              <a:fillRef idx="0">
                <a:schemeClr val="dk1"/>
              </a:fillRef>
              <a:effectRef idx="1">
                <a:schemeClr val="dk1"/>
              </a:effectRef>
              <a:fontRef idx="minor">
                <a:schemeClr val="tx1"/>
              </a:fontRef>
            </p:style>
          </p:cxnSp>
        </p:grpSp>
        <p:sp>
          <p:nvSpPr>
            <p:cNvPr id="46" name="TextBox 45"/>
            <p:cNvSpPr txBox="1"/>
            <p:nvPr/>
          </p:nvSpPr>
          <p:spPr>
            <a:xfrm>
              <a:off x="5323901" y="3639883"/>
              <a:ext cx="1586203" cy="338554"/>
            </a:xfrm>
            <a:prstGeom prst="rect">
              <a:avLst/>
            </a:prstGeom>
            <a:noFill/>
          </p:spPr>
          <p:txBody>
            <a:bodyPr wrap="none" rtlCol="0">
              <a:spAutoFit/>
            </a:bodyPr>
            <a:lstStyle/>
            <a:p>
              <a:pPr algn="ctr"/>
              <a:r>
                <a:rPr lang="en-US" sz="1600" dirty="0" smtClean="0"/>
                <a:t>Depth difference</a:t>
              </a:r>
              <a:endParaRPr lang="en-US" sz="1600" dirty="0"/>
            </a:p>
          </p:txBody>
        </p:sp>
      </p:grpSp>
      <p:grpSp>
        <p:nvGrpSpPr>
          <p:cNvPr id="38" name="Group 37"/>
          <p:cNvGrpSpPr>
            <a:grpSpLocks/>
          </p:cNvGrpSpPr>
          <p:nvPr/>
        </p:nvGrpSpPr>
        <p:grpSpPr bwMode="auto">
          <a:xfrm>
            <a:off x="2957483" y="1964483"/>
            <a:ext cx="228600" cy="174625"/>
            <a:chOff x="0" y="0"/>
            <a:chExt cx="144" cy="110"/>
          </a:xfrm>
        </p:grpSpPr>
        <p:sp>
          <p:nvSpPr>
            <p:cNvPr id="40" name="Freeform 39"/>
            <p:cNvSpPr>
              <a:spLocks/>
            </p:cNvSpPr>
            <p:nvPr/>
          </p:nvSpPr>
          <p:spPr bwMode="auto">
            <a:xfrm>
              <a:off x="0" y="0"/>
              <a:ext cx="144" cy="110"/>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1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4"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4" y="2601"/>
                  </a:cubicBezTo>
                  <a:lnTo>
                    <a:pt x="18513" y="2601"/>
                  </a:ln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7"/>
                    <a:pt x="13801" y="17550"/>
                  </a:cubicBezTo>
                  <a:lnTo>
                    <a:pt x="13802" y="17549"/>
                  </a:lnTo>
                  <a:cubicBezTo>
                    <a:pt x="13280" y="19880"/>
                    <a:pt x="11461" y="21198"/>
                    <a:pt x="9738" y="20492"/>
                  </a:cubicBezTo>
                  <a:cubicBezTo>
                    <a:pt x="9016" y="20197"/>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12700" cap="flat">
              <a:solidFill>
                <a:schemeClr val="tx1"/>
              </a:solidFill>
              <a:prstDash val="solid"/>
              <a:round/>
              <a:headEnd type="none" w="med" len="med"/>
              <a:tailEnd type="none" w="med" len="med"/>
            </a:ln>
          </p:spPr>
          <p:txBody>
            <a:bodyPr lIns="0" tIns="0" rIns="0" bIns="0"/>
            <a:lstStyle/>
            <a:p>
              <a:endParaRPr lang="en-US"/>
            </a:p>
          </p:txBody>
        </p:sp>
        <p:sp>
          <p:nvSpPr>
            <p:cNvPr id="42" name="AutoShape 16"/>
            <p:cNvSpPr>
              <a:spLocks/>
            </p:cNvSpPr>
            <p:nvPr/>
          </p:nvSpPr>
          <p:spPr bwMode="auto">
            <a:xfrm>
              <a:off x="7" y="5"/>
              <a:ext cx="132" cy="94"/>
            </a:xfrm>
            <a:custGeom>
              <a:avLst/>
              <a:gdLst/>
              <a:ahLst/>
              <a:cxnLst/>
              <a:rect l="0" t="0" r="r" b="b"/>
              <a:pathLst>
                <a:path w="21600" h="2160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1" y="19050"/>
                  </a:lnTo>
                  <a:cubicBezTo>
                    <a:pt x="14510" y="19430"/>
                    <a:pt x="14461" y="19806"/>
                    <a:pt x="14386" y="20172"/>
                  </a:cubicBezTo>
                  <a:moveTo>
                    <a:pt x="17421" y="12116"/>
                  </a:moveTo>
                  <a:lnTo>
                    <a:pt x="17421" y="12116"/>
                  </a:lnTo>
                  <a:cubicBezTo>
                    <a:pt x="18513" y="12896"/>
                    <a:pt x="19202"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43" name="Group 42"/>
          <p:cNvGrpSpPr>
            <a:grpSpLocks/>
          </p:cNvGrpSpPr>
          <p:nvPr/>
        </p:nvGrpSpPr>
        <p:grpSpPr bwMode="auto">
          <a:xfrm>
            <a:off x="2586429" y="2188889"/>
            <a:ext cx="330200" cy="261938"/>
            <a:chOff x="0" y="0"/>
            <a:chExt cx="208" cy="165"/>
          </a:xfrm>
        </p:grpSpPr>
        <p:sp>
          <p:nvSpPr>
            <p:cNvPr id="47" name="Freeform 46"/>
            <p:cNvSpPr>
              <a:spLocks/>
            </p:cNvSpPr>
            <p:nvPr/>
          </p:nvSpPr>
          <p:spPr bwMode="auto">
            <a:xfrm>
              <a:off x="0" y="0"/>
              <a:ext cx="208" cy="165"/>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1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3"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4" y="2601"/>
                  </a:cubicBezTo>
                  <a:lnTo>
                    <a:pt x="18513" y="2601"/>
                  </a:ln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8"/>
                    <a:pt x="13801" y="17550"/>
                  </a:cubicBezTo>
                  <a:lnTo>
                    <a:pt x="13802" y="17549"/>
                  </a:lnTo>
                  <a:cubicBezTo>
                    <a:pt x="13280" y="19880"/>
                    <a:pt x="11461" y="21198"/>
                    <a:pt x="9738" y="20492"/>
                  </a:cubicBezTo>
                  <a:cubicBezTo>
                    <a:pt x="9016" y="20197"/>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12700" cap="flat">
              <a:solidFill>
                <a:schemeClr val="tx1"/>
              </a:solidFill>
              <a:prstDash val="solid"/>
              <a:round/>
              <a:headEnd type="none" w="med" len="med"/>
              <a:tailEnd type="none" w="med" len="med"/>
            </a:ln>
          </p:spPr>
          <p:txBody>
            <a:bodyPr lIns="0" tIns="0" rIns="0" bIns="0"/>
            <a:lstStyle/>
            <a:p>
              <a:endParaRPr lang="en-US"/>
            </a:p>
          </p:txBody>
        </p:sp>
        <p:sp>
          <p:nvSpPr>
            <p:cNvPr id="48" name="AutoShape 19"/>
            <p:cNvSpPr>
              <a:spLocks/>
            </p:cNvSpPr>
            <p:nvPr/>
          </p:nvSpPr>
          <p:spPr bwMode="auto">
            <a:xfrm>
              <a:off x="10" y="8"/>
              <a:ext cx="191" cy="140"/>
            </a:xfrm>
            <a:custGeom>
              <a:avLst/>
              <a:gdLst/>
              <a:ahLst/>
              <a:cxnLst/>
              <a:rect l="0" t="0" r="r" b="b"/>
              <a:pathLst>
                <a:path w="21600" h="2160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2" y="19050"/>
                  </a:lnTo>
                  <a:cubicBezTo>
                    <a:pt x="14510" y="19430"/>
                    <a:pt x="14461" y="19806"/>
                    <a:pt x="14386" y="20172"/>
                  </a:cubicBezTo>
                  <a:moveTo>
                    <a:pt x="17421" y="12116"/>
                  </a:moveTo>
                  <a:lnTo>
                    <a:pt x="17421" y="12116"/>
                  </a:lnTo>
                  <a:cubicBezTo>
                    <a:pt x="18513" y="12896"/>
                    <a:pt x="19202"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49" name="Group 48"/>
          <p:cNvGrpSpPr>
            <a:grpSpLocks/>
          </p:cNvGrpSpPr>
          <p:nvPr/>
        </p:nvGrpSpPr>
        <p:grpSpPr bwMode="auto">
          <a:xfrm>
            <a:off x="1838181" y="2294398"/>
            <a:ext cx="546100" cy="422275"/>
            <a:chOff x="0" y="0"/>
            <a:chExt cx="344" cy="266"/>
          </a:xfrm>
        </p:grpSpPr>
        <p:sp>
          <p:nvSpPr>
            <p:cNvPr id="50" name="Freeform 49"/>
            <p:cNvSpPr>
              <a:spLocks/>
            </p:cNvSpPr>
            <p:nvPr/>
          </p:nvSpPr>
          <p:spPr bwMode="auto">
            <a:xfrm>
              <a:off x="0" y="0"/>
              <a:ext cx="344" cy="266"/>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1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3"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4" y="2601"/>
                  </a:cubicBezTo>
                  <a:lnTo>
                    <a:pt x="18513" y="2601"/>
                  </a:ln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8"/>
                    <a:pt x="13801" y="17550"/>
                  </a:cubicBezTo>
                  <a:lnTo>
                    <a:pt x="13802" y="17549"/>
                  </a:lnTo>
                  <a:cubicBezTo>
                    <a:pt x="13280" y="19880"/>
                    <a:pt x="11461" y="21198"/>
                    <a:pt x="9738" y="20492"/>
                  </a:cubicBezTo>
                  <a:cubicBezTo>
                    <a:pt x="9016" y="20197"/>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12700" cap="flat">
              <a:solidFill>
                <a:schemeClr val="tx1"/>
              </a:solidFill>
              <a:prstDash val="solid"/>
              <a:round/>
              <a:headEnd type="none" w="med" len="med"/>
              <a:tailEnd type="none" w="med" len="med"/>
            </a:ln>
          </p:spPr>
          <p:txBody>
            <a:bodyPr lIns="0" tIns="0" rIns="0" bIns="0"/>
            <a:lstStyle/>
            <a:p>
              <a:endParaRPr lang="en-US"/>
            </a:p>
          </p:txBody>
        </p:sp>
        <p:sp>
          <p:nvSpPr>
            <p:cNvPr id="51" name="AutoShape 22"/>
            <p:cNvSpPr>
              <a:spLocks/>
            </p:cNvSpPr>
            <p:nvPr/>
          </p:nvSpPr>
          <p:spPr bwMode="auto">
            <a:xfrm>
              <a:off x="17" y="13"/>
              <a:ext cx="315" cy="226"/>
            </a:xfrm>
            <a:custGeom>
              <a:avLst/>
              <a:gdLst/>
              <a:ahLst/>
              <a:cxnLst/>
              <a:rect l="0" t="0" r="r" b="b"/>
              <a:pathLst>
                <a:path w="21600" h="2160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1" y="19050"/>
                  </a:lnTo>
                  <a:cubicBezTo>
                    <a:pt x="14510" y="19430"/>
                    <a:pt x="14461" y="19806"/>
                    <a:pt x="14386" y="20172"/>
                  </a:cubicBezTo>
                  <a:moveTo>
                    <a:pt x="17421" y="12116"/>
                  </a:moveTo>
                  <a:lnTo>
                    <a:pt x="17421" y="12116"/>
                  </a:lnTo>
                  <a:cubicBezTo>
                    <a:pt x="18513" y="12896"/>
                    <a:pt x="19202"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52" name="Group 51"/>
          <p:cNvGrpSpPr>
            <a:grpSpLocks/>
          </p:cNvGrpSpPr>
          <p:nvPr/>
        </p:nvGrpSpPr>
        <p:grpSpPr bwMode="auto">
          <a:xfrm>
            <a:off x="2860508" y="3073584"/>
            <a:ext cx="228600" cy="174625"/>
            <a:chOff x="0" y="0"/>
            <a:chExt cx="144" cy="110"/>
          </a:xfrm>
        </p:grpSpPr>
        <p:sp>
          <p:nvSpPr>
            <p:cNvPr id="53" name="Freeform 52"/>
            <p:cNvSpPr>
              <a:spLocks/>
            </p:cNvSpPr>
            <p:nvPr/>
          </p:nvSpPr>
          <p:spPr bwMode="auto">
            <a:xfrm>
              <a:off x="0" y="0"/>
              <a:ext cx="144" cy="110"/>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1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4"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4" y="2601"/>
                  </a:cubicBezTo>
                  <a:lnTo>
                    <a:pt x="18513" y="2601"/>
                  </a:ln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7"/>
                    <a:pt x="13801" y="17550"/>
                  </a:cubicBezTo>
                  <a:lnTo>
                    <a:pt x="13802" y="17549"/>
                  </a:lnTo>
                  <a:cubicBezTo>
                    <a:pt x="13280" y="19880"/>
                    <a:pt x="11461" y="21198"/>
                    <a:pt x="9738" y="20492"/>
                  </a:cubicBezTo>
                  <a:cubicBezTo>
                    <a:pt x="9016" y="20197"/>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12700" cap="flat">
              <a:solidFill>
                <a:schemeClr val="tx1"/>
              </a:solidFill>
              <a:prstDash val="solid"/>
              <a:round/>
              <a:headEnd type="none" w="med" len="med"/>
              <a:tailEnd type="none" w="med" len="med"/>
            </a:ln>
          </p:spPr>
          <p:txBody>
            <a:bodyPr lIns="0" tIns="0" rIns="0" bIns="0"/>
            <a:lstStyle/>
            <a:p>
              <a:endParaRPr lang="en-US"/>
            </a:p>
          </p:txBody>
        </p:sp>
        <p:sp>
          <p:nvSpPr>
            <p:cNvPr id="54" name="AutoShape 16"/>
            <p:cNvSpPr>
              <a:spLocks/>
            </p:cNvSpPr>
            <p:nvPr/>
          </p:nvSpPr>
          <p:spPr bwMode="auto">
            <a:xfrm>
              <a:off x="7" y="5"/>
              <a:ext cx="132" cy="94"/>
            </a:xfrm>
            <a:custGeom>
              <a:avLst/>
              <a:gdLst/>
              <a:ahLst/>
              <a:cxnLst/>
              <a:rect l="0" t="0" r="r" b="b"/>
              <a:pathLst>
                <a:path w="21600" h="2160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1" y="19050"/>
                  </a:lnTo>
                  <a:cubicBezTo>
                    <a:pt x="14510" y="19430"/>
                    <a:pt x="14461" y="19806"/>
                    <a:pt x="14386" y="20172"/>
                  </a:cubicBezTo>
                  <a:moveTo>
                    <a:pt x="17421" y="12116"/>
                  </a:moveTo>
                  <a:lnTo>
                    <a:pt x="17421" y="12116"/>
                  </a:lnTo>
                  <a:cubicBezTo>
                    <a:pt x="18513" y="12896"/>
                    <a:pt x="19202"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55" name="Group 54"/>
          <p:cNvGrpSpPr>
            <a:grpSpLocks/>
          </p:cNvGrpSpPr>
          <p:nvPr/>
        </p:nvGrpSpPr>
        <p:grpSpPr bwMode="auto">
          <a:xfrm>
            <a:off x="2536450" y="2603227"/>
            <a:ext cx="330200" cy="261938"/>
            <a:chOff x="0" y="0"/>
            <a:chExt cx="208" cy="165"/>
          </a:xfrm>
        </p:grpSpPr>
        <p:sp>
          <p:nvSpPr>
            <p:cNvPr id="56" name="Freeform 55"/>
            <p:cNvSpPr>
              <a:spLocks/>
            </p:cNvSpPr>
            <p:nvPr/>
          </p:nvSpPr>
          <p:spPr bwMode="auto">
            <a:xfrm>
              <a:off x="0" y="0"/>
              <a:ext cx="208" cy="165"/>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1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3"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4" y="2601"/>
                  </a:cubicBezTo>
                  <a:lnTo>
                    <a:pt x="18513" y="2601"/>
                  </a:ln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8"/>
                    <a:pt x="13801" y="17550"/>
                  </a:cubicBezTo>
                  <a:lnTo>
                    <a:pt x="13802" y="17549"/>
                  </a:lnTo>
                  <a:cubicBezTo>
                    <a:pt x="13280" y="19880"/>
                    <a:pt x="11461" y="21198"/>
                    <a:pt x="9738" y="20492"/>
                  </a:cubicBezTo>
                  <a:cubicBezTo>
                    <a:pt x="9016" y="20197"/>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12700" cap="flat">
              <a:solidFill>
                <a:schemeClr val="tx1"/>
              </a:solidFill>
              <a:prstDash val="solid"/>
              <a:round/>
              <a:headEnd type="none" w="med" len="med"/>
              <a:tailEnd type="none" w="med" len="med"/>
            </a:ln>
          </p:spPr>
          <p:txBody>
            <a:bodyPr lIns="0" tIns="0" rIns="0" bIns="0"/>
            <a:lstStyle/>
            <a:p>
              <a:endParaRPr lang="en-US"/>
            </a:p>
          </p:txBody>
        </p:sp>
        <p:sp>
          <p:nvSpPr>
            <p:cNvPr id="57" name="AutoShape 19"/>
            <p:cNvSpPr>
              <a:spLocks/>
            </p:cNvSpPr>
            <p:nvPr/>
          </p:nvSpPr>
          <p:spPr bwMode="auto">
            <a:xfrm>
              <a:off x="10" y="8"/>
              <a:ext cx="191" cy="140"/>
            </a:xfrm>
            <a:custGeom>
              <a:avLst/>
              <a:gdLst/>
              <a:ahLst/>
              <a:cxnLst/>
              <a:rect l="0" t="0" r="r" b="b"/>
              <a:pathLst>
                <a:path w="21600" h="2160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2" y="19050"/>
                  </a:lnTo>
                  <a:cubicBezTo>
                    <a:pt x="14510" y="19430"/>
                    <a:pt x="14461" y="19806"/>
                    <a:pt x="14386" y="20172"/>
                  </a:cubicBezTo>
                  <a:moveTo>
                    <a:pt x="17421" y="12116"/>
                  </a:moveTo>
                  <a:lnTo>
                    <a:pt x="17421" y="12116"/>
                  </a:lnTo>
                  <a:cubicBezTo>
                    <a:pt x="18513" y="12896"/>
                    <a:pt x="19202"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sp>
        <p:nvSpPr>
          <p:cNvPr id="20" name="TextBox 19"/>
          <p:cNvSpPr txBox="1"/>
          <p:nvPr/>
        </p:nvSpPr>
        <p:spPr>
          <a:xfrm>
            <a:off x="146933" y="2043752"/>
            <a:ext cx="1523173" cy="338554"/>
          </a:xfrm>
          <a:prstGeom prst="rect">
            <a:avLst/>
          </a:prstGeom>
          <a:noFill/>
        </p:spPr>
        <p:txBody>
          <a:bodyPr wrap="none" rtlCol="0">
            <a:spAutoFit/>
          </a:bodyPr>
          <a:lstStyle/>
          <a:p>
            <a:pPr algn="ctr"/>
            <a:r>
              <a:rPr lang="en-US" sz="1600" b="1" dirty="0" smtClean="0"/>
              <a:t>Is it noticeable?</a:t>
            </a:r>
          </a:p>
        </p:txBody>
      </p:sp>
      <p:sp>
        <p:nvSpPr>
          <p:cNvPr id="58" name="TextBox 57"/>
          <p:cNvSpPr txBox="1"/>
          <p:nvPr/>
        </p:nvSpPr>
        <p:spPr>
          <a:xfrm>
            <a:off x="82554" y="2495550"/>
            <a:ext cx="1651927" cy="584775"/>
          </a:xfrm>
          <a:prstGeom prst="rect">
            <a:avLst/>
          </a:prstGeom>
          <a:noFill/>
        </p:spPr>
        <p:txBody>
          <a:bodyPr wrap="none" rtlCol="0">
            <a:spAutoFit/>
          </a:bodyPr>
          <a:lstStyle/>
          <a:p>
            <a:pPr algn="ctr"/>
            <a:r>
              <a:rPr lang="en-US" sz="1600" b="1" dirty="0"/>
              <a:t>How significant </a:t>
            </a:r>
          </a:p>
          <a:p>
            <a:pPr algn="ctr"/>
            <a:r>
              <a:rPr lang="en-US" sz="1600" b="1" dirty="0"/>
              <a:t>is </a:t>
            </a:r>
            <a:r>
              <a:rPr lang="en-US" sz="1600" b="1" dirty="0" smtClean="0"/>
              <a:t>the difference</a:t>
            </a:r>
            <a:r>
              <a:rPr lang="en-US" sz="1600" b="1" dirty="0"/>
              <a:t>?</a:t>
            </a:r>
          </a:p>
        </p:txBody>
      </p:sp>
      <p:sp>
        <p:nvSpPr>
          <p:cNvPr id="22" name="Slide Number Placeholder 21"/>
          <p:cNvSpPr>
            <a:spLocks noGrp="1"/>
          </p:cNvSpPr>
          <p:nvPr>
            <p:ph type="sldNum" sz="quarter" idx="12"/>
          </p:nvPr>
        </p:nvSpPr>
        <p:spPr/>
        <p:txBody>
          <a:bodyPr/>
          <a:lstStyle/>
          <a:p>
            <a:fld id="{4AF310B5-B37C-4062-950A-8FEDA86889CC}" type="slidenum">
              <a:rPr lang="en-US" smtClean="0"/>
              <a:t>17</a:t>
            </a:fld>
            <a:endParaRPr lang="en-US"/>
          </a:p>
        </p:txBody>
      </p:sp>
    </p:spTree>
    <p:extLst>
      <p:ext uri="{BB962C8B-B14F-4D97-AF65-F5344CB8AC3E}">
        <p14:creationId xmlns:p14="http://schemas.microsoft.com/office/powerpoint/2010/main" val="6432164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3.88889E-6 -3.06576E-6 L 0.15382 -0.00061 " pathEditMode="relative" rAng="0" ptsTypes="AA">
                                      <p:cBhvr>
                                        <p:cTn id="6" dur="1000" fill="hold"/>
                                        <p:tgtEl>
                                          <p:spTgt spid="19"/>
                                        </p:tgtEl>
                                        <p:attrNameLst>
                                          <p:attrName>ppt_x</p:attrName>
                                          <p:attrName>ppt_y</p:attrName>
                                        </p:attrNameLst>
                                      </p:cBhvr>
                                      <p:rCtr x="7691" y="-31"/>
                                    </p:animMotion>
                                  </p:childTnLst>
                                </p:cTn>
                              </p:par>
                            </p:childTnLst>
                          </p:cTn>
                        </p:par>
                        <p:par>
                          <p:cTn id="7" fill="hold">
                            <p:stCondLst>
                              <p:cond delay="1000"/>
                            </p:stCondLst>
                            <p:childTnLst>
                              <p:par>
                                <p:cTn id="8" presetID="10" presetClass="entr" presetSubtype="0" fill="hold" nodeType="after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200"/>
                                        <p:tgtEl>
                                          <p:spTgt spid="38"/>
                                        </p:tgtEl>
                                      </p:cBhvr>
                                    </p:animEffect>
                                  </p:childTnLst>
                                </p:cTn>
                              </p:par>
                              <p:par>
                                <p:cTn id="11" presetID="10" presetClass="entr" presetSubtype="0" fill="hold" nodeType="with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fade">
                                      <p:cBhvr>
                                        <p:cTn id="13" dur="200"/>
                                        <p:tgtEl>
                                          <p:spTgt spid="52"/>
                                        </p:tgtEl>
                                      </p:cBhvr>
                                    </p:animEffect>
                                  </p:childTnLst>
                                </p:cTn>
                              </p:par>
                              <p:par>
                                <p:cTn id="14" presetID="10" presetClass="entr" presetSubtype="0" fill="hold" nodeType="withEffect">
                                  <p:stCondLst>
                                    <p:cond delay="100"/>
                                  </p:stCondLst>
                                  <p:childTnLst>
                                    <p:set>
                                      <p:cBhvr>
                                        <p:cTn id="15" dur="1" fill="hold">
                                          <p:stCondLst>
                                            <p:cond delay="0"/>
                                          </p:stCondLst>
                                        </p:cTn>
                                        <p:tgtEl>
                                          <p:spTgt spid="43"/>
                                        </p:tgtEl>
                                        <p:attrNameLst>
                                          <p:attrName>style.visibility</p:attrName>
                                        </p:attrNameLst>
                                      </p:cBhvr>
                                      <p:to>
                                        <p:strVal val="visible"/>
                                      </p:to>
                                    </p:set>
                                    <p:animEffect transition="in" filter="fade">
                                      <p:cBhvr>
                                        <p:cTn id="16" dur="200"/>
                                        <p:tgtEl>
                                          <p:spTgt spid="43"/>
                                        </p:tgtEl>
                                      </p:cBhvr>
                                    </p:animEffect>
                                  </p:childTnLst>
                                </p:cTn>
                              </p:par>
                              <p:par>
                                <p:cTn id="17" presetID="10" presetClass="entr" presetSubtype="0" fill="hold" nodeType="withEffect">
                                  <p:stCondLst>
                                    <p:cond delay="100"/>
                                  </p:stCondLst>
                                  <p:childTnLst>
                                    <p:set>
                                      <p:cBhvr>
                                        <p:cTn id="18" dur="1" fill="hold">
                                          <p:stCondLst>
                                            <p:cond delay="0"/>
                                          </p:stCondLst>
                                        </p:cTn>
                                        <p:tgtEl>
                                          <p:spTgt spid="55"/>
                                        </p:tgtEl>
                                        <p:attrNameLst>
                                          <p:attrName>style.visibility</p:attrName>
                                        </p:attrNameLst>
                                      </p:cBhvr>
                                      <p:to>
                                        <p:strVal val="visible"/>
                                      </p:to>
                                    </p:set>
                                    <p:animEffect transition="in" filter="fade">
                                      <p:cBhvr>
                                        <p:cTn id="19" dur="200"/>
                                        <p:tgtEl>
                                          <p:spTgt spid="55"/>
                                        </p:tgtEl>
                                      </p:cBhvr>
                                    </p:animEffect>
                                  </p:childTnLst>
                                </p:cTn>
                              </p:par>
                              <p:par>
                                <p:cTn id="20" presetID="10" presetClass="entr" presetSubtype="0" fill="hold" nodeType="withEffect">
                                  <p:stCondLst>
                                    <p:cond delay="200"/>
                                  </p:stCondLst>
                                  <p:childTnLst>
                                    <p:set>
                                      <p:cBhvr>
                                        <p:cTn id="21" dur="1" fill="hold">
                                          <p:stCondLst>
                                            <p:cond delay="0"/>
                                          </p:stCondLst>
                                        </p:cTn>
                                        <p:tgtEl>
                                          <p:spTgt spid="49"/>
                                        </p:tgtEl>
                                        <p:attrNameLst>
                                          <p:attrName>style.visibility</p:attrName>
                                        </p:attrNameLst>
                                      </p:cBhvr>
                                      <p:to>
                                        <p:strVal val="visible"/>
                                      </p:to>
                                    </p:set>
                                    <p:animEffect transition="in" filter="fade">
                                      <p:cBhvr>
                                        <p:cTn id="22" dur="200"/>
                                        <p:tgtEl>
                                          <p:spTgt spid="49"/>
                                        </p:tgtEl>
                                      </p:cBhvr>
                                    </p:animEffect>
                                  </p:childTnLst>
                                </p:cTn>
                              </p:par>
                            </p:childTnLst>
                          </p:cTn>
                        </p:par>
                        <p:par>
                          <p:cTn id="23" fill="hold">
                            <p:stCondLst>
                              <p:cond delay="1400"/>
                            </p:stCondLst>
                            <p:childTnLst>
                              <p:par>
                                <p:cTn id="24" presetID="10" presetClass="entr" presetSubtype="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iterate type="lt">
                                    <p:tmPct val="0"/>
                                  </p:iterate>
                                  <p:childTnLst>
                                    <p:set>
                                      <p:cBhvr>
                                        <p:cTn id="30" dur="1" fill="hold">
                                          <p:stCondLst>
                                            <p:cond delay="0"/>
                                          </p:stCondLst>
                                        </p:cTn>
                                        <p:tgtEl>
                                          <p:spTgt spid="58"/>
                                        </p:tgtEl>
                                        <p:attrNameLst>
                                          <p:attrName>style.visibility</p:attrName>
                                        </p:attrNameLst>
                                      </p:cBhvr>
                                      <p:to>
                                        <p:strVal val="visible"/>
                                      </p:to>
                                    </p:set>
                                    <p:animEffect transition="in" filter="fade">
                                      <p:cBhvr>
                                        <p:cTn id="31"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5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oup 58"/>
          <p:cNvGrpSpPr/>
          <p:nvPr/>
        </p:nvGrpSpPr>
        <p:grpSpPr>
          <a:xfrm>
            <a:off x="4818523" y="1368592"/>
            <a:ext cx="3487277" cy="3369713"/>
            <a:chOff x="3383107" y="1303058"/>
            <a:chExt cx="3487277" cy="3369713"/>
          </a:xfrm>
        </p:grpSpPr>
        <p:sp>
          <p:nvSpPr>
            <p:cNvPr id="60" name="Pie 59"/>
            <p:cNvSpPr/>
            <p:nvPr/>
          </p:nvSpPr>
          <p:spPr>
            <a:xfrm rot="18900000">
              <a:off x="3383107" y="1303058"/>
              <a:ext cx="3487277" cy="3369713"/>
            </a:xfrm>
            <a:prstGeom prst="pie">
              <a:avLst>
                <a:gd name="adj1" fmla="val 13214228"/>
                <a:gd name="adj2" fmla="val 15077429"/>
              </a:avLst>
            </a:prstGeom>
            <a:gradFill flip="none" rotWithShape="1">
              <a:gsLst>
                <a:gs pos="0">
                  <a:schemeClr val="accent1">
                    <a:lumMod val="60000"/>
                    <a:lumOff val="40000"/>
                  </a:schemeClr>
                </a:gs>
                <a:gs pos="78000">
                  <a:schemeClr val="bg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mc:AlternateContent xmlns:mc="http://schemas.openxmlformats.org/markup-compatibility/2006" xmlns:a14="http://schemas.microsoft.com/office/drawing/2010/main">
          <mc:Choice Requires="a14">
            <p:sp>
              <p:nvSpPr>
                <p:cNvPr id="61" name="TextBox 60"/>
                <p:cNvSpPr txBox="1"/>
                <p:nvPr/>
              </p:nvSpPr>
              <p:spPr>
                <a:xfrm>
                  <a:off x="3505200" y="2419350"/>
                  <a:ext cx="461986"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400" b="1" i="1" smtClean="0">
                            <a:latin typeface="Cambria Math"/>
                            <a:ea typeface="Cambria Math"/>
                          </a:rPr>
                          <m:t>𝜷</m:t>
                        </m:r>
                      </m:oMath>
                    </m:oMathPara>
                  </a14:m>
                  <a:endParaRPr lang="en-US" sz="2400" b="1" dirty="0"/>
                </a:p>
              </p:txBody>
            </p:sp>
          </mc:Choice>
          <mc:Fallback xmlns="">
            <p:sp>
              <p:nvSpPr>
                <p:cNvPr id="61" name="TextBox 60"/>
                <p:cNvSpPr txBox="1">
                  <a:spLocks noRot="1" noChangeAspect="1" noMove="1" noResize="1" noEditPoints="1" noAdjustHandles="1" noChangeArrowheads="1" noChangeShapeType="1" noTextEdit="1"/>
                </p:cNvSpPr>
                <p:nvPr/>
              </p:nvSpPr>
              <p:spPr>
                <a:xfrm>
                  <a:off x="3505200" y="2419350"/>
                  <a:ext cx="461986" cy="461665"/>
                </a:xfrm>
                <a:prstGeom prst="rect">
                  <a:avLst/>
                </a:prstGeom>
                <a:blipFill rotWithShape="1">
                  <a:blip r:embed="rId3"/>
                  <a:stretch>
                    <a:fillRect l="-2632" r="-2632" b="-17105"/>
                  </a:stretch>
                </a:blipFill>
              </p:spPr>
              <p:txBody>
                <a:bodyPr/>
                <a:lstStyle/>
                <a:p>
                  <a:r>
                    <a:rPr lang="en-US">
                      <a:noFill/>
                    </a:rPr>
                    <a:t> </a:t>
                  </a:r>
                </a:p>
              </p:txBody>
            </p:sp>
          </mc:Fallback>
        </mc:AlternateContent>
      </p:grpSp>
      <p:grpSp>
        <p:nvGrpSpPr>
          <p:cNvPr id="62" name="Group 61"/>
          <p:cNvGrpSpPr/>
          <p:nvPr/>
        </p:nvGrpSpPr>
        <p:grpSpPr>
          <a:xfrm>
            <a:off x="6494923" y="345037"/>
            <a:ext cx="3487277" cy="3369713"/>
            <a:chOff x="5050309" y="281132"/>
            <a:chExt cx="3487277" cy="3369713"/>
          </a:xfrm>
        </p:grpSpPr>
        <p:sp>
          <p:nvSpPr>
            <p:cNvPr id="63" name="Pie 62"/>
            <p:cNvSpPr/>
            <p:nvPr/>
          </p:nvSpPr>
          <p:spPr>
            <a:xfrm rot="18900000">
              <a:off x="5050309" y="281132"/>
              <a:ext cx="3487277" cy="3369713"/>
            </a:xfrm>
            <a:prstGeom prst="pie">
              <a:avLst>
                <a:gd name="adj1" fmla="val 12604600"/>
                <a:gd name="adj2" fmla="val 13782781"/>
              </a:avLst>
            </a:prstGeom>
            <a:gradFill flip="none" rotWithShape="1">
              <a:gsLst>
                <a:gs pos="0">
                  <a:schemeClr val="accent3">
                    <a:lumMod val="75000"/>
                    <a:alpha val="70000"/>
                  </a:schemeClr>
                </a:gs>
                <a:gs pos="78000">
                  <a:schemeClr val="bg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mc:AlternateContent xmlns:mc="http://schemas.openxmlformats.org/markup-compatibility/2006" xmlns:a14="http://schemas.microsoft.com/office/drawing/2010/main">
          <mc:Choice Requires="a14">
            <p:sp>
              <p:nvSpPr>
                <p:cNvPr id="64" name="TextBox 63"/>
                <p:cNvSpPr txBox="1"/>
                <p:nvPr/>
              </p:nvSpPr>
              <p:spPr>
                <a:xfrm>
                  <a:off x="5244608" y="1858959"/>
                  <a:ext cx="460382"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400" b="1" i="1" smtClean="0">
                            <a:latin typeface="Cambria Math"/>
                            <a:ea typeface="Cambria Math"/>
                          </a:rPr>
                          <m:t>𝜶</m:t>
                        </m:r>
                      </m:oMath>
                    </m:oMathPara>
                  </a14:m>
                  <a:endParaRPr lang="en-US" sz="2400" b="1" dirty="0"/>
                </a:p>
              </p:txBody>
            </p:sp>
          </mc:Choice>
          <mc:Fallback xmlns="">
            <p:sp>
              <p:nvSpPr>
                <p:cNvPr id="59" name="TextBox 58"/>
                <p:cNvSpPr txBox="1">
                  <a:spLocks noRot="1" noChangeAspect="1" noMove="1" noResize="1" noEditPoints="1" noAdjustHandles="1" noChangeArrowheads="1" noChangeShapeType="1" noTextEdit="1"/>
                </p:cNvSpPr>
                <p:nvPr/>
              </p:nvSpPr>
              <p:spPr>
                <a:xfrm>
                  <a:off x="5244608" y="1858959"/>
                  <a:ext cx="460382" cy="461665"/>
                </a:xfrm>
                <a:prstGeom prst="rect">
                  <a:avLst/>
                </a:prstGeom>
                <a:blipFill rotWithShape="1">
                  <a:blip r:embed="rId4"/>
                  <a:stretch>
                    <a:fillRect/>
                  </a:stretch>
                </a:blipFill>
              </p:spPr>
              <p:txBody>
                <a:bodyPr/>
                <a:lstStyle/>
                <a:p>
                  <a:r>
                    <a:rPr lang="en-US">
                      <a:noFill/>
                    </a:rPr>
                    <a:t> </a:t>
                  </a:r>
                </a:p>
              </p:txBody>
            </p:sp>
          </mc:Fallback>
        </mc:AlternateContent>
      </p:grpSp>
      <p:sp>
        <p:nvSpPr>
          <p:cNvPr id="2" name="Title 1"/>
          <p:cNvSpPr>
            <a:spLocks noGrp="1"/>
          </p:cNvSpPr>
          <p:nvPr>
            <p:ph type="title"/>
          </p:nvPr>
        </p:nvSpPr>
        <p:spPr/>
        <p:txBody>
          <a:bodyPr/>
          <a:lstStyle/>
          <a:p>
            <a:r>
              <a:rPr lang="en-US" dirty="0" smtClean="0"/>
              <a:t>Disparity perception</a:t>
            </a:r>
            <a:endParaRPr lang="en-US" dirty="0"/>
          </a:p>
        </p:txBody>
      </p:sp>
      <p:grpSp>
        <p:nvGrpSpPr>
          <p:cNvPr id="38" name="Group 37"/>
          <p:cNvGrpSpPr>
            <a:grpSpLocks/>
          </p:cNvGrpSpPr>
          <p:nvPr/>
        </p:nvGrpSpPr>
        <p:grpSpPr bwMode="auto">
          <a:xfrm>
            <a:off x="2957483" y="1964483"/>
            <a:ext cx="228600" cy="174625"/>
            <a:chOff x="0" y="0"/>
            <a:chExt cx="144" cy="110"/>
          </a:xfrm>
        </p:grpSpPr>
        <p:sp>
          <p:nvSpPr>
            <p:cNvPr id="40" name="Freeform 39"/>
            <p:cNvSpPr>
              <a:spLocks/>
            </p:cNvSpPr>
            <p:nvPr/>
          </p:nvSpPr>
          <p:spPr bwMode="auto">
            <a:xfrm>
              <a:off x="0" y="0"/>
              <a:ext cx="144" cy="110"/>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1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4"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4" y="2601"/>
                  </a:cubicBezTo>
                  <a:lnTo>
                    <a:pt x="18513" y="2601"/>
                  </a:ln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7"/>
                    <a:pt x="13801" y="17550"/>
                  </a:cubicBezTo>
                  <a:lnTo>
                    <a:pt x="13802" y="17549"/>
                  </a:lnTo>
                  <a:cubicBezTo>
                    <a:pt x="13280" y="19880"/>
                    <a:pt x="11461" y="21198"/>
                    <a:pt x="9738" y="20492"/>
                  </a:cubicBezTo>
                  <a:cubicBezTo>
                    <a:pt x="9016" y="20197"/>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12700" cap="flat">
              <a:solidFill>
                <a:schemeClr val="tx1"/>
              </a:solidFill>
              <a:prstDash val="solid"/>
              <a:round/>
              <a:headEnd type="none" w="med" len="med"/>
              <a:tailEnd type="none" w="med" len="med"/>
            </a:ln>
          </p:spPr>
          <p:txBody>
            <a:bodyPr lIns="0" tIns="0" rIns="0" bIns="0"/>
            <a:lstStyle/>
            <a:p>
              <a:endParaRPr lang="en-US"/>
            </a:p>
          </p:txBody>
        </p:sp>
        <p:sp>
          <p:nvSpPr>
            <p:cNvPr id="42" name="AutoShape 16"/>
            <p:cNvSpPr>
              <a:spLocks/>
            </p:cNvSpPr>
            <p:nvPr/>
          </p:nvSpPr>
          <p:spPr bwMode="auto">
            <a:xfrm>
              <a:off x="7" y="5"/>
              <a:ext cx="132" cy="94"/>
            </a:xfrm>
            <a:custGeom>
              <a:avLst/>
              <a:gdLst/>
              <a:ahLst/>
              <a:cxnLst/>
              <a:rect l="0" t="0" r="r" b="b"/>
              <a:pathLst>
                <a:path w="21600" h="2160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1" y="19050"/>
                  </a:lnTo>
                  <a:cubicBezTo>
                    <a:pt x="14510" y="19430"/>
                    <a:pt x="14461" y="19806"/>
                    <a:pt x="14386" y="20172"/>
                  </a:cubicBezTo>
                  <a:moveTo>
                    <a:pt x="17421" y="12116"/>
                  </a:moveTo>
                  <a:lnTo>
                    <a:pt x="17421" y="12116"/>
                  </a:lnTo>
                  <a:cubicBezTo>
                    <a:pt x="18513" y="12896"/>
                    <a:pt x="19202"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43" name="Group 42"/>
          <p:cNvGrpSpPr>
            <a:grpSpLocks/>
          </p:cNvGrpSpPr>
          <p:nvPr/>
        </p:nvGrpSpPr>
        <p:grpSpPr bwMode="auto">
          <a:xfrm>
            <a:off x="2586429" y="2188889"/>
            <a:ext cx="330200" cy="261938"/>
            <a:chOff x="0" y="0"/>
            <a:chExt cx="208" cy="165"/>
          </a:xfrm>
        </p:grpSpPr>
        <p:sp>
          <p:nvSpPr>
            <p:cNvPr id="47" name="Freeform 46"/>
            <p:cNvSpPr>
              <a:spLocks/>
            </p:cNvSpPr>
            <p:nvPr/>
          </p:nvSpPr>
          <p:spPr bwMode="auto">
            <a:xfrm>
              <a:off x="0" y="0"/>
              <a:ext cx="208" cy="165"/>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1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3"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4" y="2601"/>
                  </a:cubicBezTo>
                  <a:lnTo>
                    <a:pt x="18513" y="2601"/>
                  </a:ln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8"/>
                    <a:pt x="13801" y="17550"/>
                  </a:cubicBezTo>
                  <a:lnTo>
                    <a:pt x="13802" y="17549"/>
                  </a:lnTo>
                  <a:cubicBezTo>
                    <a:pt x="13280" y="19880"/>
                    <a:pt x="11461" y="21198"/>
                    <a:pt x="9738" y="20492"/>
                  </a:cubicBezTo>
                  <a:cubicBezTo>
                    <a:pt x="9016" y="20197"/>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12700" cap="flat">
              <a:solidFill>
                <a:schemeClr val="tx1"/>
              </a:solidFill>
              <a:prstDash val="solid"/>
              <a:round/>
              <a:headEnd type="none" w="med" len="med"/>
              <a:tailEnd type="none" w="med" len="med"/>
            </a:ln>
          </p:spPr>
          <p:txBody>
            <a:bodyPr lIns="0" tIns="0" rIns="0" bIns="0"/>
            <a:lstStyle/>
            <a:p>
              <a:endParaRPr lang="en-US"/>
            </a:p>
          </p:txBody>
        </p:sp>
        <p:sp>
          <p:nvSpPr>
            <p:cNvPr id="48" name="AutoShape 19"/>
            <p:cNvSpPr>
              <a:spLocks/>
            </p:cNvSpPr>
            <p:nvPr/>
          </p:nvSpPr>
          <p:spPr bwMode="auto">
            <a:xfrm>
              <a:off x="10" y="8"/>
              <a:ext cx="191" cy="140"/>
            </a:xfrm>
            <a:custGeom>
              <a:avLst/>
              <a:gdLst/>
              <a:ahLst/>
              <a:cxnLst/>
              <a:rect l="0" t="0" r="r" b="b"/>
              <a:pathLst>
                <a:path w="21600" h="2160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2" y="19050"/>
                  </a:lnTo>
                  <a:cubicBezTo>
                    <a:pt x="14510" y="19430"/>
                    <a:pt x="14461" y="19806"/>
                    <a:pt x="14386" y="20172"/>
                  </a:cubicBezTo>
                  <a:moveTo>
                    <a:pt x="17421" y="12116"/>
                  </a:moveTo>
                  <a:lnTo>
                    <a:pt x="17421" y="12116"/>
                  </a:lnTo>
                  <a:cubicBezTo>
                    <a:pt x="18513" y="12896"/>
                    <a:pt x="19202"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49" name="Group 48"/>
          <p:cNvGrpSpPr>
            <a:grpSpLocks/>
          </p:cNvGrpSpPr>
          <p:nvPr/>
        </p:nvGrpSpPr>
        <p:grpSpPr bwMode="auto">
          <a:xfrm>
            <a:off x="1838181" y="2294398"/>
            <a:ext cx="546100" cy="422275"/>
            <a:chOff x="0" y="0"/>
            <a:chExt cx="344" cy="266"/>
          </a:xfrm>
        </p:grpSpPr>
        <p:sp>
          <p:nvSpPr>
            <p:cNvPr id="50" name="Freeform 49"/>
            <p:cNvSpPr>
              <a:spLocks/>
            </p:cNvSpPr>
            <p:nvPr/>
          </p:nvSpPr>
          <p:spPr bwMode="auto">
            <a:xfrm>
              <a:off x="0" y="0"/>
              <a:ext cx="344" cy="266"/>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1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3"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4" y="2601"/>
                  </a:cubicBezTo>
                  <a:lnTo>
                    <a:pt x="18513" y="2601"/>
                  </a:ln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8"/>
                    <a:pt x="13801" y="17550"/>
                  </a:cubicBezTo>
                  <a:lnTo>
                    <a:pt x="13802" y="17549"/>
                  </a:lnTo>
                  <a:cubicBezTo>
                    <a:pt x="13280" y="19880"/>
                    <a:pt x="11461" y="21198"/>
                    <a:pt x="9738" y="20492"/>
                  </a:cubicBezTo>
                  <a:cubicBezTo>
                    <a:pt x="9016" y="20197"/>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12700" cap="flat">
              <a:solidFill>
                <a:schemeClr val="tx1"/>
              </a:solidFill>
              <a:prstDash val="solid"/>
              <a:round/>
              <a:headEnd type="none" w="med" len="med"/>
              <a:tailEnd type="none" w="med" len="med"/>
            </a:ln>
          </p:spPr>
          <p:txBody>
            <a:bodyPr lIns="0" tIns="0" rIns="0" bIns="0"/>
            <a:lstStyle/>
            <a:p>
              <a:endParaRPr lang="en-US"/>
            </a:p>
          </p:txBody>
        </p:sp>
        <p:sp>
          <p:nvSpPr>
            <p:cNvPr id="51" name="AutoShape 22"/>
            <p:cNvSpPr>
              <a:spLocks/>
            </p:cNvSpPr>
            <p:nvPr/>
          </p:nvSpPr>
          <p:spPr bwMode="auto">
            <a:xfrm>
              <a:off x="17" y="13"/>
              <a:ext cx="315" cy="226"/>
            </a:xfrm>
            <a:custGeom>
              <a:avLst/>
              <a:gdLst/>
              <a:ahLst/>
              <a:cxnLst/>
              <a:rect l="0" t="0" r="r" b="b"/>
              <a:pathLst>
                <a:path w="21600" h="2160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1" y="19050"/>
                  </a:lnTo>
                  <a:cubicBezTo>
                    <a:pt x="14510" y="19430"/>
                    <a:pt x="14461" y="19806"/>
                    <a:pt x="14386" y="20172"/>
                  </a:cubicBezTo>
                  <a:moveTo>
                    <a:pt x="17421" y="12116"/>
                  </a:moveTo>
                  <a:lnTo>
                    <a:pt x="17421" y="12116"/>
                  </a:lnTo>
                  <a:cubicBezTo>
                    <a:pt x="18513" y="12896"/>
                    <a:pt x="19202"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52" name="Group 51"/>
          <p:cNvGrpSpPr>
            <a:grpSpLocks/>
          </p:cNvGrpSpPr>
          <p:nvPr/>
        </p:nvGrpSpPr>
        <p:grpSpPr bwMode="auto">
          <a:xfrm>
            <a:off x="2860508" y="3073584"/>
            <a:ext cx="228600" cy="174625"/>
            <a:chOff x="0" y="0"/>
            <a:chExt cx="144" cy="110"/>
          </a:xfrm>
        </p:grpSpPr>
        <p:sp>
          <p:nvSpPr>
            <p:cNvPr id="53" name="Freeform 52"/>
            <p:cNvSpPr>
              <a:spLocks/>
            </p:cNvSpPr>
            <p:nvPr/>
          </p:nvSpPr>
          <p:spPr bwMode="auto">
            <a:xfrm>
              <a:off x="0" y="0"/>
              <a:ext cx="144" cy="110"/>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1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4"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4" y="2601"/>
                  </a:cubicBezTo>
                  <a:lnTo>
                    <a:pt x="18513" y="2601"/>
                  </a:ln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7"/>
                    <a:pt x="13801" y="17550"/>
                  </a:cubicBezTo>
                  <a:lnTo>
                    <a:pt x="13802" y="17549"/>
                  </a:lnTo>
                  <a:cubicBezTo>
                    <a:pt x="13280" y="19880"/>
                    <a:pt x="11461" y="21198"/>
                    <a:pt x="9738" y="20492"/>
                  </a:cubicBezTo>
                  <a:cubicBezTo>
                    <a:pt x="9016" y="20197"/>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12700" cap="flat">
              <a:solidFill>
                <a:schemeClr val="tx1"/>
              </a:solidFill>
              <a:prstDash val="solid"/>
              <a:round/>
              <a:headEnd type="none" w="med" len="med"/>
              <a:tailEnd type="none" w="med" len="med"/>
            </a:ln>
          </p:spPr>
          <p:txBody>
            <a:bodyPr lIns="0" tIns="0" rIns="0" bIns="0"/>
            <a:lstStyle/>
            <a:p>
              <a:endParaRPr lang="en-US"/>
            </a:p>
          </p:txBody>
        </p:sp>
        <p:sp>
          <p:nvSpPr>
            <p:cNvPr id="54" name="AutoShape 16"/>
            <p:cNvSpPr>
              <a:spLocks/>
            </p:cNvSpPr>
            <p:nvPr/>
          </p:nvSpPr>
          <p:spPr bwMode="auto">
            <a:xfrm>
              <a:off x="7" y="5"/>
              <a:ext cx="132" cy="94"/>
            </a:xfrm>
            <a:custGeom>
              <a:avLst/>
              <a:gdLst/>
              <a:ahLst/>
              <a:cxnLst/>
              <a:rect l="0" t="0" r="r" b="b"/>
              <a:pathLst>
                <a:path w="21600" h="2160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1" y="19050"/>
                  </a:lnTo>
                  <a:cubicBezTo>
                    <a:pt x="14510" y="19430"/>
                    <a:pt x="14461" y="19806"/>
                    <a:pt x="14386" y="20172"/>
                  </a:cubicBezTo>
                  <a:moveTo>
                    <a:pt x="17421" y="12116"/>
                  </a:moveTo>
                  <a:lnTo>
                    <a:pt x="17421" y="12116"/>
                  </a:lnTo>
                  <a:cubicBezTo>
                    <a:pt x="18513" y="12896"/>
                    <a:pt x="19202"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55" name="Group 54"/>
          <p:cNvGrpSpPr>
            <a:grpSpLocks/>
          </p:cNvGrpSpPr>
          <p:nvPr/>
        </p:nvGrpSpPr>
        <p:grpSpPr bwMode="auto">
          <a:xfrm>
            <a:off x="2536450" y="2603227"/>
            <a:ext cx="330200" cy="261938"/>
            <a:chOff x="0" y="0"/>
            <a:chExt cx="208" cy="165"/>
          </a:xfrm>
        </p:grpSpPr>
        <p:sp>
          <p:nvSpPr>
            <p:cNvPr id="56" name="Freeform 55"/>
            <p:cNvSpPr>
              <a:spLocks/>
            </p:cNvSpPr>
            <p:nvPr/>
          </p:nvSpPr>
          <p:spPr bwMode="auto">
            <a:xfrm>
              <a:off x="0" y="0"/>
              <a:ext cx="208" cy="165"/>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1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3"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4" y="2601"/>
                  </a:cubicBezTo>
                  <a:lnTo>
                    <a:pt x="18513" y="2601"/>
                  </a:ln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8"/>
                    <a:pt x="13801" y="17550"/>
                  </a:cubicBezTo>
                  <a:lnTo>
                    <a:pt x="13802" y="17549"/>
                  </a:lnTo>
                  <a:cubicBezTo>
                    <a:pt x="13280" y="19880"/>
                    <a:pt x="11461" y="21198"/>
                    <a:pt x="9738" y="20492"/>
                  </a:cubicBezTo>
                  <a:cubicBezTo>
                    <a:pt x="9016" y="20197"/>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12700" cap="flat">
              <a:solidFill>
                <a:schemeClr val="tx1"/>
              </a:solidFill>
              <a:prstDash val="solid"/>
              <a:round/>
              <a:headEnd type="none" w="med" len="med"/>
              <a:tailEnd type="none" w="med" len="med"/>
            </a:ln>
          </p:spPr>
          <p:txBody>
            <a:bodyPr lIns="0" tIns="0" rIns="0" bIns="0"/>
            <a:lstStyle/>
            <a:p>
              <a:endParaRPr lang="en-US"/>
            </a:p>
          </p:txBody>
        </p:sp>
        <p:sp>
          <p:nvSpPr>
            <p:cNvPr id="57" name="AutoShape 19"/>
            <p:cNvSpPr>
              <a:spLocks/>
            </p:cNvSpPr>
            <p:nvPr/>
          </p:nvSpPr>
          <p:spPr bwMode="auto">
            <a:xfrm>
              <a:off x="10" y="8"/>
              <a:ext cx="191" cy="140"/>
            </a:xfrm>
            <a:custGeom>
              <a:avLst/>
              <a:gdLst/>
              <a:ahLst/>
              <a:cxnLst/>
              <a:rect l="0" t="0" r="r" b="b"/>
              <a:pathLst>
                <a:path w="21600" h="2160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2" y="19050"/>
                  </a:lnTo>
                  <a:cubicBezTo>
                    <a:pt x="14510" y="19430"/>
                    <a:pt x="14461" y="19806"/>
                    <a:pt x="14386" y="20172"/>
                  </a:cubicBezTo>
                  <a:moveTo>
                    <a:pt x="17421" y="12116"/>
                  </a:moveTo>
                  <a:lnTo>
                    <a:pt x="17421" y="12116"/>
                  </a:lnTo>
                  <a:cubicBezTo>
                    <a:pt x="18513" y="12896"/>
                    <a:pt x="19202"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75" name="Group 74"/>
          <p:cNvGrpSpPr/>
          <p:nvPr/>
        </p:nvGrpSpPr>
        <p:grpSpPr>
          <a:xfrm rot="19607574">
            <a:off x="3091319" y="2898323"/>
            <a:ext cx="1006421" cy="975551"/>
            <a:chOff x="307430" y="1871058"/>
            <a:chExt cx="1006421" cy="975551"/>
          </a:xfrm>
        </p:grpSpPr>
        <p:grpSp>
          <p:nvGrpSpPr>
            <p:cNvPr id="95" name="Group 94"/>
            <p:cNvGrpSpPr/>
            <p:nvPr/>
          </p:nvGrpSpPr>
          <p:grpSpPr>
            <a:xfrm>
              <a:off x="307430" y="1871058"/>
              <a:ext cx="1006421" cy="975551"/>
              <a:chOff x="307430" y="1871058"/>
              <a:chExt cx="1006421" cy="975551"/>
            </a:xfrm>
          </p:grpSpPr>
          <p:sp>
            <p:nvSpPr>
              <p:cNvPr id="98" name="Oval 97"/>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Oval 98"/>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6" name="Oval 95"/>
            <p:cNvSpPr/>
            <p:nvPr/>
          </p:nvSpPr>
          <p:spPr>
            <a:xfrm rot="1078097">
              <a:off x="317239" y="1902339"/>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Oval 96"/>
            <p:cNvSpPr/>
            <p:nvPr/>
          </p:nvSpPr>
          <p:spPr>
            <a:xfrm rot="1078097">
              <a:off x="1073110" y="2171366"/>
              <a:ext cx="4572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75"/>
          <p:cNvGrpSpPr/>
          <p:nvPr/>
        </p:nvGrpSpPr>
        <p:grpSpPr>
          <a:xfrm>
            <a:off x="3097802" y="1039729"/>
            <a:ext cx="1006421" cy="975551"/>
            <a:chOff x="307430" y="1871058"/>
            <a:chExt cx="1006421" cy="975551"/>
          </a:xfrm>
        </p:grpSpPr>
        <p:grpSp>
          <p:nvGrpSpPr>
            <p:cNvPr id="90" name="Group 89"/>
            <p:cNvGrpSpPr/>
            <p:nvPr/>
          </p:nvGrpSpPr>
          <p:grpSpPr>
            <a:xfrm>
              <a:off x="307430" y="1871058"/>
              <a:ext cx="1006421" cy="975551"/>
              <a:chOff x="307430" y="1871058"/>
              <a:chExt cx="1006421" cy="975551"/>
            </a:xfrm>
          </p:grpSpPr>
          <p:sp>
            <p:nvSpPr>
              <p:cNvPr id="93" name="Oval 92"/>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93"/>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1" name="Oval 90"/>
            <p:cNvSpPr/>
            <p:nvPr/>
          </p:nvSpPr>
          <p:spPr>
            <a:xfrm rot="1078097">
              <a:off x="317239" y="1902339"/>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91"/>
            <p:cNvSpPr/>
            <p:nvPr/>
          </p:nvSpPr>
          <p:spPr>
            <a:xfrm rot="1078097">
              <a:off x="1073110" y="2171366"/>
              <a:ext cx="4572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81" name="Straight Connector 80"/>
          <p:cNvCxnSpPr/>
          <p:nvPr/>
        </p:nvCxnSpPr>
        <p:spPr>
          <a:xfrm flipH="1" flipV="1">
            <a:off x="6737946" y="463392"/>
            <a:ext cx="4496" cy="3902011"/>
          </a:xfrm>
          <a:prstGeom prst="line">
            <a:avLst/>
          </a:prstGeom>
          <a:ln w="22225">
            <a:solidFill>
              <a:schemeClr val="tx2">
                <a:lumMod val="60000"/>
                <a:lumOff val="40000"/>
              </a:schemeClr>
            </a:solidFill>
            <a:prstDash val="sysDash"/>
            <a:headEnd type="arrow"/>
            <a:tailEnd type="none"/>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flipV="1">
            <a:off x="8280935" y="463392"/>
            <a:ext cx="0" cy="3902011"/>
          </a:xfrm>
          <a:prstGeom prst="line">
            <a:avLst/>
          </a:prstGeom>
          <a:ln w="22225">
            <a:solidFill>
              <a:schemeClr val="accent3">
                <a:lumMod val="75000"/>
              </a:schemeClr>
            </a:solidFill>
            <a:prstDash val="sysDash"/>
            <a:headEnd type="arrow"/>
          </a:ln>
        </p:spPr>
        <p:style>
          <a:lnRef idx="1">
            <a:schemeClr val="accent1"/>
          </a:lnRef>
          <a:fillRef idx="0">
            <a:schemeClr val="accent1"/>
          </a:fillRef>
          <a:effectRef idx="0">
            <a:schemeClr val="accent1"/>
          </a:effectRef>
          <a:fontRef idx="minor">
            <a:schemeClr val="tx1"/>
          </a:fontRef>
        </p:style>
      </p:cxnSp>
      <p:sp>
        <p:nvSpPr>
          <p:cNvPr id="83" name="Oval 82"/>
          <p:cNvSpPr/>
          <p:nvPr/>
        </p:nvSpPr>
        <p:spPr>
          <a:xfrm>
            <a:off x="6594436" y="2912527"/>
            <a:ext cx="274320" cy="274320"/>
          </a:xfrm>
          <a:prstGeom prst="ellipse">
            <a:avLst/>
          </a:prstGeom>
          <a:gradFill>
            <a:gsLst>
              <a:gs pos="0">
                <a:srgbClr val="E20000"/>
              </a:gs>
              <a:gs pos="80000">
                <a:schemeClr val="accent2">
                  <a:shade val="93000"/>
                  <a:satMod val="130000"/>
                </a:schemeClr>
              </a:gs>
              <a:gs pos="100000">
                <a:schemeClr val="accent2">
                  <a:shade val="94000"/>
                  <a:satMod val="135000"/>
                </a:schemeClr>
              </a:gs>
            </a:gsLst>
          </a:gra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84" name="Oval 83"/>
          <p:cNvSpPr/>
          <p:nvPr/>
        </p:nvSpPr>
        <p:spPr>
          <a:xfrm>
            <a:off x="8143775" y="1827013"/>
            <a:ext cx="274320" cy="274320"/>
          </a:xfrm>
          <a:prstGeom prst="ellipse">
            <a:avLst/>
          </a:prstGeom>
          <a:gradFill>
            <a:gsLst>
              <a:gs pos="0">
                <a:srgbClr val="E20000"/>
              </a:gs>
              <a:gs pos="80000">
                <a:schemeClr val="accent2">
                  <a:shade val="93000"/>
                  <a:satMod val="130000"/>
                </a:schemeClr>
              </a:gs>
              <a:gs pos="100000">
                <a:schemeClr val="accent2">
                  <a:shade val="94000"/>
                  <a:satMod val="135000"/>
                </a:schemeClr>
              </a:gs>
            </a:gsLst>
          </a:gra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grpSp>
        <p:nvGrpSpPr>
          <p:cNvPr id="3" name="Group 2"/>
          <p:cNvGrpSpPr/>
          <p:nvPr/>
        </p:nvGrpSpPr>
        <p:grpSpPr>
          <a:xfrm>
            <a:off x="267617" y="3631862"/>
            <a:ext cx="8534400" cy="768688"/>
            <a:chOff x="267617" y="3631862"/>
            <a:chExt cx="8534400" cy="768688"/>
          </a:xfrm>
        </p:grpSpPr>
        <p:cxnSp>
          <p:nvCxnSpPr>
            <p:cNvPr id="33" name="Straight Arrow Connector 32"/>
            <p:cNvCxnSpPr/>
            <p:nvPr/>
          </p:nvCxnSpPr>
          <p:spPr>
            <a:xfrm>
              <a:off x="267617" y="4400550"/>
              <a:ext cx="853440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280100" y="4092773"/>
              <a:ext cx="642420" cy="307777"/>
            </a:xfrm>
            <a:prstGeom prst="rect">
              <a:avLst/>
            </a:prstGeom>
            <a:noFill/>
          </p:spPr>
          <p:txBody>
            <a:bodyPr wrap="none" rtlCol="0">
              <a:spAutoFit/>
            </a:bodyPr>
            <a:lstStyle/>
            <a:p>
              <a:r>
                <a:rPr lang="en-US" sz="1400" b="1" dirty="0" smtClean="0"/>
                <a:t>Depth</a:t>
              </a:r>
              <a:endParaRPr lang="en-US" sz="1400" b="1" dirty="0"/>
            </a:p>
          </p:txBody>
        </p:sp>
        <p:grpSp>
          <p:nvGrpSpPr>
            <p:cNvPr id="85" name="Group 84"/>
            <p:cNvGrpSpPr/>
            <p:nvPr/>
          </p:nvGrpSpPr>
          <p:grpSpPr>
            <a:xfrm>
              <a:off x="6513095" y="3894216"/>
              <a:ext cx="1981200" cy="152400"/>
              <a:chOff x="5105400" y="3902237"/>
              <a:chExt cx="1981200" cy="152400"/>
            </a:xfrm>
          </p:grpSpPr>
          <p:cxnSp>
            <p:nvCxnSpPr>
              <p:cNvPr id="87" name="Straight Connector 86"/>
              <p:cNvCxnSpPr/>
              <p:nvPr/>
            </p:nvCxnSpPr>
            <p:spPr>
              <a:xfrm>
                <a:off x="5105400" y="3978437"/>
                <a:ext cx="1981200" cy="0"/>
              </a:xfrm>
              <a:prstGeom prst="line">
                <a:avLst/>
              </a:prstGeom>
            </p:spPr>
            <p:style>
              <a:lnRef idx="2">
                <a:schemeClr val="dk1"/>
              </a:lnRef>
              <a:fillRef idx="0">
                <a:schemeClr val="dk1"/>
              </a:fillRef>
              <a:effectRef idx="1">
                <a:schemeClr val="dk1"/>
              </a:effectRef>
              <a:fontRef idx="minor">
                <a:schemeClr val="tx1"/>
              </a:fontRef>
            </p:style>
          </p:cxnSp>
          <p:cxnSp>
            <p:nvCxnSpPr>
              <p:cNvPr id="88" name="Straight Connector 87"/>
              <p:cNvCxnSpPr/>
              <p:nvPr/>
            </p:nvCxnSpPr>
            <p:spPr>
              <a:xfrm flipV="1">
                <a:off x="5257800" y="3902237"/>
                <a:ext cx="138935" cy="152400"/>
              </a:xfrm>
              <a:prstGeom prst="line">
                <a:avLst/>
              </a:prstGeom>
            </p:spPr>
            <p:style>
              <a:lnRef idx="2">
                <a:schemeClr val="dk1"/>
              </a:lnRef>
              <a:fillRef idx="0">
                <a:schemeClr val="dk1"/>
              </a:fillRef>
              <a:effectRef idx="1">
                <a:schemeClr val="dk1"/>
              </a:effectRef>
              <a:fontRef idx="minor">
                <a:schemeClr val="tx1"/>
              </a:fontRef>
            </p:style>
          </p:cxnSp>
          <p:cxnSp>
            <p:nvCxnSpPr>
              <p:cNvPr id="89" name="Straight Connector 88"/>
              <p:cNvCxnSpPr/>
              <p:nvPr/>
            </p:nvCxnSpPr>
            <p:spPr>
              <a:xfrm flipV="1">
                <a:off x="6803772" y="3902237"/>
                <a:ext cx="138935" cy="152400"/>
              </a:xfrm>
              <a:prstGeom prst="line">
                <a:avLst/>
              </a:prstGeom>
            </p:spPr>
            <p:style>
              <a:lnRef idx="2">
                <a:schemeClr val="dk1"/>
              </a:lnRef>
              <a:fillRef idx="0">
                <a:schemeClr val="dk1"/>
              </a:fillRef>
              <a:effectRef idx="1">
                <a:schemeClr val="dk1"/>
              </a:effectRef>
              <a:fontRef idx="minor">
                <a:schemeClr val="tx1"/>
              </a:fontRef>
            </p:style>
          </p:cxnSp>
        </p:grpSp>
        <p:sp>
          <p:nvSpPr>
            <p:cNvPr id="86" name="TextBox 85"/>
            <p:cNvSpPr txBox="1"/>
            <p:nvPr/>
          </p:nvSpPr>
          <p:spPr>
            <a:xfrm>
              <a:off x="6731596" y="3631862"/>
              <a:ext cx="1586203" cy="338554"/>
            </a:xfrm>
            <a:prstGeom prst="rect">
              <a:avLst/>
            </a:prstGeom>
            <a:noFill/>
          </p:spPr>
          <p:txBody>
            <a:bodyPr wrap="none" rtlCol="0">
              <a:spAutoFit/>
            </a:bodyPr>
            <a:lstStyle/>
            <a:p>
              <a:pPr algn="ctr"/>
              <a:r>
                <a:rPr lang="en-US" sz="1600" dirty="0" smtClean="0"/>
                <a:t>Depth difference</a:t>
              </a:r>
              <a:endParaRPr lang="en-US" sz="1600" dirty="0"/>
            </a:p>
          </p:txBody>
        </p:sp>
      </p:grpSp>
      <p:grpSp>
        <p:nvGrpSpPr>
          <p:cNvPr id="65" name="Group 64"/>
          <p:cNvGrpSpPr/>
          <p:nvPr/>
        </p:nvGrpSpPr>
        <p:grpSpPr>
          <a:xfrm>
            <a:off x="2671557" y="3743729"/>
            <a:ext cx="3332878" cy="858462"/>
            <a:chOff x="1657603" y="3270173"/>
            <a:chExt cx="3332878" cy="858462"/>
          </a:xfrm>
        </p:grpSpPr>
        <p:sp>
          <p:nvSpPr>
            <p:cNvPr id="66" name="Rectangle 65"/>
            <p:cNvSpPr/>
            <p:nvPr/>
          </p:nvSpPr>
          <p:spPr>
            <a:xfrm>
              <a:off x="1658350" y="3270173"/>
              <a:ext cx="3332131" cy="858462"/>
            </a:xfrm>
            <a:prstGeom prst="rect">
              <a:avLst/>
            </a:prstGeom>
            <a:gradFill>
              <a:gsLst>
                <a:gs pos="0">
                  <a:schemeClr val="tx1">
                    <a:lumMod val="11000"/>
                    <a:lumOff val="89000"/>
                  </a:schemeClr>
                </a:gs>
                <a:gs pos="100000">
                  <a:schemeClr val="accent1">
                    <a:tint val="23500"/>
                    <a:satMod val="160000"/>
                    <a:lumMod val="9000"/>
                    <a:lumOff val="91000"/>
                  </a:schemeClr>
                </a:gs>
              </a:gsLst>
              <a:lin ang="13500000" scaled="1"/>
            </a:gradFill>
            <a:ln w="952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7" name="TextBox 66"/>
                <p:cNvSpPr txBox="1"/>
                <p:nvPr/>
              </p:nvSpPr>
              <p:spPr>
                <a:xfrm>
                  <a:off x="1657603" y="3456332"/>
                  <a:ext cx="3251814"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a:rPr>
                          <m:t>𝑑𝑖𝑠𝑝𝑎𝑟𝑖𝑡𝑦</m:t>
                        </m:r>
                        <m:r>
                          <a:rPr lang="en-US" sz="2400" b="0" i="1" smtClean="0">
                            <a:latin typeface="Cambria Math"/>
                          </a:rPr>
                          <m:t>= </m:t>
                        </m:r>
                        <m:d>
                          <m:dPr>
                            <m:begChr m:val="|"/>
                            <m:endChr m:val="|"/>
                            <m:ctrlPr>
                              <a:rPr lang="en-US" sz="2400" b="0" i="1" smtClean="0">
                                <a:latin typeface="Cambria Math"/>
                              </a:rPr>
                            </m:ctrlPr>
                          </m:dPr>
                          <m:e>
                            <m:r>
                              <a:rPr lang="en-US" sz="2400" b="0" i="1" smtClean="0">
                                <a:latin typeface="Cambria Math"/>
                                <a:ea typeface="Cambria Math"/>
                              </a:rPr>
                              <m:t>𝛼</m:t>
                            </m:r>
                            <m:r>
                              <a:rPr lang="en-US" sz="2400" b="0" i="1" smtClean="0">
                                <a:latin typeface="Cambria Math"/>
                                <a:ea typeface="Cambria Math"/>
                              </a:rPr>
                              <m:t>−</m:t>
                            </m:r>
                            <m:r>
                              <a:rPr lang="en-US" sz="2400" b="0" i="1" smtClean="0">
                                <a:latin typeface="Cambria Math"/>
                                <a:ea typeface="Cambria Math"/>
                              </a:rPr>
                              <m:t>𝛽</m:t>
                            </m:r>
                          </m:e>
                        </m:d>
                      </m:oMath>
                    </m:oMathPara>
                  </a14:m>
                  <a:endParaRPr lang="en-US" sz="2400" dirty="0"/>
                </a:p>
              </p:txBody>
            </p:sp>
          </mc:Choice>
          <mc:Fallback xmlns="">
            <p:sp>
              <p:nvSpPr>
                <p:cNvPr id="53" name="TextBox 52"/>
                <p:cNvSpPr txBox="1">
                  <a:spLocks noRot="1" noChangeAspect="1" noMove="1" noResize="1" noEditPoints="1" noAdjustHandles="1" noChangeArrowheads="1" noChangeShapeType="1" noTextEdit="1"/>
                </p:cNvSpPr>
                <p:nvPr/>
              </p:nvSpPr>
              <p:spPr>
                <a:xfrm>
                  <a:off x="1657603" y="3456332"/>
                  <a:ext cx="3251814" cy="461665"/>
                </a:xfrm>
                <a:prstGeom prst="rect">
                  <a:avLst/>
                </a:prstGeom>
                <a:blipFill rotWithShape="1">
                  <a:blip r:embed="rId5"/>
                  <a:stretch>
                    <a:fillRect b="-17105"/>
                  </a:stretch>
                </a:blipFill>
              </p:spPr>
              <p:txBody>
                <a:bodyPr/>
                <a:lstStyle/>
                <a:p>
                  <a:r>
                    <a:rPr lang="en-US">
                      <a:noFill/>
                    </a:rPr>
                    <a:t> </a:t>
                  </a:r>
                </a:p>
              </p:txBody>
            </p:sp>
          </mc:Fallback>
        </mc:AlternateContent>
      </p:grpSp>
      <p:sp>
        <p:nvSpPr>
          <p:cNvPr id="4" name="Slide Number Placeholder 3"/>
          <p:cNvSpPr>
            <a:spLocks noGrp="1"/>
          </p:cNvSpPr>
          <p:nvPr>
            <p:ph type="sldNum" sz="quarter" idx="12"/>
          </p:nvPr>
        </p:nvSpPr>
        <p:spPr/>
        <p:txBody>
          <a:bodyPr/>
          <a:lstStyle/>
          <a:p>
            <a:fld id="{4AF310B5-B37C-4062-950A-8FEDA86889CC}" type="slidenum">
              <a:rPr lang="en-US" smtClean="0"/>
              <a:t>18</a:t>
            </a:fld>
            <a:endParaRPr lang="en-US"/>
          </a:p>
        </p:txBody>
      </p:sp>
      <p:sp>
        <p:nvSpPr>
          <p:cNvPr id="58" name="Pie 57"/>
          <p:cNvSpPr/>
          <p:nvPr/>
        </p:nvSpPr>
        <p:spPr>
          <a:xfrm rot="19232334">
            <a:off x="3084066" y="882465"/>
            <a:ext cx="1448724" cy="1399884"/>
          </a:xfrm>
          <a:prstGeom prst="pie">
            <a:avLst>
              <a:gd name="adj1" fmla="val 13427589"/>
              <a:gd name="adj2" fmla="val 14837334"/>
            </a:avLst>
          </a:prstGeom>
          <a:gradFill flip="none" rotWithShape="1">
            <a:gsLst>
              <a:gs pos="0">
                <a:schemeClr val="tx2">
                  <a:lumMod val="60000"/>
                  <a:lumOff val="40000"/>
                </a:schemeClr>
              </a:gs>
              <a:gs pos="100000">
                <a:schemeClr val="bg1">
                  <a:alpha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0" name="Pie 69"/>
          <p:cNvSpPr/>
          <p:nvPr/>
        </p:nvSpPr>
        <p:spPr>
          <a:xfrm rot="18332305">
            <a:off x="3080286" y="2565442"/>
            <a:ext cx="1530594" cy="1478994"/>
          </a:xfrm>
          <a:prstGeom prst="pie">
            <a:avLst>
              <a:gd name="adj1" fmla="val 13026187"/>
              <a:gd name="adj2" fmla="val 13837512"/>
            </a:avLst>
          </a:prstGeom>
          <a:gradFill flip="none" rotWithShape="1">
            <a:gsLst>
              <a:gs pos="0">
                <a:schemeClr val="accent3">
                  <a:lumMod val="75000"/>
                </a:schemeClr>
              </a:gs>
              <a:gs pos="100000">
                <a:schemeClr val="bg1">
                  <a:alpha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77" name="Straight Arrow Connector 76"/>
          <p:cNvCxnSpPr/>
          <p:nvPr/>
        </p:nvCxnSpPr>
        <p:spPr>
          <a:xfrm>
            <a:off x="3211156" y="1256467"/>
            <a:ext cx="3383280" cy="1773748"/>
          </a:xfrm>
          <a:prstGeom prst="straightConnector1">
            <a:avLst/>
          </a:prstGeom>
          <a:ln w="12700">
            <a:prstDash val="dash"/>
            <a:tailEnd type="arrow"/>
          </a:ln>
        </p:spPr>
        <p:style>
          <a:lnRef idx="2">
            <a:schemeClr val="accent1"/>
          </a:lnRef>
          <a:fillRef idx="0">
            <a:schemeClr val="accent1"/>
          </a:fillRef>
          <a:effectRef idx="1">
            <a:schemeClr val="accent1"/>
          </a:effectRef>
          <a:fontRef idx="minor">
            <a:schemeClr val="tx1"/>
          </a:fontRef>
        </p:style>
      </p:cxnSp>
      <p:cxnSp>
        <p:nvCxnSpPr>
          <p:cNvPr id="79" name="Straight Arrow Connector 78"/>
          <p:cNvCxnSpPr>
            <a:endCxn id="84" idx="2"/>
          </p:cNvCxnSpPr>
          <p:nvPr/>
        </p:nvCxnSpPr>
        <p:spPr>
          <a:xfrm>
            <a:off x="3124673" y="1527504"/>
            <a:ext cx="5019102" cy="436669"/>
          </a:xfrm>
          <a:prstGeom prst="straightConnector1">
            <a:avLst/>
          </a:prstGeom>
          <a:ln w="12700">
            <a:solidFill>
              <a:schemeClr val="accent3">
                <a:lumMod val="75000"/>
              </a:schemeClr>
            </a:solidFill>
            <a:prstDash val="dash"/>
            <a:tailEnd type="arrow"/>
          </a:ln>
        </p:spPr>
        <p:style>
          <a:lnRef idx="2">
            <a:schemeClr val="accent1"/>
          </a:lnRef>
          <a:fillRef idx="0">
            <a:schemeClr val="accent1"/>
          </a:fillRef>
          <a:effectRef idx="1">
            <a:schemeClr val="accent1"/>
          </a:effectRef>
          <a:fontRef idx="minor">
            <a:schemeClr val="tx1"/>
          </a:fontRef>
        </p:style>
      </p:cxnSp>
      <p:cxnSp>
        <p:nvCxnSpPr>
          <p:cNvPr id="78" name="Straight Arrow Connector 77"/>
          <p:cNvCxnSpPr/>
          <p:nvPr/>
        </p:nvCxnSpPr>
        <p:spPr>
          <a:xfrm flipV="1">
            <a:off x="3124673" y="3085267"/>
            <a:ext cx="3469763" cy="256897"/>
          </a:xfrm>
          <a:prstGeom prst="straightConnector1">
            <a:avLst/>
          </a:prstGeom>
          <a:ln w="12700">
            <a:prstDash val="dash"/>
            <a:tailEnd type="arrow"/>
          </a:ln>
        </p:spPr>
        <p:style>
          <a:lnRef idx="2">
            <a:schemeClr val="accent1"/>
          </a:lnRef>
          <a:fillRef idx="0">
            <a:schemeClr val="accent1"/>
          </a:fillRef>
          <a:effectRef idx="1">
            <a:schemeClr val="accent1"/>
          </a:effectRef>
          <a:fontRef idx="minor">
            <a:schemeClr val="tx1"/>
          </a:fontRef>
        </p:style>
      </p:cxnSp>
      <p:cxnSp>
        <p:nvCxnSpPr>
          <p:cNvPr id="80" name="Straight Arrow Connector 79"/>
          <p:cNvCxnSpPr>
            <a:stCxn id="96" idx="2"/>
            <a:endCxn id="84" idx="3"/>
          </p:cNvCxnSpPr>
          <p:nvPr/>
        </p:nvCxnSpPr>
        <p:spPr>
          <a:xfrm flipV="1">
            <a:off x="3124673" y="2061160"/>
            <a:ext cx="5059275" cy="1468131"/>
          </a:xfrm>
          <a:prstGeom prst="straightConnector1">
            <a:avLst/>
          </a:prstGeom>
          <a:ln w="12700">
            <a:solidFill>
              <a:schemeClr val="accent3">
                <a:lumMod val="75000"/>
              </a:schemeClr>
            </a:solidFill>
            <a:prstDash val="dash"/>
            <a:tailEnd type="arrow"/>
          </a:ln>
        </p:spPr>
        <p:style>
          <a:lnRef idx="2">
            <a:schemeClr val="accent1"/>
          </a:lnRef>
          <a:fillRef idx="0">
            <a:schemeClr val="accent1"/>
          </a:fillRef>
          <a:effectRef idx="1">
            <a:schemeClr val="accent1"/>
          </a:effectRef>
          <a:fontRef idx="minor">
            <a:schemeClr val="tx1"/>
          </a:fontRef>
        </p:style>
      </p:cxnSp>
      <p:sp>
        <p:nvSpPr>
          <p:cNvPr id="71" name="TextBox 70"/>
          <p:cNvSpPr txBox="1"/>
          <p:nvPr/>
        </p:nvSpPr>
        <p:spPr>
          <a:xfrm>
            <a:off x="146933" y="2043752"/>
            <a:ext cx="1523173" cy="338554"/>
          </a:xfrm>
          <a:prstGeom prst="rect">
            <a:avLst/>
          </a:prstGeom>
          <a:noFill/>
        </p:spPr>
        <p:txBody>
          <a:bodyPr wrap="none" rtlCol="0">
            <a:spAutoFit/>
          </a:bodyPr>
          <a:lstStyle/>
          <a:p>
            <a:pPr algn="ctr"/>
            <a:r>
              <a:rPr lang="en-US" sz="1600" b="1" dirty="0" smtClean="0"/>
              <a:t>Is it noticeable?</a:t>
            </a:r>
          </a:p>
        </p:txBody>
      </p:sp>
      <p:sp>
        <p:nvSpPr>
          <p:cNvPr id="72" name="TextBox 71"/>
          <p:cNvSpPr txBox="1"/>
          <p:nvPr/>
        </p:nvSpPr>
        <p:spPr>
          <a:xfrm>
            <a:off x="82554" y="2495550"/>
            <a:ext cx="1651927" cy="584775"/>
          </a:xfrm>
          <a:prstGeom prst="rect">
            <a:avLst/>
          </a:prstGeom>
          <a:noFill/>
        </p:spPr>
        <p:txBody>
          <a:bodyPr wrap="none" rtlCol="0">
            <a:spAutoFit/>
          </a:bodyPr>
          <a:lstStyle/>
          <a:p>
            <a:pPr algn="ctr"/>
            <a:r>
              <a:rPr lang="en-US" sz="1600" b="1" dirty="0"/>
              <a:t>How significant </a:t>
            </a:r>
          </a:p>
          <a:p>
            <a:pPr algn="ctr"/>
            <a:r>
              <a:rPr lang="en-US" sz="1600" b="1" dirty="0"/>
              <a:t>is </a:t>
            </a:r>
            <a:r>
              <a:rPr lang="en-US" sz="1600" b="1" dirty="0" smtClean="0"/>
              <a:t>the difference</a:t>
            </a:r>
            <a:r>
              <a:rPr lang="en-US" sz="1600" b="1" dirty="0"/>
              <a:t>?</a:t>
            </a:r>
          </a:p>
        </p:txBody>
      </p:sp>
    </p:spTree>
    <p:extLst>
      <p:ext uri="{BB962C8B-B14F-4D97-AF65-F5344CB8AC3E}">
        <p14:creationId xmlns:p14="http://schemas.microsoft.com/office/powerpoint/2010/main" val="19461588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nodeType="withEffect">
                                  <p:stCondLst>
                                    <p:cond delay="0"/>
                                  </p:stCondLst>
                                  <p:childTnLst>
                                    <p:set>
                                      <p:cBhvr rctx="PPT">
                                        <p:cTn id="6" dur="indefinite"/>
                                        <p:tgtEl>
                                          <p:spTgt spid="3"/>
                                        </p:tgtEl>
                                        <p:attrNameLst>
                                          <p:attrName>style.opacity</p:attrName>
                                        </p:attrNameLst>
                                      </p:cBhvr>
                                      <p:to>
                                        <p:strVal val="0.25"/>
                                      </p:to>
                                    </p:set>
                                    <p:animEffect filter="image" prLst="opacity: 0.25">
                                      <p:cBhvr rctx="IE">
                                        <p:cTn id="7" dur="indefinite"/>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fade">
                                      <p:cBhvr>
                                        <p:cTn id="12" dur="500"/>
                                        <p:tgtEl>
                                          <p:spTgt spid="7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8"/>
                                        </p:tgtEl>
                                        <p:attrNameLst>
                                          <p:attrName>style.visibility</p:attrName>
                                        </p:attrNameLst>
                                      </p:cBhvr>
                                      <p:to>
                                        <p:strVal val="visible"/>
                                      </p:to>
                                    </p:set>
                                    <p:animEffect transition="in" filter="fade">
                                      <p:cBhvr>
                                        <p:cTn id="15" dur="500"/>
                                        <p:tgtEl>
                                          <p:spTgt spid="5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2"/>
                                        </p:tgtEl>
                                        <p:attrNameLst>
                                          <p:attrName>style.visibility</p:attrName>
                                        </p:attrNameLst>
                                      </p:cBhvr>
                                      <p:to>
                                        <p:strVal val="visible"/>
                                      </p:to>
                                    </p:set>
                                    <p:animEffect transition="in" filter="fade">
                                      <p:cBhvr>
                                        <p:cTn id="20" dur="500"/>
                                        <p:tgtEl>
                                          <p:spTgt spid="62"/>
                                        </p:tgtEl>
                                      </p:cBhvr>
                                    </p:animEffect>
                                  </p:childTnLst>
                                </p:cTn>
                              </p:par>
                              <p:par>
                                <p:cTn id="21" presetID="10" presetClass="entr" presetSubtype="0" fill="hold" nodeType="withEffect">
                                  <p:stCondLst>
                                    <p:cond delay="0"/>
                                  </p:stCondLst>
                                  <p:childTnLst>
                                    <p:set>
                                      <p:cBhvr>
                                        <p:cTn id="22" dur="1" fill="hold">
                                          <p:stCondLst>
                                            <p:cond delay="0"/>
                                          </p:stCondLst>
                                        </p:cTn>
                                        <p:tgtEl>
                                          <p:spTgt spid="59"/>
                                        </p:tgtEl>
                                        <p:attrNameLst>
                                          <p:attrName>style.visibility</p:attrName>
                                        </p:attrNameLst>
                                      </p:cBhvr>
                                      <p:to>
                                        <p:strVal val="visible"/>
                                      </p:to>
                                    </p:set>
                                    <p:animEffect transition="in" filter="fade">
                                      <p:cBhvr>
                                        <p:cTn id="23" dur="500"/>
                                        <p:tgtEl>
                                          <p:spTgt spid="59"/>
                                        </p:tgtEl>
                                      </p:cBhvr>
                                    </p:animEffect>
                                  </p:childTnLst>
                                </p:cTn>
                              </p:par>
                              <p:par>
                                <p:cTn id="24" presetID="10" presetClass="entr" presetSubtype="0" fill="hold" nodeType="withEffect">
                                  <p:stCondLst>
                                    <p:cond delay="0"/>
                                  </p:stCondLst>
                                  <p:childTnLst>
                                    <p:set>
                                      <p:cBhvr>
                                        <p:cTn id="25" dur="1" fill="hold">
                                          <p:stCondLst>
                                            <p:cond delay="0"/>
                                          </p:stCondLst>
                                        </p:cTn>
                                        <p:tgtEl>
                                          <p:spTgt spid="65"/>
                                        </p:tgtEl>
                                        <p:attrNameLst>
                                          <p:attrName>style.visibility</p:attrName>
                                        </p:attrNameLst>
                                      </p:cBhvr>
                                      <p:to>
                                        <p:strVal val="visible"/>
                                      </p:to>
                                    </p:set>
                                    <p:animEffect transition="in" filter="fade">
                                      <p:cBhvr>
                                        <p:cTn id="26" dur="500"/>
                                        <p:tgtEl>
                                          <p:spTgt spid="65"/>
                                        </p:tgtEl>
                                      </p:cBhvr>
                                    </p:animEffect>
                                  </p:childTnLst>
                                </p:cTn>
                              </p:par>
                            </p:childTnLst>
                          </p:cTn>
                        </p:par>
                      </p:childTnLst>
                    </p:cTn>
                  </p:par>
                  <p:par>
                    <p:cTn id="27" fill="hold">
                      <p:stCondLst>
                        <p:cond delay="indefinite"/>
                      </p:stCondLst>
                      <p:childTnLst>
                        <p:par>
                          <p:cTn id="28" fill="hold">
                            <p:stCondLst>
                              <p:cond delay="0"/>
                            </p:stCondLst>
                            <p:childTnLst>
                              <p:par>
                                <p:cTn id="29" presetID="47" presetClass="exit" presetSubtype="0" fill="hold" nodeType="clickEffect">
                                  <p:stCondLst>
                                    <p:cond delay="0"/>
                                  </p:stCondLst>
                                  <p:childTnLst>
                                    <p:animEffect transition="out" filter="fade">
                                      <p:cBhvr>
                                        <p:cTn id="30" dur="1000"/>
                                        <p:tgtEl>
                                          <p:spTgt spid="62"/>
                                        </p:tgtEl>
                                      </p:cBhvr>
                                    </p:animEffect>
                                    <p:anim calcmode="lin" valueType="num">
                                      <p:cBhvr>
                                        <p:cTn id="31" dur="1000"/>
                                        <p:tgtEl>
                                          <p:spTgt spid="62"/>
                                        </p:tgtEl>
                                        <p:attrNameLst>
                                          <p:attrName>ppt_x</p:attrName>
                                        </p:attrNameLst>
                                      </p:cBhvr>
                                      <p:tavLst>
                                        <p:tav tm="0">
                                          <p:val>
                                            <p:strVal val="ppt_x"/>
                                          </p:val>
                                        </p:tav>
                                        <p:tav tm="100000">
                                          <p:val>
                                            <p:strVal val="ppt_x"/>
                                          </p:val>
                                        </p:tav>
                                      </p:tavLst>
                                    </p:anim>
                                    <p:anim calcmode="lin" valueType="num">
                                      <p:cBhvr>
                                        <p:cTn id="32" dur="1000"/>
                                        <p:tgtEl>
                                          <p:spTgt spid="62"/>
                                        </p:tgtEl>
                                        <p:attrNameLst>
                                          <p:attrName>ppt_y</p:attrName>
                                        </p:attrNameLst>
                                      </p:cBhvr>
                                      <p:tavLst>
                                        <p:tav tm="0">
                                          <p:val>
                                            <p:strVal val="ppt_y"/>
                                          </p:val>
                                        </p:tav>
                                        <p:tav tm="100000">
                                          <p:val>
                                            <p:strVal val="ppt_y-.1"/>
                                          </p:val>
                                        </p:tav>
                                      </p:tavLst>
                                    </p:anim>
                                    <p:set>
                                      <p:cBhvr>
                                        <p:cTn id="33" dur="1" fill="hold">
                                          <p:stCondLst>
                                            <p:cond delay="999"/>
                                          </p:stCondLst>
                                        </p:cTn>
                                        <p:tgtEl>
                                          <p:spTgt spid="62"/>
                                        </p:tgtEl>
                                        <p:attrNameLst>
                                          <p:attrName>style.visibility</p:attrName>
                                        </p:attrNameLst>
                                      </p:cBhvr>
                                      <p:to>
                                        <p:strVal val="hidden"/>
                                      </p:to>
                                    </p:set>
                                  </p:childTnLst>
                                </p:cTn>
                              </p:par>
                              <p:par>
                                <p:cTn id="34" presetID="47" presetClass="exit" presetSubtype="0" fill="hold" nodeType="withEffect">
                                  <p:stCondLst>
                                    <p:cond delay="0"/>
                                  </p:stCondLst>
                                  <p:childTnLst>
                                    <p:animEffect transition="out" filter="fade">
                                      <p:cBhvr>
                                        <p:cTn id="35" dur="1000"/>
                                        <p:tgtEl>
                                          <p:spTgt spid="59"/>
                                        </p:tgtEl>
                                      </p:cBhvr>
                                    </p:animEffect>
                                    <p:anim calcmode="lin" valueType="num">
                                      <p:cBhvr>
                                        <p:cTn id="36" dur="1000"/>
                                        <p:tgtEl>
                                          <p:spTgt spid="59"/>
                                        </p:tgtEl>
                                        <p:attrNameLst>
                                          <p:attrName>ppt_x</p:attrName>
                                        </p:attrNameLst>
                                      </p:cBhvr>
                                      <p:tavLst>
                                        <p:tav tm="0">
                                          <p:val>
                                            <p:strVal val="ppt_x"/>
                                          </p:val>
                                        </p:tav>
                                        <p:tav tm="100000">
                                          <p:val>
                                            <p:strVal val="ppt_x"/>
                                          </p:val>
                                        </p:tav>
                                      </p:tavLst>
                                    </p:anim>
                                    <p:anim calcmode="lin" valueType="num">
                                      <p:cBhvr>
                                        <p:cTn id="37" dur="1000"/>
                                        <p:tgtEl>
                                          <p:spTgt spid="59"/>
                                        </p:tgtEl>
                                        <p:attrNameLst>
                                          <p:attrName>ppt_y</p:attrName>
                                        </p:attrNameLst>
                                      </p:cBhvr>
                                      <p:tavLst>
                                        <p:tav tm="0">
                                          <p:val>
                                            <p:strVal val="ppt_y"/>
                                          </p:val>
                                        </p:tav>
                                        <p:tav tm="100000">
                                          <p:val>
                                            <p:strVal val="ppt_y-.1"/>
                                          </p:val>
                                        </p:tav>
                                      </p:tavLst>
                                    </p:anim>
                                    <p:set>
                                      <p:cBhvr>
                                        <p:cTn id="38" dur="1" fill="hold">
                                          <p:stCondLst>
                                            <p:cond delay="999"/>
                                          </p:stCondLst>
                                        </p:cTn>
                                        <p:tgtEl>
                                          <p:spTgt spid="59"/>
                                        </p:tgtEl>
                                        <p:attrNameLst>
                                          <p:attrName>style.visibility</p:attrName>
                                        </p:attrNameLst>
                                      </p:cBhvr>
                                      <p:to>
                                        <p:strVal val="hidden"/>
                                      </p:to>
                                    </p:set>
                                  </p:childTnLst>
                                </p:cTn>
                              </p:par>
                              <p:par>
                                <p:cTn id="39" presetID="47" presetClass="exit" presetSubtype="0" fill="hold" nodeType="withEffect">
                                  <p:stCondLst>
                                    <p:cond delay="0"/>
                                  </p:stCondLst>
                                  <p:childTnLst>
                                    <p:animEffect transition="out" filter="fade">
                                      <p:cBhvr>
                                        <p:cTn id="40" dur="1000"/>
                                        <p:tgtEl>
                                          <p:spTgt spid="65"/>
                                        </p:tgtEl>
                                      </p:cBhvr>
                                    </p:animEffect>
                                    <p:anim calcmode="lin" valueType="num">
                                      <p:cBhvr>
                                        <p:cTn id="41" dur="1000"/>
                                        <p:tgtEl>
                                          <p:spTgt spid="65"/>
                                        </p:tgtEl>
                                        <p:attrNameLst>
                                          <p:attrName>ppt_x</p:attrName>
                                        </p:attrNameLst>
                                      </p:cBhvr>
                                      <p:tavLst>
                                        <p:tav tm="0">
                                          <p:val>
                                            <p:strVal val="ppt_x"/>
                                          </p:val>
                                        </p:tav>
                                        <p:tav tm="100000">
                                          <p:val>
                                            <p:strVal val="ppt_x"/>
                                          </p:val>
                                        </p:tav>
                                      </p:tavLst>
                                    </p:anim>
                                    <p:anim calcmode="lin" valueType="num">
                                      <p:cBhvr>
                                        <p:cTn id="42" dur="1000"/>
                                        <p:tgtEl>
                                          <p:spTgt spid="65"/>
                                        </p:tgtEl>
                                        <p:attrNameLst>
                                          <p:attrName>ppt_y</p:attrName>
                                        </p:attrNameLst>
                                      </p:cBhvr>
                                      <p:tavLst>
                                        <p:tav tm="0">
                                          <p:val>
                                            <p:strVal val="ppt_y"/>
                                          </p:val>
                                        </p:tav>
                                        <p:tav tm="100000">
                                          <p:val>
                                            <p:strVal val="ppt_y-.1"/>
                                          </p:val>
                                        </p:tav>
                                      </p:tavLst>
                                    </p:anim>
                                    <p:set>
                                      <p:cBhvr>
                                        <p:cTn id="43" dur="1" fill="hold">
                                          <p:stCondLst>
                                            <p:cond delay="999"/>
                                          </p:stCondLst>
                                        </p:cTn>
                                        <p:tgtEl>
                                          <p:spTgt spid="65"/>
                                        </p:tgtEl>
                                        <p:attrNameLst>
                                          <p:attrName>style.visibility</p:attrName>
                                        </p:attrNameLst>
                                      </p:cBhvr>
                                      <p:to>
                                        <p:strVal val="hidden"/>
                                      </p:to>
                                    </p:set>
                                  </p:childTnLst>
                                </p:cTn>
                              </p:par>
                              <p:par>
                                <p:cTn id="44" presetID="10" presetClass="exit" presetSubtype="0" fill="hold" grpId="1" nodeType="withEffect">
                                  <p:stCondLst>
                                    <p:cond delay="0"/>
                                  </p:stCondLst>
                                  <p:childTnLst>
                                    <p:animEffect transition="out" filter="fade">
                                      <p:cBhvr>
                                        <p:cTn id="45" dur="500"/>
                                        <p:tgtEl>
                                          <p:spTgt spid="70"/>
                                        </p:tgtEl>
                                      </p:cBhvr>
                                    </p:animEffect>
                                    <p:set>
                                      <p:cBhvr>
                                        <p:cTn id="46" dur="1" fill="hold">
                                          <p:stCondLst>
                                            <p:cond delay="499"/>
                                          </p:stCondLst>
                                        </p:cTn>
                                        <p:tgtEl>
                                          <p:spTgt spid="70"/>
                                        </p:tgtEl>
                                        <p:attrNameLst>
                                          <p:attrName>style.visibility</p:attrName>
                                        </p:attrNameLst>
                                      </p:cBhvr>
                                      <p:to>
                                        <p:strVal val="hidden"/>
                                      </p:to>
                                    </p:set>
                                  </p:childTnLst>
                                </p:cTn>
                              </p:par>
                              <p:par>
                                <p:cTn id="47" presetID="10" presetClass="exit" presetSubtype="0" fill="hold" grpId="1" nodeType="withEffect">
                                  <p:stCondLst>
                                    <p:cond delay="0"/>
                                  </p:stCondLst>
                                  <p:childTnLst>
                                    <p:animEffect transition="out" filter="fade">
                                      <p:cBhvr>
                                        <p:cTn id="48" dur="500"/>
                                        <p:tgtEl>
                                          <p:spTgt spid="58"/>
                                        </p:tgtEl>
                                      </p:cBhvr>
                                    </p:animEffect>
                                    <p:set>
                                      <p:cBhvr>
                                        <p:cTn id="49" dur="1" fill="hold">
                                          <p:stCondLst>
                                            <p:cond delay="499"/>
                                          </p:stCondLst>
                                        </p:cTn>
                                        <p:tgtEl>
                                          <p:spTgt spid="58"/>
                                        </p:tgtEl>
                                        <p:attrNameLst>
                                          <p:attrName>style.visibility</p:attrName>
                                        </p:attrNameLst>
                                      </p:cBhvr>
                                      <p:to>
                                        <p:strVal val="hidden"/>
                                      </p:to>
                                    </p:set>
                                  </p:childTnLst>
                                </p:cTn>
                              </p:par>
                              <p:par>
                                <p:cTn id="50" presetID="9" presetClass="emph" presetSubtype="0" nodeType="withEffect">
                                  <p:stCondLst>
                                    <p:cond delay="0"/>
                                  </p:stCondLst>
                                  <p:childTnLst>
                                    <p:set>
                                      <p:cBhvr rctx="PPT">
                                        <p:cTn id="51" dur="indefinite"/>
                                        <p:tgtEl>
                                          <p:spTgt spid="3"/>
                                        </p:tgtEl>
                                        <p:attrNameLst>
                                          <p:attrName>style.opacity</p:attrName>
                                        </p:attrNameLst>
                                      </p:cBhvr>
                                      <p:to>
                                        <p:strVal val="1"/>
                                      </p:to>
                                    </p:set>
                                    <p:animEffect filter="image" prLst="opacity: 1">
                                      <p:cBhvr rctx="IE">
                                        <p:cTn id="52" dur="indefinite"/>
                                        <p:tgtEl>
                                          <p:spTgt spid="3"/>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grpId="0" nodeType="clickEffect">
                                  <p:stCondLst>
                                    <p:cond delay="0"/>
                                  </p:stCondLst>
                                  <p:childTnLst>
                                    <p:animEffect transition="out" filter="fade">
                                      <p:cBhvr>
                                        <p:cTn id="56" dur="500"/>
                                        <p:tgtEl>
                                          <p:spTgt spid="72"/>
                                        </p:tgtEl>
                                      </p:cBhvr>
                                    </p:animEffect>
                                    <p:set>
                                      <p:cBhvr>
                                        <p:cTn id="57" dur="1" fill="hold">
                                          <p:stCondLst>
                                            <p:cond delay="499"/>
                                          </p:stCondLst>
                                        </p:cTn>
                                        <p:tgtEl>
                                          <p:spTgt spid="72"/>
                                        </p:tgtEl>
                                        <p:attrNameLst>
                                          <p:attrName>style.visibility</p:attrName>
                                        </p:attrNameLst>
                                      </p:cBhvr>
                                      <p:to>
                                        <p:strVal val="hidden"/>
                                      </p:to>
                                    </p:set>
                                  </p:childTnLst>
                                </p:cTn>
                              </p:par>
                            </p:childTnLst>
                          </p:cTn>
                        </p:par>
                        <p:par>
                          <p:cTn id="58" fill="hold">
                            <p:stCondLst>
                              <p:cond delay="500"/>
                            </p:stCondLst>
                            <p:childTnLst>
                              <p:par>
                                <p:cTn id="59" presetID="42" presetClass="path" presetSubtype="0" accel="50000" decel="50000" fill="hold" grpId="0" nodeType="afterEffect">
                                  <p:stCondLst>
                                    <p:cond delay="0"/>
                                  </p:stCondLst>
                                  <p:iterate type="lt">
                                    <p:tmPct val="0"/>
                                  </p:iterate>
                                  <p:childTnLst>
                                    <p:animMotion origin="layout" path="M 4.44444E-6 -1.49291E-6 L 0.00069 0.05491 " pathEditMode="relative" rAng="0" ptsTypes="AA">
                                      <p:cBhvr>
                                        <p:cTn id="60" dur="500" fill="hold"/>
                                        <p:tgtEl>
                                          <p:spTgt spid="71"/>
                                        </p:tgtEl>
                                        <p:attrNameLst>
                                          <p:attrName>ppt_x</p:attrName>
                                          <p:attrName>ppt_y</p:attrName>
                                        </p:attrNameLst>
                                      </p:cBhvr>
                                      <p:rCtr x="35" y="2745"/>
                                    </p:animMotion>
                                  </p:childTnLst>
                                </p:cTn>
                              </p:par>
                            </p:childTnLst>
                          </p:cTn>
                        </p:par>
                        <p:par>
                          <p:cTn id="61" fill="hold">
                            <p:stCondLst>
                              <p:cond delay="1000"/>
                            </p:stCondLst>
                            <p:childTnLst>
                              <p:par>
                                <p:cTn id="62" presetID="18" presetClass="emph" presetSubtype="0" fill="hold" grpId="1" nodeType="afterEffect">
                                  <p:stCondLst>
                                    <p:cond delay="0"/>
                                  </p:stCondLst>
                                  <p:iterate type="lt">
                                    <p:tmPct val="4000"/>
                                  </p:iterate>
                                  <p:childTnLst>
                                    <p:set>
                                      <p:cBhvr override="childStyle">
                                        <p:cTn id="63" dur="500" fill="hold"/>
                                        <p:tgtEl>
                                          <p:spTgt spid="71"/>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8" grpId="1" animBg="1"/>
      <p:bldP spid="70" grpId="0" animBg="1"/>
      <p:bldP spid="70" grpId="1" animBg="1"/>
      <p:bldP spid="71" grpId="0"/>
      <p:bldP spid="71" grpId="1"/>
      <p:bldP spid="7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p:cNvSpPr txBox="1"/>
          <p:nvPr/>
        </p:nvSpPr>
        <p:spPr>
          <a:xfrm>
            <a:off x="6885338" y="2230401"/>
            <a:ext cx="1916679" cy="461665"/>
          </a:xfrm>
          <a:prstGeom prst="rect">
            <a:avLst/>
          </a:prstGeom>
          <a:noFill/>
        </p:spPr>
        <p:txBody>
          <a:bodyPr wrap="none" rtlCol="0">
            <a:spAutoFit/>
          </a:bodyPr>
          <a:lstStyle/>
          <a:p>
            <a:r>
              <a:rPr lang="en-US" sz="2400" b="1" dirty="0" smtClean="0"/>
              <a:t>No difference</a:t>
            </a:r>
            <a:endParaRPr lang="en-US" sz="2400" b="1" dirty="0"/>
          </a:p>
        </p:txBody>
      </p:sp>
      <p:sp>
        <p:nvSpPr>
          <p:cNvPr id="2" name="Title 1"/>
          <p:cNvSpPr>
            <a:spLocks noGrp="1"/>
          </p:cNvSpPr>
          <p:nvPr>
            <p:ph type="title"/>
          </p:nvPr>
        </p:nvSpPr>
        <p:spPr/>
        <p:txBody>
          <a:bodyPr/>
          <a:lstStyle/>
          <a:p>
            <a:r>
              <a:rPr lang="en-US" dirty="0" smtClean="0"/>
              <a:t>One just-noticeable difference </a:t>
            </a:r>
            <a:endParaRPr lang="en-US" dirty="0"/>
          </a:p>
        </p:txBody>
      </p:sp>
      <p:grpSp>
        <p:nvGrpSpPr>
          <p:cNvPr id="3" name="Group 2"/>
          <p:cNvGrpSpPr/>
          <p:nvPr/>
        </p:nvGrpSpPr>
        <p:grpSpPr>
          <a:xfrm rot="19607574">
            <a:off x="1683624" y="2906344"/>
            <a:ext cx="1006421" cy="975551"/>
            <a:chOff x="307430" y="1871058"/>
            <a:chExt cx="1006421" cy="975551"/>
          </a:xfrm>
        </p:grpSpPr>
        <p:grpSp>
          <p:nvGrpSpPr>
            <p:cNvPr id="4" name="Group 3"/>
            <p:cNvGrpSpPr/>
            <p:nvPr/>
          </p:nvGrpSpPr>
          <p:grpSpPr>
            <a:xfrm>
              <a:off x="307430" y="1871058"/>
              <a:ext cx="1006421" cy="975551"/>
              <a:chOff x="307430" y="1871058"/>
              <a:chExt cx="1006421" cy="975551"/>
            </a:xfrm>
          </p:grpSpPr>
          <p:sp>
            <p:nvSpPr>
              <p:cNvPr id="7" name="Oval 6"/>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Oval 4"/>
            <p:cNvSpPr/>
            <p:nvPr/>
          </p:nvSpPr>
          <p:spPr>
            <a:xfrm rot="1078097">
              <a:off x="317239" y="1902339"/>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rot="1078097">
              <a:off x="1073110" y="2171366"/>
              <a:ext cx="4572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p:cNvGrpSpPr/>
          <p:nvPr/>
        </p:nvGrpSpPr>
        <p:grpSpPr>
          <a:xfrm>
            <a:off x="1690107" y="1047750"/>
            <a:ext cx="1006421" cy="975551"/>
            <a:chOff x="307430" y="1871058"/>
            <a:chExt cx="1006421" cy="975551"/>
          </a:xfrm>
        </p:grpSpPr>
        <p:grpSp>
          <p:nvGrpSpPr>
            <p:cNvPr id="10" name="Group 9"/>
            <p:cNvGrpSpPr/>
            <p:nvPr/>
          </p:nvGrpSpPr>
          <p:grpSpPr>
            <a:xfrm>
              <a:off x="307430" y="1871058"/>
              <a:ext cx="1006421" cy="975551"/>
              <a:chOff x="307430" y="1871058"/>
              <a:chExt cx="1006421" cy="975551"/>
            </a:xfrm>
          </p:grpSpPr>
          <p:sp>
            <p:nvSpPr>
              <p:cNvPr id="13" name="Oval 12"/>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Oval 10"/>
            <p:cNvSpPr/>
            <p:nvPr/>
          </p:nvSpPr>
          <p:spPr>
            <a:xfrm rot="1078097">
              <a:off x="317239" y="1902339"/>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rot="1078097">
              <a:off x="1073110" y="2171366"/>
              <a:ext cx="4572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5" name="Straight Arrow Connector 14"/>
          <p:cNvCxnSpPr/>
          <p:nvPr/>
        </p:nvCxnSpPr>
        <p:spPr>
          <a:xfrm>
            <a:off x="1803461" y="1264488"/>
            <a:ext cx="3383280" cy="1773748"/>
          </a:xfrm>
          <a:prstGeom prst="straightConnector1">
            <a:avLst/>
          </a:prstGeom>
          <a:ln w="12700">
            <a:prstDash val="dash"/>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V="1">
            <a:off x="1716978" y="3093288"/>
            <a:ext cx="3469763" cy="256897"/>
          </a:xfrm>
          <a:prstGeom prst="straightConnector1">
            <a:avLst/>
          </a:prstGeom>
          <a:ln w="12700">
            <a:prstDash val="dash"/>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a:endCxn id="24" idx="2"/>
          </p:cNvCxnSpPr>
          <p:nvPr/>
        </p:nvCxnSpPr>
        <p:spPr>
          <a:xfrm>
            <a:off x="1716978" y="1535525"/>
            <a:ext cx="3469763" cy="299509"/>
          </a:xfrm>
          <a:prstGeom prst="straightConnector1">
            <a:avLst/>
          </a:prstGeom>
          <a:ln w="12700">
            <a:solidFill>
              <a:schemeClr val="accent3">
                <a:lumMod val="75000"/>
              </a:schemeClr>
            </a:solidFill>
            <a:prstDash val="dash"/>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a:endCxn id="24" idx="3"/>
          </p:cNvCxnSpPr>
          <p:nvPr/>
        </p:nvCxnSpPr>
        <p:spPr>
          <a:xfrm flipV="1">
            <a:off x="1803461" y="1932021"/>
            <a:ext cx="3423453" cy="1707862"/>
          </a:xfrm>
          <a:prstGeom prst="straightConnector1">
            <a:avLst/>
          </a:prstGeom>
          <a:ln w="12700">
            <a:solidFill>
              <a:schemeClr val="accent3">
                <a:lumMod val="75000"/>
              </a:schemeClr>
            </a:solidFill>
            <a:prstDash val="dash"/>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67617" y="4400550"/>
            <a:ext cx="853440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flipV="1">
            <a:off x="5330251" y="471413"/>
            <a:ext cx="4496" cy="3902011"/>
          </a:xfrm>
          <a:prstGeom prst="line">
            <a:avLst/>
          </a:prstGeom>
          <a:ln w="22225">
            <a:solidFill>
              <a:schemeClr val="tx2">
                <a:lumMod val="60000"/>
                <a:lumOff val="40000"/>
              </a:schemeClr>
            </a:solidFill>
            <a:prstDash val="sysDash"/>
            <a:headEnd type="arrow"/>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5899484" y="471412"/>
            <a:ext cx="0" cy="3902011"/>
          </a:xfrm>
          <a:prstGeom prst="line">
            <a:avLst/>
          </a:prstGeom>
          <a:ln w="22225">
            <a:solidFill>
              <a:schemeClr val="accent3">
                <a:lumMod val="75000"/>
              </a:schemeClr>
            </a:solidFill>
            <a:prstDash val="sysDash"/>
            <a:head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80100" y="4092773"/>
            <a:ext cx="642420" cy="307777"/>
          </a:xfrm>
          <a:prstGeom prst="rect">
            <a:avLst/>
          </a:prstGeom>
          <a:noFill/>
        </p:spPr>
        <p:txBody>
          <a:bodyPr wrap="none" rtlCol="0">
            <a:spAutoFit/>
          </a:bodyPr>
          <a:lstStyle/>
          <a:p>
            <a:r>
              <a:rPr lang="en-US" sz="1400" b="1" dirty="0" smtClean="0"/>
              <a:t>Depth</a:t>
            </a:r>
            <a:endParaRPr lang="en-US" sz="1400" b="1" dirty="0"/>
          </a:p>
        </p:txBody>
      </p:sp>
      <p:sp>
        <p:nvSpPr>
          <p:cNvPr id="23" name="Oval 22"/>
          <p:cNvSpPr/>
          <p:nvPr/>
        </p:nvSpPr>
        <p:spPr>
          <a:xfrm>
            <a:off x="5186741" y="2920548"/>
            <a:ext cx="274320" cy="274320"/>
          </a:xfrm>
          <a:prstGeom prst="ellipse">
            <a:avLst/>
          </a:prstGeom>
          <a:gradFill>
            <a:gsLst>
              <a:gs pos="0">
                <a:srgbClr val="E20000"/>
              </a:gs>
              <a:gs pos="80000">
                <a:schemeClr val="accent2">
                  <a:shade val="93000"/>
                  <a:satMod val="130000"/>
                </a:schemeClr>
              </a:gs>
              <a:gs pos="100000">
                <a:schemeClr val="accent2">
                  <a:shade val="94000"/>
                  <a:satMod val="135000"/>
                </a:schemeClr>
              </a:gs>
            </a:gsLst>
          </a:gra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24" name="Oval 23"/>
          <p:cNvSpPr/>
          <p:nvPr/>
        </p:nvSpPr>
        <p:spPr>
          <a:xfrm>
            <a:off x="5186741" y="1697874"/>
            <a:ext cx="274320" cy="274320"/>
          </a:xfrm>
          <a:prstGeom prst="ellipse">
            <a:avLst/>
          </a:prstGeom>
          <a:gradFill>
            <a:gsLst>
              <a:gs pos="0">
                <a:srgbClr val="E20000"/>
              </a:gs>
              <a:gs pos="80000">
                <a:schemeClr val="accent2">
                  <a:shade val="93000"/>
                  <a:satMod val="130000"/>
                </a:schemeClr>
              </a:gs>
              <a:gs pos="100000">
                <a:schemeClr val="accent2">
                  <a:shade val="94000"/>
                  <a:satMod val="135000"/>
                </a:schemeClr>
              </a:gs>
            </a:gsLst>
          </a:gra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grpSp>
        <p:nvGrpSpPr>
          <p:cNvPr id="36" name="Group 35"/>
          <p:cNvGrpSpPr/>
          <p:nvPr/>
        </p:nvGrpSpPr>
        <p:grpSpPr>
          <a:xfrm>
            <a:off x="5108766" y="3902237"/>
            <a:ext cx="990600" cy="152400"/>
            <a:chOff x="5108766" y="3902237"/>
            <a:chExt cx="990600" cy="152400"/>
          </a:xfrm>
        </p:grpSpPr>
        <p:cxnSp>
          <p:nvCxnSpPr>
            <p:cNvPr id="26" name="Straight Connector 25"/>
            <p:cNvCxnSpPr/>
            <p:nvPr/>
          </p:nvCxnSpPr>
          <p:spPr>
            <a:xfrm>
              <a:off x="5108766" y="3978437"/>
              <a:ext cx="990600" cy="0"/>
            </a:xfrm>
            <a:prstGeom prst="line">
              <a:avLst/>
            </a:prstGeom>
          </p:spPr>
          <p:style>
            <a:lnRef idx="2">
              <a:schemeClr val="dk1"/>
            </a:lnRef>
            <a:fillRef idx="0">
              <a:schemeClr val="dk1"/>
            </a:fillRef>
            <a:effectRef idx="1">
              <a:schemeClr val="dk1"/>
            </a:effectRef>
            <a:fontRef idx="minor">
              <a:schemeClr val="tx1"/>
            </a:fontRef>
          </p:style>
        </p:cxnSp>
        <p:cxnSp>
          <p:nvCxnSpPr>
            <p:cNvPr id="27" name="Straight Connector 26"/>
            <p:cNvCxnSpPr/>
            <p:nvPr/>
          </p:nvCxnSpPr>
          <p:spPr>
            <a:xfrm flipV="1">
              <a:off x="5261166" y="3902237"/>
              <a:ext cx="138935" cy="152400"/>
            </a:xfrm>
            <a:prstGeom prst="line">
              <a:avLst/>
            </a:prstGeom>
          </p:spPr>
          <p:style>
            <a:lnRef idx="2">
              <a:schemeClr val="dk1"/>
            </a:lnRef>
            <a:fillRef idx="0">
              <a:schemeClr val="dk1"/>
            </a:fillRef>
            <a:effectRef idx="1">
              <a:schemeClr val="dk1"/>
            </a:effectRef>
            <a:fontRef idx="minor">
              <a:schemeClr val="tx1"/>
            </a:fontRef>
          </p:style>
        </p:cxnSp>
        <p:cxnSp>
          <p:nvCxnSpPr>
            <p:cNvPr id="28" name="Straight Connector 27"/>
            <p:cNvCxnSpPr/>
            <p:nvPr/>
          </p:nvCxnSpPr>
          <p:spPr>
            <a:xfrm flipV="1">
              <a:off x="5797932" y="3902237"/>
              <a:ext cx="138935" cy="152400"/>
            </a:xfrm>
            <a:prstGeom prst="line">
              <a:avLst/>
            </a:prstGeom>
          </p:spPr>
          <p:style>
            <a:lnRef idx="2">
              <a:schemeClr val="dk1"/>
            </a:lnRef>
            <a:fillRef idx="0">
              <a:schemeClr val="dk1"/>
            </a:fillRef>
            <a:effectRef idx="1">
              <a:schemeClr val="dk1"/>
            </a:effectRef>
            <a:fontRef idx="minor">
              <a:schemeClr val="tx1"/>
            </a:fontRef>
          </p:style>
        </p:cxnSp>
      </p:grpSp>
      <p:sp>
        <p:nvSpPr>
          <p:cNvPr id="29" name="TextBox 28"/>
          <p:cNvSpPr txBox="1"/>
          <p:nvPr/>
        </p:nvSpPr>
        <p:spPr>
          <a:xfrm>
            <a:off x="6811205" y="2025186"/>
            <a:ext cx="1845826" cy="584775"/>
          </a:xfrm>
          <a:prstGeom prst="rect">
            <a:avLst/>
          </a:prstGeom>
          <a:noFill/>
        </p:spPr>
        <p:txBody>
          <a:bodyPr wrap="none" rtlCol="0">
            <a:spAutoFit/>
          </a:bodyPr>
          <a:lstStyle/>
          <a:p>
            <a:pPr algn="ctr"/>
            <a:r>
              <a:rPr lang="en-US" sz="1600" dirty="0" smtClean="0"/>
              <a:t>Detection threshold</a:t>
            </a:r>
          </a:p>
          <a:p>
            <a:pPr algn="ctr"/>
            <a:r>
              <a:rPr lang="en-US" sz="1600" dirty="0" smtClean="0"/>
              <a:t>(1 JND)</a:t>
            </a:r>
            <a:endParaRPr lang="en-US" sz="1600" dirty="0"/>
          </a:p>
        </p:txBody>
      </p:sp>
      <p:sp>
        <p:nvSpPr>
          <p:cNvPr id="34" name="Right Arrow 33"/>
          <p:cNvSpPr/>
          <p:nvPr/>
        </p:nvSpPr>
        <p:spPr>
          <a:xfrm>
            <a:off x="5867400" y="2243793"/>
            <a:ext cx="819706" cy="400857"/>
          </a:xfrm>
          <a:prstGeom prst="rightArrow">
            <a:avLst>
              <a:gd name="adj1" fmla="val 50000"/>
              <a:gd name="adj2" fmla="val 91264"/>
            </a:avLst>
          </a:prstGeom>
          <a:gradFill flip="none" rotWithShape="1">
            <a:gsLst>
              <a:gs pos="0">
                <a:schemeClr val="bg1">
                  <a:lumMod val="75000"/>
                </a:schemeClr>
              </a:gs>
              <a:gs pos="100000">
                <a:schemeClr val="bg1">
                  <a:lumMod val="95000"/>
                </a:schemeClr>
              </a:gs>
            </a:gsLst>
            <a:lin ang="0" scaled="1"/>
            <a:tileRect/>
          </a:gradFill>
          <a:ln w="6350">
            <a:solidFill>
              <a:schemeClr val="tx1">
                <a:lumMod val="75000"/>
                <a:lumOff val="2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a:off x="6687106" y="2247143"/>
            <a:ext cx="2093586" cy="461665"/>
          </a:xfrm>
          <a:prstGeom prst="rect">
            <a:avLst/>
          </a:prstGeom>
          <a:noFill/>
        </p:spPr>
        <p:txBody>
          <a:bodyPr wrap="none" rtlCol="0">
            <a:spAutoFit/>
          </a:bodyPr>
          <a:lstStyle/>
          <a:p>
            <a:r>
              <a:rPr lang="en-US" sz="2400" b="1" dirty="0" smtClean="0"/>
              <a:t>Just noticeable</a:t>
            </a:r>
            <a:endParaRPr lang="en-US" sz="2400" b="1" dirty="0"/>
          </a:p>
        </p:txBody>
      </p:sp>
      <p:cxnSp>
        <p:nvCxnSpPr>
          <p:cNvPr id="40" name="Straight Arrow Connector 39"/>
          <p:cNvCxnSpPr/>
          <p:nvPr/>
        </p:nvCxnSpPr>
        <p:spPr>
          <a:xfrm flipH="1">
            <a:off x="5604066" y="2644650"/>
            <a:ext cx="2047846" cy="1257587"/>
          </a:xfrm>
          <a:prstGeom prst="straightConnector1">
            <a:avLst/>
          </a:prstGeom>
          <a:ln w="1270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1716978" y="1536231"/>
            <a:ext cx="3985990" cy="244443"/>
          </a:xfrm>
          <a:prstGeom prst="straightConnector1">
            <a:avLst/>
          </a:prstGeom>
          <a:ln w="12700">
            <a:solidFill>
              <a:schemeClr val="accent3">
                <a:lumMod val="75000"/>
              </a:schemeClr>
            </a:solidFill>
            <a:prstDash val="dash"/>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flipV="1">
            <a:off x="1803461" y="1835034"/>
            <a:ext cx="3911539" cy="1804849"/>
          </a:xfrm>
          <a:prstGeom prst="straightConnector1">
            <a:avLst/>
          </a:prstGeom>
          <a:ln w="12700">
            <a:solidFill>
              <a:schemeClr val="accent3">
                <a:lumMod val="75000"/>
              </a:schemeClr>
            </a:solidFill>
            <a:prstDash val="dash"/>
            <a:tailEnd type="arrow"/>
          </a:ln>
        </p:spPr>
        <p:style>
          <a:lnRef idx="2">
            <a:schemeClr val="accent1"/>
          </a:lnRef>
          <a:fillRef idx="0">
            <a:schemeClr val="accent1"/>
          </a:fillRef>
          <a:effectRef idx="1">
            <a:schemeClr val="accent1"/>
          </a:effectRef>
          <a:fontRef idx="minor">
            <a:schemeClr val="tx1"/>
          </a:fontRef>
        </p:style>
      </p:cxnSp>
      <p:sp>
        <p:nvSpPr>
          <p:cNvPr id="25" name="Slide Number Placeholder 24"/>
          <p:cNvSpPr>
            <a:spLocks noGrp="1"/>
          </p:cNvSpPr>
          <p:nvPr>
            <p:ph type="sldNum" sz="quarter" idx="12"/>
          </p:nvPr>
        </p:nvSpPr>
        <p:spPr/>
        <p:txBody>
          <a:bodyPr/>
          <a:lstStyle/>
          <a:p>
            <a:fld id="{4AF310B5-B37C-4062-950A-8FEDA86889CC}" type="slidenum">
              <a:rPr lang="en-US" smtClean="0"/>
              <a:t>19</a:t>
            </a:fld>
            <a:endParaRPr lang="en-US"/>
          </a:p>
        </p:txBody>
      </p:sp>
    </p:spTree>
    <p:extLst>
      <p:ext uri="{BB962C8B-B14F-4D97-AF65-F5344CB8AC3E}">
        <p14:creationId xmlns:p14="http://schemas.microsoft.com/office/powerpoint/2010/main" val="38673621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par>
                          <p:cTn id="9" fill="hold">
                            <p:stCondLst>
                              <p:cond delay="0"/>
                            </p:stCondLst>
                            <p:childTnLst>
                              <p:par>
                                <p:cTn id="10" presetID="22" presetClass="entr" presetSubtype="8"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250"/>
                                        <p:tgtEl>
                                          <p:spTgt spid="16"/>
                                        </p:tgtEl>
                                      </p:cBhvr>
                                    </p:animEffect>
                                  </p:childTnLst>
                                </p:cTn>
                              </p:par>
                            </p:childTnLst>
                          </p:cTn>
                        </p:par>
                        <p:par>
                          <p:cTn id="13" fill="hold">
                            <p:stCondLst>
                              <p:cond delay="250"/>
                            </p:stCondLst>
                            <p:childTnLst>
                              <p:par>
                                <p:cTn id="14" presetID="22" presetClass="entr" presetSubtype="8"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250"/>
                                        <p:tgtEl>
                                          <p:spTgt spid="15"/>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100"/>
                                        <p:tgtEl>
                                          <p:spTgt spid="23"/>
                                        </p:tgtEl>
                                      </p:cBhvr>
                                    </p:animEffect>
                                  </p:childTnLst>
                                </p:cTn>
                              </p:par>
                            </p:childTnLst>
                          </p:cTn>
                        </p:par>
                        <p:par>
                          <p:cTn id="21" fill="hold">
                            <p:stCondLst>
                              <p:cond delay="600"/>
                            </p:stCondLst>
                            <p:childTnLst>
                              <p:par>
                                <p:cTn id="22" presetID="22" presetClass="entr" presetSubtype="8" fill="hold"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left)">
                                      <p:cBhvr>
                                        <p:cTn id="24" dur="250"/>
                                        <p:tgtEl>
                                          <p:spTgt spid="17"/>
                                        </p:tgtEl>
                                      </p:cBhvr>
                                    </p:animEffect>
                                  </p:childTnLst>
                                </p:cTn>
                              </p:par>
                            </p:childTnLst>
                          </p:cTn>
                        </p:par>
                        <p:par>
                          <p:cTn id="25" fill="hold">
                            <p:stCondLst>
                              <p:cond delay="850"/>
                            </p:stCondLst>
                            <p:childTnLst>
                              <p:par>
                                <p:cTn id="26" presetID="22" presetClass="entr" presetSubtype="8"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left)">
                                      <p:cBhvr>
                                        <p:cTn id="28" dur="250"/>
                                        <p:tgtEl>
                                          <p:spTgt spid="18"/>
                                        </p:tgtEl>
                                      </p:cBhvr>
                                    </p:animEffect>
                                  </p:childTnLst>
                                </p:cTn>
                              </p:par>
                            </p:childTnLst>
                          </p:cTn>
                        </p:par>
                        <p:par>
                          <p:cTn id="29" fill="hold">
                            <p:stCondLst>
                              <p:cond delay="1100"/>
                            </p:stCondLst>
                            <p:childTnLst>
                              <p:par>
                                <p:cTn id="30" presetID="10" presetClass="entr" presetSubtype="0"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100"/>
                                        <p:tgtEl>
                                          <p:spTgt spid="24"/>
                                        </p:tgtEl>
                                      </p:cBhvr>
                                    </p:animEffect>
                                  </p:childTnLst>
                                </p:cTn>
                              </p:par>
                            </p:childTnLst>
                          </p:cTn>
                        </p:par>
                        <p:par>
                          <p:cTn id="33" fill="hold">
                            <p:stCondLst>
                              <p:cond delay="1200"/>
                            </p:stCondLst>
                            <p:childTnLst>
                              <p:par>
                                <p:cTn id="34" presetID="22" presetClass="entr" presetSubtype="8" fill="hold"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wipe(left)">
                                      <p:cBhvr>
                                        <p:cTn id="36" dur="250"/>
                                        <p:tgtEl>
                                          <p:spTgt spid="19"/>
                                        </p:tgtEl>
                                      </p:cBhvr>
                                    </p:animEffect>
                                  </p:childTnLst>
                                </p:cTn>
                              </p:par>
                            </p:childTnLst>
                          </p:cTn>
                        </p:par>
                        <p:par>
                          <p:cTn id="37" fill="hold">
                            <p:stCondLst>
                              <p:cond delay="1450"/>
                            </p:stCondLst>
                            <p:childTnLst>
                              <p:par>
                                <p:cTn id="38" presetID="22" presetClass="entr" presetSubtype="1" fill="hold"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up)">
                                      <p:cBhvr>
                                        <p:cTn id="40" dur="250"/>
                                        <p:tgtEl>
                                          <p:spTgt spid="2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250"/>
                                        <p:tgtEl>
                                          <p:spTgt spid="22"/>
                                        </p:tgtEl>
                                      </p:cBhvr>
                                    </p:animEffect>
                                  </p:childTnLst>
                                </p:cTn>
                              </p:par>
                            </p:childTnLst>
                          </p:cTn>
                        </p:par>
                        <p:par>
                          <p:cTn id="44" fill="hold">
                            <p:stCondLst>
                              <p:cond delay="1700"/>
                            </p:stCondLst>
                            <p:childTnLst>
                              <p:par>
                                <p:cTn id="45" presetID="22" presetClass="entr" presetSubtype="8" fill="hold" grpId="0" nodeType="after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wipe(left)">
                                      <p:cBhvr>
                                        <p:cTn id="47" dur="300"/>
                                        <p:tgtEl>
                                          <p:spTgt spid="34"/>
                                        </p:tgtEl>
                                      </p:cBhvr>
                                    </p:animEffect>
                                  </p:childTnLst>
                                </p:cTn>
                              </p:par>
                            </p:childTnLst>
                          </p:cTn>
                        </p:par>
                        <p:par>
                          <p:cTn id="48" fill="hold">
                            <p:stCondLst>
                              <p:cond delay="2000"/>
                            </p:stCondLst>
                            <p:childTnLst>
                              <p:par>
                                <p:cTn id="49" presetID="10" presetClass="entr" presetSubtype="0" fill="hold" grpId="0" nodeType="after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fade">
                                      <p:cBhvr>
                                        <p:cTn id="51" dur="250"/>
                                        <p:tgtEl>
                                          <p:spTgt spid="33"/>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xit" presetSubtype="0" fill="hold" nodeType="clickEffect">
                                  <p:stCondLst>
                                    <p:cond delay="0"/>
                                  </p:stCondLst>
                                  <p:childTnLst>
                                    <p:animEffect transition="out" filter="fade">
                                      <p:cBhvr>
                                        <p:cTn id="55" dur="500"/>
                                        <p:tgtEl>
                                          <p:spTgt spid="17"/>
                                        </p:tgtEl>
                                      </p:cBhvr>
                                    </p:animEffect>
                                    <p:set>
                                      <p:cBhvr>
                                        <p:cTn id="56" dur="1" fill="hold">
                                          <p:stCondLst>
                                            <p:cond delay="499"/>
                                          </p:stCondLst>
                                        </p:cTn>
                                        <p:tgtEl>
                                          <p:spTgt spid="17"/>
                                        </p:tgtEl>
                                        <p:attrNameLst>
                                          <p:attrName>style.visibility</p:attrName>
                                        </p:attrNameLst>
                                      </p:cBhvr>
                                      <p:to>
                                        <p:strVal val="hidden"/>
                                      </p:to>
                                    </p:set>
                                  </p:childTnLst>
                                </p:cTn>
                              </p:par>
                              <p:par>
                                <p:cTn id="57" presetID="10" presetClass="exit" presetSubtype="0" fill="hold" nodeType="withEffect">
                                  <p:stCondLst>
                                    <p:cond delay="0"/>
                                  </p:stCondLst>
                                  <p:childTnLst>
                                    <p:animEffect transition="out" filter="fade">
                                      <p:cBhvr>
                                        <p:cTn id="58" dur="500"/>
                                        <p:tgtEl>
                                          <p:spTgt spid="18"/>
                                        </p:tgtEl>
                                      </p:cBhvr>
                                    </p:animEffect>
                                    <p:set>
                                      <p:cBhvr>
                                        <p:cTn id="59" dur="1" fill="hold">
                                          <p:stCondLst>
                                            <p:cond delay="499"/>
                                          </p:stCondLst>
                                        </p:cTn>
                                        <p:tgtEl>
                                          <p:spTgt spid="18"/>
                                        </p:tgtEl>
                                        <p:attrNameLst>
                                          <p:attrName>style.visibility</p:attrName>
                                        </p:attrNameLst>
                                      </p:cBhvr>
                                      <p:to>
                                        <p:strVal val="hidden"/>
                                      </p:to>
                                    </p:set>
                                  </p:childTnLst>
                                </p:cTn>
                              </p:par>
                              <p:par>
                                <p:cTn id="60" presetID="10" presetClass="exit" presetSubtype="0" fill="hold" grpId="1" nodeType="withEffect">
                                  <p:stCondLst>
                                    <p:cond delay="0"/>
                                  </p:stCondLst>
                                  <p:childTnLst>
                                    <p:animEffect transition="out" filter="fade">
                                      <p:cBhvr>
                                        <p:cTn id="61" dur="500"/>
                                        <p:tgtEl>
                                          <p:spTgt spid="34"/>
                                        </p:tgtEl>
                                      </p:cBhvr>
                                    </p:animEffect>
                                    <p:set>
                                      <p:cBhvr>
                                        <p:cTn id="62" dur="1" fill="hold">
                                          <p:stCondLst>
                                            <p:cond delay="499"/>
                                          </p:stCondLst>
                                        </p:cTn>
                                        <p:tgtEl>
                                          <p:spTgt spid="34"/>
                                        </p:tgtEl>
                                        <p:attrNameLst>
                                          <p:attrName>style.visibility</p:attrName>
                                        </p:attrNameLst>
                                      </p:cBhvr>
                                      <p:to>
                                        <p:strVal val="hidden"/>
                                      </p:to>
                                    </p:set>
                                  </p:childTnLst>
                                </p:cTn>
                              </p:par>
                              <p:par>
                                <p:cTn id="63" presetID="10" presetClass="exit" presetSubtype="0" fill="hold" grpId="1" nodeType="withEffect">
                                  <p:stCondLst>
                                    <p:cond delay="0"/>
                                  </p:stCondLst>
                                  <p:childTnLst>
                                    <p:animEffect transition="out" filter="fade">
                                      <p:cBhvr>
                                        <p:cTn id="64" dur="500"/>
                                        <p:tgtEl>
                                          <p:spTgt spid="33"/>
                                        </p:tgtEl>
                                      </p:cBhvr>
                                    </p:animEffect>
                                    <p:set>
                                      <p:cBhvr>
                                        <p:cTn id="65" dur="1" fill="hold">
                                          <p:stCondLst>
                                            <p:cond delay="499"/>
                                          </p:stCondLst>
                                        </p:cTn>
                                        <p:tgtEl>
                                          <p:spTgt spid="33"/>
                                        </p:tgtEl>
                                        <p:attrNameLst>
                                          <p:attrName>style.visibility</p:attrName>
                                        </p:attrNameLst>
                                      </p:cBhvr>
                                      <p:to>
                                        <p:strVal val="hidden"/>
                                      </p:to>
                                    </p:set>
                                  </p:childTnLst>
                                </p:cTn>
                              </p:par>
                            </p:childTnLst>
                          </p:cTn>
                        </p:par>
                        <p:par>
                          <p:cTn id="66" fill="hold">
                            <p:stCondLst>
                              <p:cond delay="500"/>
                            </p:stCondLst>
                            <p:childTnLst>
                              <p:par>
                                <p:cTn id="67" presetID="42" presetClass="path" presetSubtype="0" accel="50000" decel="50000" fill="hold" grpId="1" nodeType="afterEffect">
                                  <p:stCondLst>
                                    <p:cond delay="0"/>
                                  </p:stCondLst>
                                  <p:childTnLst>
                                    <p:animMotion origin="layout" path="M 1.94444E-6 -3.70256E-8 L 0.0618 -3.70256E-8 " pathEditMode="relative" rAng="0" ptsTypes="AA">
                                      <p:cBhvr>
                                        <p:cTn id="68" dur="2000" fill="hold"/>
                                        <p:tgtEl>
                                          <p:spTgt spid="24"/>
                                        </p:tgtEl>
                                        <p:attrNameLst>
                                          <p:attrName>ppt_x</p:attrName>
                                          <p:attrName>ppt_y</p:attrName>
                                        </p:attrNameLst>
                                      </p:cBhvr>
                                      <p:rCtr x="3090" y="0"/>
                                    </p:animMotion>
                                  </p:childTnLst>
                                </p:cTn>
                              </p:par>
                            </p:childTnLst>
                          </p:cTn>
                        </p:par>
                        <p:par>
                          <p:cTn id="69" fill="hold">
                            <p:stCondLst>
                              <p:cond delay="2500"/>
                            </p:stCondLst>
                            <p:childTnLst>
                              <p:par>
                                <p:cTn id="70" presetID="22" presetClass="entr" presetSubtype="8" fill="hold" nodeType="after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wipe(left)">
                                      <p:cBhvr>
                                        <p:cTn id="72" dur="500"/>
                                        <p:tgtEl>
                                          <p:spTgt spid="47"/>
                                        </p:tgtEl>
                                      </p:cBhvr>
                                    </p:animEffect>
                                  </p:childTnLst>
                                </p:cTn>
                              </p:par>
                            </p:childTnLst>
                          </p:cTn>
                        </p:par>
                        <p:par>
                          <p:cTn id="73" fill="hold">
                            <p:stCondLst>
                              <p:cond delay="3000"/>
                            </p:stCondLst>
                            <p:childTnLst>
                              <p:par>
                                <p:cTn id="74" presetID="22" presetClass="entr" presetSubtype="8" fill="hold" nodeType="afterEffect">
                                  <p:stCondLst>
                                    <p:cond delay="0"/>
                                  </p:stCondLst>
                                  <p:childTnLst>
                                    <p:set>
                                      <p:cBhvr>
                                        <p:cTn id="75" dur="1" fill="hold">
                                          <p:stCondLst>
                                            <p:cond delay="0"/>
                                          </p:stCondLst>
                                        </p:cTn>
                                        <p:tgtEl>
                                          <p:spTgt spid="48"/>
                                        </p:tgtEl>
                                        <p:attrNameLst>
                                          <p:attrName>style.visibility</p:attrName>
                                        </p:attrNameLst>
                                      </p:cBhvr>
                                      <p:to>
                                        <p:strVal val="visible"/>
                                      </p:to>
                                    </p:set>
                                    <p:animEffect transition="in" filter="wipe(left)">
                                      <p:cBhvr>
                                        <p:cTn id="76" dur="500"/>
                                        <p:tgtEl>
                                          <p:spTgt spid="48"/>
                                        </p:tgtEl>
                                      </p:cBhvr>
                                    </p:animEffect>
                                  </p:childTnLst>
                                </p:cTn>
                              </p:par>
                            </p:childTnLst>
                          </p:cTn>
                        </p:par>
                        <p:par>
                          <p:cTn id="77" fill="hold">
                            <p:stCondLst>
                              <p:cond delay="3500"/>
                            </p:stCondLst>
                            <p:childTnLst>
                              <p:par>
                                <p:cTn id="78" presetID="22" presetClass="entr" presetSubtype="1" fill="hold" nodeType="afterEffect">
                                  <p:stCondLst>
                                    <p:cond delay="0"/>
                                  </p:stCondLst>
                                  <p:childTnLst>
                                    <p:set>
                                      <p:cBhvr>
                                        <p:cTn id="79" dur="1" fill="hold">
                                          <p:stCondLst>
                                            <p:cond delay="0"/>
                                          </p:stCondLst>
                                        </p:cTn>
                                        <p:tgtEl>
                                          <p:spTgt spid="21"/>
                                        </p:tgtEl>
                                        <p:attrNameLst>
                                          <p:attrName>style.visibility</p:attrName>
                                        </p:attrNameLst>
                                      </p:cBhvr>
                                      <p:to>
                                        <p:strVal val="visible"/>
                                      </p:to>
                                    </p:set>
                                    <p:animEffect transition="in" filter="wipe(up)">
                                      <p:cBhvr>
                                        <p:cTn id="80" dur="500"/>
                                        <p:tgtEl>
                                          <p:spTgt spid="21"/>
                                        </p:tgtEl>
                                      </p:cBhvr>
                                    </p:animEffect>
                                  </p:childTnLst>
                                </p:cTn>
                              </p:par>
                            </p:childTnLst>
                          </p:cTn>
                        </p:par>
                        <p:par>
                          <p:cTn id="81" fill="hold">
                            <p:stCondLst>
                              <p:cond delay="4000"/>
                            </p:stCondLst>
                            <p:childTnLst>
                              <p:par>
                                <p:cTn id="82" presetID="10" presetClass="entr" presetSubtype="0" fill="hold" nodeType="afterEffect">
                                  <p:stCondLst>
                                    <p:cond delay="0"/>
                                  </p:stCondLst>
                                  <p:childTnLst>
                                    <p:set>
                                      <p:cBhvr>
                                        <p:cTn id="83" dur="1" fill="hold">
                                          <p:stCondLst>
                                            <p:cond delay="0"/>
                                          </p:stCondLst>
                                        </p:cTn>
                                        <p:tgtEl>
                                          <p:spTgt spid="36"/>
                                        </p:tgtEl>
                                        <p:attrNameLst>
                                          <p:attrName>style.visibility</p:attrName>
                                        </p:attrNameLst>
                                      </p:cBhvr>
                                      <p:to>
                                        <p:strVal val="visible"/>
                                      </p:to>
                                    </p:set>
                                    <p:animEffect transition="in" filter="fade">
                                      <p:cBhvr>
                                        <p:cTn id="84" dur="500"/>
                                        <p:tgtEl>
                                          <p:spTgt spid="36"/>
                                        </p:tgtEl>
                                      </p:cBhvr>
                                    </p:animEffect>
                                  </p:childTnLst>
                                </p:cTn>
                              </p:par>
                            </p:childTnLst>
                          </p:cTn>
                        </p:par>
                        <p:par>
                          <p:cTn id="85" fill="hold">
                            <p:stCondLst>
                              <p:cond delay="4500"/>
                            </p:stCondLst>
                            <p:childTnLst>
                              <p:par>
                                <p:cTn id="86" presetID="10" presetClass="entr" presetSubtype="0" fill="hold" grpId="0" nodeType="afterEffect">
                                  <p:stCondLst>
                                    <p:cond delay="0"/>
                                  </p:stCondLst>
                                  <p:childTnLst>
                                    <p:set>
                                      <p:cBhvr>
                                        <p:cTn id="87" dur="1" fill="hold">
                                          <p:stCondLst>
                                            <p:cond delay="0"/>
                                          </p:stCondLst>
                                        </p:cTn>
                                        <p:tgtEl>
                                          <p:spTgt spid="37"/>
                                        </p:tgtEl>
                                        <p:attrNameLst>
                                          <p:attrName>style.visibility</p:attrName>
                                        </p:attrNameLst>
                                      </p:cBhvr>
                                      <p:to>
                                        <p:strVal val="visible"/>
                                      </p:to>
                                    </p:set>
                                    <p:animEffect transition="in" filter="fade">
                                      <p:cBhvr>
                                        <p:cTn id="88" dur="500"/>
                                        <p:tgtEl>
                                          <p:spTgt spid="37"/>
                                        </p:tgtEl>
                                      </p:cBhvr>
                                    </p:animEffect>
                                  </p:childTnLst>
                                </p:cTn>
                              </p:par>
                            </p:childTnLst>
                          </p:cTn>
                        </p:par>
                        <p:par>
                          <p:cTn id="89" fill="hold">
                            <p:stCondLst>
                              <p:cond delay="5000"/>
                            </p:stCondLst>
                            <p:childTnLst>
                              <p:par>
                                <p:cTn id="90" presetID="22" presetClass="entr" presetSubtype="2" fill="hold" nodeType="afterEffect">
                                  <p:stCondLst>
                                    <p:cond delay="0"/>
                                  </p:stCondLst>
                                  <p:childTnLst>
                                    <p:set>
                                      <p:cBhvr>
                                        <p:cTn id="91" dur="1" fill="hold">
                                          <p:stCondLst>
                                            <p:cond delay="0"/>
                                          </p:stCondLst>
                                        </p:cTn>
                                        <p:tgtEl>
                                          <p:spTgt spid="40"/>
                                        </p:tgtEl>
                                        <p:attrNameLst>
                                          <p:attrName>style.visibility</p:attrName>
                                        </p:attrNameLst>
                                      </p:cBhvr>
                                      <p:to>
                                        <p:strVal val="visible"/>
                                      </p:to>
                                    </p:set>
                                    <p:animEffect transition="in" filter="wipe(right)">
                                      <p:cBhvr>
                                        <p:cTn id="92" dur="500"/>
                                        <p:tgtEl>
                                          <p:spTgt spid="40"/>
                                        </p:tgtEl>
                                      </p:cBhvr>
                                    </p:animEffect>
                                  </p:childTnLst>
                                </p:cTn>
                              </p:par>
                            </p:childTnLst>
                          </p:cTn>
                        </p:par>
                      </p:childTnLst>
                    </p:cTn>
                  </p:par>
                  <p:par>
                    <p:cTn id="93" fill="hold">
                      <p:stCondLst>
                        <p:cond delay="indefinite"/>
                      </p:stCondLst>
                      <p:childTnLst>
                        <p:par>
                          <p:cTn id="94" fill="hold">
                            <p:stCondLst>
                              <p:cond delay="0"/>
                            </p:stCondLst>
                            <p:childTnLst>
                              <p:par>
                                <p:cTn id="95" presetID="42" presetClass="path" presetSubtype="0" accel="50000" decel="50000" fill="hold" grpId="1" nodeType="clickEffect">
                                  <p:stCondLst>
                                    <p:cond delay="0"/>
                                  </p:stCondLst>
                                  <p:childTnLst>
                                    <p:animMotion origin="layout" path="M 2.77778E-7 1.12998E-6 L 0.00052 -0.11207 " pathEditMode="relative" rAng="0" ptsTypes="AA">
                                      <p:cBhvr>
                                        <p:cTn id="96" dur="500" fill="hold"/>
                                        <p:tgtEl>
                                          <p:spTgt spid="37"/>
                                        </p:tgtEl>
                                        <p:attrNameLst>
                                          <p:attrName>ppt_x</p:attrName>
                                          <p:attrName>ppt_y</p:attrName>
                                        </p:attrNameLst>
                                      </p:cBhvr>
                                      <p:rCtr x="17" y="-5619"/>
                                    </p:animMotion>
                                  </p:childTnLst>
                                </p:cTn>
                              </p:par>
                            </p:childTnLst>
                          </p:cTn>
                        </p:par>
                        <p:par>
                          <p:cTn id="97" fill="hold">
                            <p:stCondLst>
                              <p:cond delay="500"/>
                            </p:stCondLst>
                            <p:childTnLst>
                              <p:par>
                                <p:cTn id="98" presetID="10" presetClass="entr" presetSubtype="0" fill="hold" grpId="0" nodeType="afterEffect">
                                  <p:stCondLst>
                                    <p:cond delay="0"/>
                                  </p:stCondLst>
                                  <p:childTnLst>
                                    <p:set>
                                      <p:cBhvr>
                                        <p:cTn id="99" dur="1" fill="hold">
                                          <p:stCondLst>
                                            <p:cond delay="0"/>
                                          </p:stCondLst>
                                        </p:cTn>
                                        <p:tgtEl>
                                          <p:spTgt spid="29"/>
                                        </p:tgtEl>
                                        <p:attrNameLst>
                                          <p:attrName>style.visibility</p:attrName>
                                        </p:attrNameLst>
                                      </p:cBhvr>
                                      <p:to>
                                        <p:strVal val="visible"/>
                                      </p:to>
                                    </p:set>
                                    <p:animEffect transition="in" filter="fade">
                                      <p:cBhvr>
                                        <p:cTn id="10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3" grpId="1"/>
      <p:bldP spid="22" grpId="0"/>
      <p:bldP spid="23" grpId="0" animBg="1"/>
      <p:bldP spid="24" grpId="0" animBg="1"/>
      <p:bldP spid="24" grpId="1" animBg="1"/>
      <p:bldP spid="29" grpId="0"/>
      <p:bldP spid="34" grpId="0" animBg="1"/>
      <p:bldP spid="34" grpId="1" animBg="1"/>
      <p:bldP spid="37" grpId="0"/>
      <p:bldP spid="37"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13296"/>
            <a:ext cx="6249150" cy="443450"/>
          </a:xfrm>
        </p:spPr>
        <p:txBody>
          <a:bodyPr/>
          <a:lstStyle/>
          <a:p>
            <a:r>
              <a:rPr lang="en-US" dirty="0"/>
              <a:t>How big is the detection threshold?</a:t>
            </a:r>
          </a:p>
        </p:txBody>
      </p:sp>
      <p:grpSp>
        <p:nvGrpSpPr>
          <p:cNvPr id="1024" name="Group 1023"/>
          <p:cNvGrpSpPr/>
          <p:nvPr/>
        </p:nvGrpSpPr>
        <p:grpSpPr>
          <a:xfrm>
            <a:off x="4885750" y="1087839"/>
            <a:ext cx="3505199" cy="3123656"/>
            <a:chOff x="790433" y="1449222"/>
            <a:chExt cx="3505199" cy="3123656"/>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9670" y="1504891"/>
              <a:ext cx="767976" cy="815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790433" y="1449222"/>
              <a:ext cx="3505199" cy="312365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28" name="Group 1027"/>
          <p:cNvGrpSpPr/>
          <p:nvPr/>
        </p:nvGrpSpPr>
        <p:grpSpPr>
          <a:xfrm>
            <a:off x="609906" y="3604633"/>
            <a:ext cx="3637489" cy="990245"/>
            <a:chOff x="4747024" y="3370836"/>
            <a:chExt cx="4092176" cy="990245"/>
          </a:xfrm>
        </p:grpSpPr>
        <p:sp>
          <p:nvSpPr>
            <p:cNvPr id="4" name="TextBox 3"/>
            <p:cNvSpPr txBox="1"/>
            <p:nvPr/>
          </p:nvSpPr>
          <p:spPr>
            <a:xfrm>
              <a:off x="4917704" y="3714750"/>
              <a:ext cx="3886200" cy="646331"/>
            </a:xfrm>
            <a:prstGeom prst="rect">
              <a:avLst/>
            </a:prstGeom>
            <a:noFill/>
          </p:spPr>
          <p:txBody>
            <a:bodyPr wrap="square" rtlCol="0">
              <a:spAutoFit/>
            </a:bodyPr>
            <a:lstStyle/>
            <a:p>
              <a:pPr algn="r"/>
              <a:r>
                <a:rPr lang="en-US" sz="1200" i="1" dirty="0"/>
                <a:t>“Sensitivity </a:t>
              </a:r>
              <a:r>
                <a:rPr lang="en-US" sz="1200" i="1" dirty="0" smtClean="0"/>
                <a:t>to horizontal </a:t>
              </a:r>
              <a:r>
                <a:rPr lang="en-US" sz="1200" i="1" dirty="0"/>
                <a:t>and vertical corrugations </a:t>
              </a:r>
              <a:endParaRPr lang="en-US" sz="1200" i="1" dirty="0" smtClean="0"/>
            </a:p>
            <a:p>
              <a:pPr algn="r"/>
              <a:r>
                <a:rPr lang="en-US" sz="1200" i="1" dirty="0" smtClean="0"/>
                <a:t>defined </a:t>
              </a:r>
              <a:r>
                <a:rPr lang="en-US" sz="1200" i="1" dirty="0"/>
                <a:t>by binocular disparity</a:t>
              </a:r>
              <a:r>
                <a:rPr lang="en-US" sz="1200" i="1" dirty="0" smtClean="0"/>
                <a:t>.”</a:t>
              </a:r>
            </a:p>
            <a:p>
              <a:pPr algn="r"/>
              <a:r>
                <a:rPr lang="en-US" sz="1200" i="1" dirty="0" smtClean="0"/>
                <a:t> </a:t>
              </a:r>
              <a:r>
                <a:rPr lang="en-US" sz="1200" dirty="0" smtClean="0"/>
                <a:t>by Bradshaw et al. 1999 </a:t>
              </a:r>
              <a:endParaRPr lang="en-US" sz="1200" dirty="0"/>
            </a:p>
          </p:txBody>
        </p:sp>
        <p:sp>
          <p:nvSpPr>
            <p:cNvPr id="7" name="Title 1"/>
            <p:cNvSpPr txBox="1">
              <a:spLocks/>
            </p:cNvSpPr>
            <p:nvPr/>
          </p:nvSpPr>
          <p:spPr>
            <a:xfrm>
              <a:off x="4747024" y="3370836"/>
              <a:ext cx="4092176" cy="443450"/>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1" kern="1200">
                  <a:solidFill>
                    <a:schemeClr val="tx1"/>
                  </a:solidFill>
                  <a:latin typeface="+mj-lt"/>
                  <a:ea typeface="+mj-ea"/>
                  <a:cs typeface="+mj-cs"/>
                </a:defRPr>
              </a:lvl1pPr>
            </a:lstStyle>
            <a:p>
              <a:pPr algn="r"/>
              <a:r>
                <a:rPr lang="en-US" sz="2000" dirty="0" smtClean="0"/>
                <a:t>For sinusoidal depth corrugation</a:t>
              </a:r>
              <a:endParaRPr lang="en-US" sz="2000" dirty="0"/>
            </a:p>
          </p:txBody>
        </p:sp>
      </p:grpSp>
      <p:sp>
        <p:nvSpPr>
          <p:cNvPr id="13" name="Freeform 12"/>
          <p:cNvSpPr/>
          <p:nvPr/>
        </p:nvSpPr>
        <p:spPr>
          <a:xfrm flipH="1">
            <a:off x="9296400" y="825858"/>
            <a:ext cx="687122" cy="1881655"/>
          </a:xfrm>
          <a:custGeom>
            <a:avLst/>
            <a:gdLst>
              <a:gd name="connsiteX0" fmla="*/ 0 w 687122"/>
              <a:gd name="connsiteY0" fmla="*/ 0 h 1881655"/>
              <a:gd name="connsiteX1" fmla="*/ 687122 w 687122"/>
              <a:gd name="connsiteY1" fmla="*/ 311847 h 1881655"/>
              <a:gd name="connsiteX2" fmla="*/ 0 w 687122"/>
              <a:gd name="connsiteY2" fmla="*/ 628980 h 1881655"/>
              <a:gd name="connsiteX3" fmla="*/ 687122 w 687122"/>
              <a:gd name="connsiteY3" fmla="*/ 940827 h 1881655"/>
              <a:gd name="connsiteX4" fmla="*/ 0 w 687122"/>
              <a:gd name="connsiteY4" fmla="*/ 1252675 h 1881655"/>
              <a:gd name="connsiteX5" fmla="*/ 687122 w 687122"/>
              <a:gd name="connsiteY5" fmla="*/ 1569808 h 1881655"/>
              <a:gd name="connsiteX6" fmla="*/ 0 w 687122"/>
              <a:gd name="connsiteY6" fmla="*/ 1881655 h 1881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122" h="1881655">
                <a:moveTo>
                  <a:pt x="0" y="0"/>
                </a:moveTo>
                <a:cubicBezTo>
                  <a:pt x="343561" y="103508"/>
                  <a:pt x="687122" y="207017"/>
                  <a:pt x="687122" y="311847"/>
                </a:cubicBezTo>
                <a:cubicBezTo>
                  <a:pt x="687122" y="416677"/>
                  <a:pt x="0" y="524150"/>
                  <a:pt x="0" y="628980"/>
                </a:cubicBezTo>
                <a:cubicBezTo>
                  <a:pt x="0" y="733810"/>
                  <a:pt x="687122" y="836878"/>
                  <a:pt x="687122" y="940827"/>
                </a:cubicBezTo>
                <a:cubicBezTo>
                  <a:pt x="687122" y="1044776"/>
                  <a:pt x="0" y="1147845"/>
                  <a:pt x="0" y="1252675"/>
                </a:cubicBezTo>
                <a:cubicBezTo>
                  <a:pt x="0" y="1357505"/>
                  <a:pt x="687122" y="1464978"/>
                  <a:pt x="687122" y="1569808"/>
                </a:cubicBezTo>
                <a:cubicBezTo>
                  <a:pt x="687122" y="1674638"/>
                  <a:pt x="158567" y="1818229"/>
                  <a:pt x="0" y="1881655"/>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46" name="Group 45"/>
          <p:cNvGrpSpPr/>
          <p:nvPr/>
        </p:nvGrpSpPr>
        <p:grpSpPr>
          <a:xfrm>
            <a:off x="9220200" y="676460"/>
            <a:ext cx="1257300" cy="2804625"/>
            <a:chOff x="7010400" y="678021"/>
            <a:chExt cx="1257300" cy="2804625"/>
          </a:xfrm>
        </p:grpSpPr>
        <p:cxnSp>
          <p:nvCxnSpPr>
            <p:cNvPr id="11" name="Straight Connector 10"/>
            <p:cNvCxnSpPr/>
            <p:nvPr/>
          </p:nvCxnSpPr>
          <p:spPr>
            <a:xfrm>
              <a:off x="7239000" y="678021"/>
              <a:ext cx="0" cy="2804625"/>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924800" y="678021"/>
              <a:ext cx="0" cy="28046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7010400" y="1211421"/>
              <a:ext cx="1219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7010400" y="1454597"/>
              <a:ext cx="1219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7010400" y="1766685"/>
              <a:ext cx="1219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7010400" y="2078773"/>
              <a:ext cx="1219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7048500" y="2390861"/>
              <a:ext cx="1219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7048500" y="2702949"/>
              <a:ext cx="1219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7048500" y="3015037"/>
              <a:ext cx="1219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7048500" y="3268821"/>
              <a:ext cx="1219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7010400" y="906621"/>
              <a:ext cx="121920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4" name="Freeform 43"/>
          <p:cNvSpPr/>
          <p:nvPr/>
        </p:nvSpPr>
        <p:spPr>
          <a:xfrm>
            <a:off x="9440148" y="59651"/>
            <a:ext cx="694452" cy="2367100"/>
          </a:xfrm>
          <a:custGeom>
            <a:avLst/>
            <a:gdLst>
              <a:gd name="connsiteX0" fmla="*/ 323850 w 694452"/>
              <a:gd name="connsiteY0" fmla="*/ 0 h 2367100"/>
              <a:gd name="connsiteX1" fmla="*/ 685800 w 694452"/>
              <a:gd name="connsiteY1" fmla="*/ 242887 h 2367100"/>
              <a:gd name="connsiteX2" fmla="*/ 0 w 694452"/>
              <a:gd name="connsiteY2" fmla="*/ 552450 h 2367100"/>
              <a:gd name="connsiteX3" fmla="*/ 685800 w 694452"/>
              <a:gd name="connsiteY3" fmla="*/ 866775 h 2367100"/>
              <a:gd name="connsiteX4" fmla="*/ 0 w 694452"/>
              <a:gd name="connsiteY4" fmla="*/ 1176337 h 2367100"/>
              <a:gd name="connsiteX5" fmla="*/ 685800 w 694452"/>
              <a:gd name="connsiteY5" fmla="*/ 1495425 h 2367100"/>
              <a:gd name="connsiteX6" fmla="*/ 0 w 694452"/>
              <a:gd name="connsiteY6" fmla="*/ 1800225 h 2367100"/>
              <a:gd name="connsiteX7" fmla="*/ 685800 w 694452"/>
              <a:gd name="connsiteY7" fmla="*/ 2114550 h 2367100"/>
              <a:gd name="connsiteX8" fmla="*/ 319088 w 694452"/>
              <a:gd name="connsiteY8" fmla="*/ 2366962 h 23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4452" h="2367100">
                <a:moveTo>
                  <a:pt x="323850" y="0"/>
                </a:moveTo>
                <a:cubicBezTo>
                  <a:pt x="531812" y="75406"/>
                  <a:pt x="739775" y="150812"/>
                  <a:pt x="685800" y="242887"/>
                </a:cubicBezTo>
                <a:cubicBezTo>
                  <a:pt x="631825" y="334962"/>
                  <a:pt x="0" y="448469"/>
                  <a:pt x="0" y="552450"/>
                </a:cubicBezTo>
                <a:cubicBezTo>
                  <a:pt x="0" y="656431"/>
                  <a:pt x="685800" y="762794"/>
                  <a:pt x="685800" y="866775"/>
                </a:cubicBezTo>
                <a:cubicBezTo>
                  <a:pt x="685800" y="970756"/>
                  <a:pt x="0" y="1071562"/>
                  <a:pt x="0" y="1176337"/>
                </a:cubicBezTo>
                <a:cubicBezTo>
                  <a:pt x="0" y="1281112"/>
                  <a:pt x="685800" y="1391444"/>
                  <a:pt x="685800" y="1495425"/>
                </a:cubicBezTo>
                <a:cubicBezTo>
                  <a:pt x="685800" y="1599406"/>
                  <a:pt x="0" y="1697038"/>
                  <a:pt x="0" y="1800225"/>
                </a:cubicBezTo>
                <a:cubicBezTo>
                  <a:pt x="0" y="1903412"/>
                  <a:pt x="632619" y="2020094"/>
                  <a:pt x="685800" y="2114550"/>
                </a:cubicBezTo>
                <a:cubicBezTo>
                  <a:pt x="738981" y="2209006"/>
                  <a:pt x="395288" y="2372518"/>
                  <a:pt x="319088" y="2366962"/>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1025" name="Group 1024"/>
          <p:cNvGrpSpPr/>
          <p:nvPr/>
        </p:nvGrpSpPr>
        <p:grpSpPr>
          <a:xfrm>
            <a:off x="1034163" y="676460"/>
            <a:ext cx="3691041" cy="2643728"/>
            <a:chOff x="5579241" y="586854"/>
            <a:chExt cx="3385436" cy="2424837"/>
          </a:xfrm>
        </p:grpSpPr>
        <p:grpSp>
          <p:nvGrpSpPr>
            <p:cNvPr id="126" name="Group 125"/>
            <p:cNvGrpSpPr/>
            <p:nvPr/>
          </p:nvGrpSpPr>
          <p:grpSpPr>
            <a:xfrm>
              <a:off x="5579241" y="586854"/>
              <a:ext cx="3385436" cy="2424837"/>
              <a:chOff x="5565287" y="856826"/>
              <a:chExt cx="3109170" cy="2226960"/>
            </a:xfrm>
          </p:grpSpPr>
          <p:grpSp>
            <p:nvGrpSpPr>
              <p:cNvPr id="125" name="Group 124"/>
              <p:cNvGrpSpPr/>
              <p:nvPr/>
            </p:nvGrpSpPr>
            <p:grpSpPr>
              <a:xfrm>
                <a:off x="5565287" y="856826"/>
                <a:ext cx="3109170" cy="2223303"/>
                <a:chOff x="5947731" y="759643"/>
                <a:chExt cx="2891469" cy="2067629"/>
              </a:xfrm>
            </p:grpSpPr>
            <p:sp>
              <p:nvSpPr>
                <p:cNvPr id="99" name="Pie 98"/>
                <p:cNvSpPr/>
                <p:nvPr/>
              </p:nvSpPr>
              <p:spPr>
                <a:xfrm rot="18900000">
                  <a:off x="6689558" y="1310195"/>
                  <a:ext cx="1454346" cy="1405317"/>
                </a:xfrm>
                <a:prstGeom prst="pie">
                  <a:avLst>
                    <a:gd name="adj1" fmla="val 13214228"/>
                    <a:gd name="adj2" fmla="val 15077429"/>
                  </a:avLst>
                </a:prstGeom>
                <a:gradFill flip="none" rotWithShape="1">
                  <a:gsLst>
                    <a:gs pos="0">
                      <a:schemeClr val="accent1">
                        <a:lumMod val="60000"/>
                        <a:lumOff val="40000"/>
                      </a:schemeClr>
                    </a:gs>
                    <a:gs pos="78000">
                      <a:schemeClr val="bg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0" name="Pie 99"/>
                <p:cNvSpPr/>
                <p:nvPr/>
              </p:nvSpPr>
              <p:spPr>
                <a:xfrm rot="18900000">
                  <a:off x="7384854" y="884007"/>
                  <a:ext cx="1454346" cy="1405317"/>
                </a:xfrm>
                <a:prstGeom prst="pie">
                  <a:avLst>
                    <a:gd name="adj1" fmla="val 12604600"/>
                    <a:gd name="adj2" fmla="val 13782781"/>
                  </a:avLst>
                </a:prstGeom>
                <a:gradFill flip="none" rotWithShape="1">
                  <a:gsLst>
                    <a:gs pos="0">
                      <a:schemeClr val="accent3">
                        <a:lumMod val="75000"/>
                        <a:alpha val="70000"/>
                      </a:schemeClr>
                    </a:gs>
                    <a:gs pos="78000">
                      <a:schemeClr val="bg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03" name="Group 102"/>
                <p:cNvGrpSpPr/>
                <p:nvPr/>
              </p:nvGrpSpPr>
              <p:grpSpPr>
                <a:xfrm rot="19607574">
                  <a:off x="5947731" y="1957848"/>
                  <a:ext cx="419721" cy="406847"/>
                  <a:chOff x="307430" y="1871058"/>
                  <a:chExt cx="1006421" cy="975551"/>
                </a:xfrm>
              </p:grpSpPr>
              <p:grpSp>
                <p:nvGrpSpPr>
                  <p:cNvPr id="104" name="Group 103"/>
                  <p:cNvGrpSpPr/>
                  <p:nvPr/>
                </p:nvGrpSpPr>
                <p:grpSpPr>
                  <a:xfrm>
                    <a:off x="307430" y="1871058"/>
                    <a:ext cx="1006421" cy="975551"/>
                    <a:chOff x="307430" y="1871058"/>
                    <a:chExt cx="1006421" cy="975551"/>
                  </a:xfrm>
                </p:grpSpPr>
                <p:sp>
                  <p:nvSpPr>
                    <p:cNvPr id="107" name="Oval 106"/>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Oval 107"/>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5" name="Oval 104"/>
                  <p:cNvSpPr/>
                  <p:nvPr/>
                </p:nvSpPr>
                <p:spPr>
                  <a:xfrm rot="1078097">
                    <a:off x="317239" y="1902339"/>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Oval 105"/>
                  <p:cNvSpPr/>
                  <p:nvPr/>
                </p:nvSpPr>
                <p:spPr>
                  <a:xfrm rot="1078097">
                    <a:off x="1073110" y="2171366"/>
                    <a:ext cx="4572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9" name="Group 108"/>
                <p:cNvGrpSpPr/>
                <p:nvPr/>
              </p:nvGrpSpPr>
              <p:grpSpPr>
                <a:xfrm>
                  <a:off x="5950435" y="1182734"/>
                  <a:ext cx="419721" cy="406847"/>
                  <a:chOff x="307430" y="1871058"/>
                  <a:chExt cx="1006421" cy="975551"/>
                </a:xfrm>
              </p:grpSpPr>
              <p:grpSp>
                <p:nvGrpSpPr>
                  <p:cNvPr id="110" name="Group 109"/>
                  <p:cNvGrpSpPr/>
                  <p:nvPr/>
                </p:nvGrpSpPr>
                <p:grpSpPr>
                  <a:xfrm>
                    <a:off x="307430" y="1871058"/>
                    <a:ext cx="1006421" cy="975551"/>
                    <a:chOff x="307430" y="1871058"/>
                    <a:chExt cx="1006421" cy="975551"/>
                  </a:xfrm>
                </p:grpSpPr>
                <p:sp>
                  <p:nvSpPr>
                    <p:cNvPr id="113" name="Oval 112"/>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Oval 113"/>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1" name="Oval 110"/>
                  <p:cNvSpPr/>
                  <p:nvPr/>
                </p:nvSpPr>
                <p:spPr>
                  <a:xfrm rot="1078097">
                    <a:off x="317239" y="1902339"/>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Oval 111"/>
                  <p:cNvSpPr/>
                  <p:nvPr/>
                </p:nvSpPr>
                <p:spPr>
                  <a:xfrm rot="1078097">
                    <a:off x="1073110" y="2171366"/>
                    <a:ext cx="4572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15" name="Straight Arrow Connector 114"/>
                <p:cNvCxnSpPr/>
                <p:nvPr/>
              </p:nvCxnSpPr>
              <p:spPr>
                <a:xfrm>
                  <a:off x="5997708" y="1273123"/>
                  <a:ext cx="1415338" cy="723049"/>
                </a:xfrm>
                <a:prstGeom prst="straightConnector1">
                  <a:avLst/>
                </a:prstGeom>
                <a:ln w="12700">
                  <a:prstDash val="dash"/>
                  <a:tailEnd type="arrow"/>
                </a:ln>
              </p:spPr>
              <p:style>
                <a:lnRef idx="2">
                  <a:schemeClr val="accent1"/>
                </a:lnRef>
                <a:fillRef idx="0">
                  <a:schemeClr val="accent1"/>
                </a:fillRef>
                <a:effectRef idx="1">
                  <a:schemeClr val="accent1"/>
                </a:effectRef>
                <a:fontRef idx="minor">
                  <a:schemeClr val="tx1"/>
                </a:fontRef>
              </p:style>
            </p:cxnSp>
            <p:cxnSp>
              <p:nvCxnSpPr>
                <p:cNvPr id="116" name="Straight Arrow Connector 115"/>
                <p:cNvCxnSpPr/>
                <p:nvPr/>
              </p:nvCxnSpPr>
              <p:spPr>
                <a:xfrm flipV="1">
                  <a:off x="5961641" y="2024832"/>
                  <a:ext cx="1447042" cy="118118"/>
                </a:xfrm>
                <a:prstGeom prst="straightConnector1">
                  <a:avLst/>
                </a:prstGeom>
                <a:ln w="12700">
                  <a:prstDash val="dash"/>
                  <a:tailEnd type="arrow"/>
                </a:ln>
              </p:spPr>
              <p:style>
                <a:lnRef idx="2">
                  <a:schemeClr val="accent1"/>
                </a:lnRef>
                <a:fillRef idx="0">
                  <a:schemeClr val="accent1"/>
                </a:fillRef>
                <a:effectRef idx="1">
                  <a:schemeClr val="accent1"/>
                </a:effectRef>
                <a:fontRef idx="minor">
                  <a:schemeClr val="tx1"/>
                </a:fontRef>
              </p:style>
            </p:cxnSp>
            <p:cxnSp>
              <p:nvCxnSpPr>
                <p:cNvPr id="117" name="Straight Arrow Connector 116"/>
                <p:cNvCxnSpPr/>
                <p:nvPr/>
              </p:nvCxnSpPr>
              <p:spPr>
                <a:xfrm>
                  <a:off x="5961641" y="1386157"/>
                  <a:ext cx="2090655" cy="178476"/>
                </a:xfrm>
                <a:prstGeom prst="straightConnector1">
                  <a:avLst/>
                </a:prstGeom>
                <a:ln w="12700">
                  <a:solidFill>
                    <a:schemeClr val="accent3">
                      <a:lumMod val="75000"/>
                    </a:schemeClr>
                  </a:solidFill>
                  <a:prstDash val="dash"/>
                  <a:tailEnd type="arrow"/>
                </a:ln>
              </p:spPr>
              <p:style>
                <a:lnRef idx="2">
                  <a:schemeClr val="accent1"/>
                </a:lnRef>
                <a:fillRef idx="0">
                  <a:schemeClr val="accent1"/>
                </a:fillRef>
                <a:effectRef idx="1">
                  <a:schemeClr val="accent1"/>
                </a:effectRef>
                <a:fontRef idx="minor">
                  <a:schemeClr val="tx1"/>
                </a:fontRef>
              </p:style>
            </p:cxnSp>
            <p:cxnSp>
              <p:nvCxnSpPr>
                <p:cNvPr id="118" name="Straight Arrow Connector 117"/>
                <p:cNvCxnSpPr>
                  <a:stCxn id="105" idx="2"/>
                </p:cNvCxnSpPr>
                <p:nvPr/>
              </p:nvCxnSpPr>
              <p:spPr>
                <a:xfrm flipV="1">
                  <a:off x="5961641" y="1612145"/>
                  <a:ext cx="2093184" cy="608845"/>
                </a:xfrm>
                <a:prstGeom prst="straightConnector1">
                  <a:avLst/>
                </a:prstGeom>
                <a:ln w="12700">
                  <a:solidFill>
                    <a:schemeClr val="accent3">
                      <a:lumMod val="75000"/>
                    </a:schemeClr>
                  </a:solidFill>
                  <a:prstDash val="dash"/>
                  <a:tailEnd type="arrow"/>
                </a:ln>
              </p:spPr>
              <p:style>
                <a:lnRef idx="2">
                  <a:schemeClr val="accent1"/>
                </a:lnRef>
                <a:fillRef idx="0">
                  <a:schemeClr val="accent1"/>
                </a:fillRef>
                <a:effectRef idx="1">
                  <a:schemeClr val="accent1"/>
                </a:effectRef>
                <a:fontRef idx="minor">
                  <a:schemeClr val="tx1"/>
                </a:fontRef>
              </p:style>
            </p:cxnSp>
            <p:sp>
              <p:nvSpPr>
                <p:cNvPr id="45" name="Freeform 44"/>
                <p:cNvSpPr/>
                <p:nvPr/>
              </p:nvSpPr>
              <p:spPr>
                <a:xfrm flipH="1">
                  <a:off x="7485302" y="759643"/>
                  <a:ext cx="685801" cy="2067629"/>
                </a:xfrm>
                <a:custGeom>
                  <a:avLst/>
                  <a:gdLst>
                    <a:gd name="connsiteX0" fmla="*/ 343959 w 702552"/>
                    <a:gd name="connsiteY0" fmla="*/ 0 h 2057400"/>
                    <a:gd name="connsiteX1" fmla="*/ 10584 w 702552"/>
                    <a:gd name="connsiteY1" fmla="*/ 242888 h 2057400"/>
                    <a:gd name="connsiteX2" fmla="*/ 696384 w 702552"/>
                    <a:gd name="connsiteY2" fmla="*/ 557213 h 2057400"/>
                    <a:gd name="connsiteX3" fmla="*/ 10584 w 702552"/>
                    <a:gd name="connsiteY3" fmla="*/ 866775 h 2057400"/>
                    <a:gd name="connsiteX4" fmla="*/ 696384 w 702552"/>
                    <a:gd name="connsiteY4" fmla="*/ 1181100 h 2057400"/>
                    <a:gd name="connsiteX5" fmla="*/ 10584 w 702552"/>
                    <a:gd name="connsiteY5" fmla="*/ 1490663 h 2057400"/>
                    <a:gd name="connsiteX6" fmla="*/ 696384 w 702552"/>
                    <a:gd name="connsiteY6" fmla="*/ 1804988 h 2057400"/>
                    <a:gd name="connsiteX7" fmla="*/ 348722 w 702552"/>
                    <a:gd name="connsiteY7" fmla="*/ 2057400 h 2057400"/>
                    <a:gd name="connsiteX0" fmla="*/ 0 w 691968"/>
                    <a:gd name="connsiteY0" fmla="*/ 0 h 1814512"/>
                    <a:gd name="connsiteX1" fmla="*/ 685800 w 691968"/>
                    <a:gd name="connsiteY1" fmla="*/ 314325 h 1814512"/>
                    <a:gd name="connsiteX2" fmla="*/ 0 w 691968"/>
                    <a:gd name="connsiteY2" fmla="*/ 623887 h 1814512"/>
                    <a:gd name="connsiteX3" fmla="*/ 685800 w 691968"/>
                    <a:gd name="connsiteY3" fmla="*/ 938212 h 1814512"/>
                    <a:gd name="connsiteX4" fmla="*/ 0 w 691968"/>
                    <a:gd name="connsiteY4" fmla="*/ 1247775 h 1814512"/>
                    <a:gd name="connsiteX5" fmla="*/ 685800 w 691968"/>
                    <a:gd name="connsiteY5" fmla="*/ 1562100 h 1814512"/>
                    <a:gd name="connsiteX6" fmla="*/ 338138 w 691968"/>
                    <a:gd name="connsiteY6" fmla="*/ 1814512 h 1814512"/>
                    <a:gd name="connsiteX0" fmla="*/ 0 w 691968"/>
                    <a:gd name="connsiteY0" fmla="*/ 0 h 1830950"/>
                    <a:gd name="connsiteX1" fmla="*/ 685800 w 691968"/>
                    <a:gd name="connsiteY1" fmla="*/ 314325 h 1830950"/>
                    <a:gd name="connsiteX2" fmla="*/ 0 w 691968"/>
                    <a:gd name="connsiteY2" fmla="*/ 623887 h 1830950"/>
                    <a:gd name="connsiteX3" fmla="*/ 685800 w 691968"/>
                    <a:gd name="connsiteY3" fmla="*/ 938212 h 1830950"/>
                    <a:gd name="connsiteX4" fmla="*/ 0 w 691968"/>
                    <a:gd name="connsiteY4" fmla="*/ 1247775 h 1830950"/>
                    <a:gd name="connsiteX5" fmla="*/ 685800 w 691968"/>
                    <a:gd name="connsiteY5" fmla="*/ 1562100 h 1830950"/>
                    <a:gd name="connsiteX6" fmla="*/ 338138 w 691968"/>
                    <a:gd name="connsiteY6" fmla="*/ 1814512 h 1830950"/>
                    <a:gd name="connsiteX7" fmla="*/ 351273 w 691968"/>
                    <a:gd name="connsiteY7" fmla="*/ 1806061 h 1830950"/>
                    <a:gd name="connsiteX0" fmla="*/ 0 w 691968"/>
                    <a:gd name="connsiteY0" fmla="*/ 0 h 1814512"/>
                    <a:gd name="connsiteX1" fmla="*/ 685800 w 691968"/>
                    <a:gd name="connsiteY1" fmla="*/ 314325 h 1814512"/>
                    <a:gd name="connsiteX2" fmla="*/ 0 w 691968"/>
                    <a:gd name="connsiteY2" fmla="*/ 623887 h 1814512"/>
                    <a:gd name="connsiteX3" fmla="*/ 685800 w 691968"/>
                    <a:gd name="connsiteY3" fmla="*/ 938212 h 1814512"/>
                    <a:gd name="connsiteX4" fmla="*/ 0 w 691968"/>
                    <a:gd name="connsiteY4" fmla="*/ 1247775 h 1814512"/>
                    <a:gd name="connsiteX5" fmla="*/ 685800 w 691968"/>
                    <a:gd name="connsiteY5" fmla="*/ 1562100 h 1814512"/>
                    <a:gd name="connsiteX6" fmla="*/ 338138 w 691968"/>
                    <a:gd name="connsiteY6" fmla="*/ 1814512 h 1814512"/>
                    <a:gd name="connsiteX0" fmla="*/ 0 w 685800"/>
                    <a:gd name="connsiteY0" fmla="*/ 0 h 1562100"/>
                    <a:gd name="connsiteX1" fmla="*/ 685800 w 685800"/>
                    <a:gd name="connsiteY1" fmla="*/ 314325 h 1562100"/>
                    <a:gd name="connsiteX2" fmla="*/ 0 w 685800"/>
                    <a:gd name="connsiteY2" fmla="*/ 623887 h 1562100"/>
                    <a:gd name="connsiteX3" fmla="*/ 685800 w 685800"/>
                    <a:gd name="connsiteY3" fmla="*/ 938212 h 1562100"/>
                    <a:gd name="connsiteX4" fmla="*/ 0 w 685800"/>
                    <a:gd name="connsiteY4" fmla="*/ 1247775 h 1562100"/>
                    <a:gd name="connsiteX5" fmla="*/ 685800 w 685800"/>
                    <a:gd name="connsiteY5" fmla="*/ 1562100 h 1562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5800" h="1562100">
                      <a:moveTo>
                        <a:pt x="0" y="0"/>
                      </a:moveTo>
                      <a:cubicBezTo>
                        <a:pt x="58738" y="92869"/>
                        <a:pt x="685800" y="210344"/>
                        <a:pt x="685800" y="314325"/>
                      </a:cubicBezTo>
                      <a:cubicBezTo>
                        <a:pt x="685800" y="418306"/>
                        <a:pt x="0" y="519906"/>
                        <a:pt x="0" y="623887"/>
                      </a:cubicBezTo>
                      <a:cubicBezTo>
                        <a:pt x="0" y="727868"/>
                        <a:pt x="685800" y="834231"/>
                        <a:pt x="685800" y="938212"/>
                      </a:cubicBezTo>
                      <a:cubicBezTo>
                        <a:pt x="685800" y="1042193"/>
                        <a:pt x="0" y="1143794"/>
                        <a:pt x="0" y="1247775"/>
                      </a:cubicBezTo>
                      <a:cubicBezTo>
                        <a:pt x="0" y="1351756"/>
                        <a:pt x="629444" y="1467644"/>
                        <a:pt x="685800" y="1562100"/>
                      </a:cubicBezTo>
                    </a:path>
                  </a:pathLst>
                </a:custGeom>
                <a:ln w="127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2" name="Oval 121"/>
                <p:cNvSpPr/>
                <p:nvPr/>
              </p:nvSpPr>
              <p:spPr>
                <a:xfrm>
                  <a:off x="7453149" y="1971897"/>
                  <a:ext cx="91440" cy="91440"/>
                </a:xfrm>
                <a:prstGeom prst="ellipse">
                  <a:avLst/>
                </a:prstGeom>
                <a:gradFill>
                  <a:gsLst>
                    <a:gs pos="0">
                      <a:srgbClr val="E20000"/>
                    </a:gs>
                    <a:gs pos="80000">
                      <a:schemeClr val="accent2">
                        <a:shade val="93000"/>
                        <a:satMod val="130000"/>
                      </a:schemeClr>
                    </a:gs>
                    <a:gs pos="100000">
                      <a:schemeClr val="accent2">
                        <a:shade val="94000"/>
                        <a:satMod val="135000"/>
                      </a:schemeClr>
                    </a:gs>
                  </a:gsLst>
                </a:gra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123" name="Oval 122"/>
                <p:cNvSpPr/>
                <p:nvPr/>
              </p:nvSpPr>
              <p:spPr>
                <a:xfrm>
                  <a:off x="8111846" y="1538858"/>
                  <a:ext cx="91440" cy="91440"/>
                </a:xfrm>
                <a:prstGeom prst="ellipse">
                  <a:avLst/>
                </a:prstGeom>
                <a:gradFill>
                  <a:gsLst>
                    <a:gs pos="0">
                      <a:srgbClr val="E20000"/>
                    </a:gs>
                    <a:gs pos="80000">
                      <a:schemeClr val="accent2">
                        <a:shade val="93000"/>
                        <a:satMod val="130000"/>
                      </a:schemeClr>
                    </a:gs>
                    <a:gs pos="100000">
                      <a:schemeClr val="accent2">
                        <a:shade val="94000"/>
                        <a:satMod val="135000"/>
                      </a:schemeClr>
                    </a:gs>
                  </a:gsLst>
                </a:gra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124" name="Rectangle 123"/>
                <p:cNvSpPr/>
                <p:nvPr/>
              </p:nvSpPr>
              <p:spPr>
                <a:xfrm>
                  <a:off x="6438900" y="759643"/>
                  <a:ext cx="2247900" cy="2132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7" name="Rectangle 126"/>
              <p:cNvSpPr/>
              <p:nvPr/>
            </p:nvSpPr>
            <p:spPr>
              <a:xfrm>
                <a:off x="6320492" y="2782450"/>
                <a:ext cx="2247900" cy="3013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mc:AlternateContent xmlns:mc="http://schemas.openxmlformats.org/markup-compatibility/2006" xmlns:a14="http://schemas.microsoft.com/office/drawing/2010/main">
          <mc:Choice Requires="a14">
            <p:sp>
              <p:nvSpPr>
                <p:cNvPr id="130" name="TextBox 129"/>
                <p:cNvSpPr txBox="1"/>
                <p:nvPr/>
              </p:nvSpPr>
              <p:spPr>
                <a:xfrm>
                  <a:off x="7222886" y="1446705"/>
                  <a:ext cx="34496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1" i="1" smtClean="0">
                            <a:latin typeface="Cambria Math"/>
                            <a:ea typeface="Cambria Math"/>
                          </a:rPr>
                          <m:t>𝜶</m:t>
                        </m:r>
                      </m:oMath>
                    </m:oMathPara>
                  </a14:m>
                  <a:endParaRPr lang="en-US" sz="1400" b="1" dirty="0"/>
                </a:p>
              </p:txBody>
            </p:sp>
          </mc:Choice>
          <mc:Fallback xmlns="">
            <p:sp>
              <p:nvSpPr>
                <p:cNvPr id="130" name="TextBox 129"/>
                <p:cNvSpPr txBox="1">
                  <a:spLocks noRot="1" noChangeAspect="1" noMove="1" noResize="1" noEditPoints="1" noAdjustHandles="1" noChangeArrowheads="1" noChangeShapeType="1" noTextEdit="1"/>
                </p:cNvSpPr>
                <p:nvPr/>
              </p:nvSpPr>
              <p:spPr>
                <a:xfrm>
                  <a:off x="7222886" y="1446705"/>
                  <a:ext cx="344966" cy="307777"/>
                </a:xfrm>
                <a:prstGeom prst="rect">
                  <a:avLst/>
                </a:prstGeom>
                <a:blipFill rotWithShape="1">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1" name="TextBox 130"/>
                <p:cNvSpPr txBox="1"/>
                <p:nvPr/>
              </p:nvSpPr>
              <p:spPr>
                <a:xfrm>
                  <a:off x="6435231" y="1733550"/>
                  <a:ext cx="346569"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1" i="1" smtClean="0">
                            <a:latin typeface="Cambria Math"/>
                            <a:ea typeface="Cambria Math"/>
                          </a:rPr>
                          <m:t>𝜷</m:t>
                        </m:r>
                      </m:oMath>
                    </m:oMathPara>
                  </a14:m>
                  <a:endParaRPr lang="en-US" sz="1400" b="1" dirty="0"/>
                </a:p>
              </p:txBody>
            </p:sp>
          </mc:Choice>
          <mc:Fallback xmlns="">
            <p:sp>
              <p:nvSpPr>
                <p:cNvPr id="131" name="TextBox 130"/>
                <p:cNvSpPr txBox="1">
                  <a:spLocks noRot="1" noChangeAspect="1" noMove="1" noResize="1" noEditPoints="1" noAdjustHandles="1" noChangeArrowheads="1" noChangeShapeType="1" noTextEdit="1"/>
                </p:cNvSpPr>
                <p:nvPr/>
              </p:nvSpPr>
              <p:spPr>
                <a:xfrm>
                  <a:off x="6435231" y="1733550"/>
                  <a:ext cx="346569" cy="307777"/>
                </a:xfrm>
                <a:prstGeom prst="rect">
                  <a:avLst/>
                </a:prstGeom>
                <a:blipFill rotWithShape="1">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2" name="TextBox 131"/>
                <p:cNvSpPr txBox="1"/>
                <p:nvPr/>
              </p:nvSpPr>
              <p:spPr>
                <a:xfrm>
                  <a:off x="6076383" y="2651361"/>
                  <a:ext cx="181267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𝑑𝑖𝑠𝑝𝑎𝑟𝑖𝑡𝑦</m:t>
                        </m:r>
                        <m:r>
                          <a:rPr lang="en-US" sz="1400" b="0" i="1" smtClean="0">
                            <a:latin typeface="Cambria Math"/>
                          </a:rPr>
                          <m:t>= </m:t>
                        </m:r>
                        <m:d>
                          <m:dPr>
                            <m:begChr m:val="|"/>
                            <m:endChr m:val="|"/>
                            <m:ctrlPr>
                              <a:rPr lang="en-US" sz="1400" b="0" i="1" smtClean="0">
                                <a:latin typeface="Cambria Math"/>
                              </a:rPr>
                            </m:ctrlPr>
                          </m:dPr>
                          <m:e>
                            <m:r>
                              <a:rPr lang="en-US" sz="1400" b="0" i="1" smtClean="0">
                                <a:latin typeface="Cambria Math"/>
                                <a:ea typeface="Cambria Math"/>
                              </a:rPr>
                              <m:t>𝛼</m:t>
                            </m:r>
                            <m:r>
                              <a:rPr lang="en-US" sz="1400" b="0" i="1" smtClean="0">
                                <a:latin typeface="Cambria Math"/>
                                <a:ea typeface="Cambria Math"/>
                              </a:rPr>
                              <m:t>−</m:t>
                            </m:r>
                            <m:r>
                              <a:rPr lang="en-US" sz="1400" b="0" i="1" smtClean="0">
                                <a:latin typeface="Cambria Math"/>
                                <a:ea typeface="Cambria Math"/>
                              </a:rPr>
                              <m:t>𝛽</m:t>
                            </m:r>
                          </m:e>
                        </m:d>
                      </m:oMath>
                    </m:oMathPara>
                  </a14:m>
                  <a:endParaRPr lang="en-US" sz="1400" dirty="0"/>
                </a:p>
              </p:txBody>
            </p:sp>
          </mc:Choice>
          <mc:Fallback xmlns="">
            <p:sp>
              <p:nvSpPr>
                <p:cNvPr id="132" name="TextBox 131"/>
                <p:cNvSpPr txBox="1">
                  <a:spLocks noRot="1" noChangeAspect="1" noMove="1" noResize="1" noEditPoints="1" noAdjustHandles="1" noChangeArrowheads="1" noChangeShapeType="1" noTextEdit="1"/>
                </p:cNvSpPr>
                <p:nvPr/>
              </p:nvSpPr>
              <p:spPr>
                <a:xfrm>
                  <a:off x="6076383" y="2651361"/>
                  <a:ext cx="1812676" cy="307777"/>
                </a:xfrm>
                <a:prstGeom prst="rect">
                  <a:avLst/>
                </a:prstGeom>
                <a:blipFill rotWithShape="1">
                  <a:blip r:embed="rId7"/>
                  <a:stretch>
                    <a:fillRect/>
                  </a:stretch>
                </a:blipFill>
              </p:spPr>
              <p:txBody>
                <a:bodyPr/>
                <a:lstStyle/>
                <a:p>
                  <a:r>
                    <a:rPr lang="en-US">
                      <a:noFill/>
                    </a:rPr>
                    <a:t> </a:t>
                  </a:r>
                </a:p>
              </p:txBody>
            </p:sp>
          </mc:Fallback>
        </mc:AlternateContent>
      </p:grpSp>
      <p:sp>
        <p:nvSpPr>
          <p:cNvPr id="3" name="Slide Number Placeholder 2"/>
          <p:cNvSpPr>
            <a:spLocks noGrp="1"/>
          </p:cNvSpPr>
          <p:nvPr>
            <p:ph type="sldNum" sz="quarter" idx="12"/>
          </p:nvPr>
        </p:nvSpPr>
        <p:spPr/>
        <p:txBody>
          <a:bodyPr/>
          <a:lstStyle/>
          <a:p>
            <a:fld id="{4AF310B5-B37C-4062-950A-8FEDA86889CC}" type="slidenum">
              <a:rPr lang="en-US" smtClean="0"/>
              <a:t>20</a:t>
            </a:fld>
            <a:endParaRPr lang="en-US"/>
          </a:p>
        </p:txBody>
      </p:sp>
    </p:spTree>
    <p:extLst>
      <p:ext uri="{BB962C8B-B14F-4D97-AF65-F5344CB8AC3E}">
        <p14:creationId xmlns:p14="http://schemas.microsoft.com/office/powerpoint/2010/main" val="30392091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4"/>
                                        </p:tgtEl>
                                        <p:attrNameLst>
                                          <p:attrName>style.visibility</p:attrName>
                                        </p:attrNameLst>
                                      </p:cBhvr>
                                      <p:to>
                                        <p:strVal val="visible"/>
                                      </p:to>
                                    </p:set>
                                    <p:animEffect transition="in" filter="fade">
                                      <p:cBhvr>
                                        <p:cTn id="7" dur="500"/>
                                        <p:tgtEl>
                                          <p:spTgt spid="10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Freeform 57"/>
          <p:cNvSpPr/>
          <p:nvPr/>
        </p:nvSpPr>
        <p:spPr>
          <a:xfrm flipH="1">
            <a:off x="6745966" y="244167"/>
            <a:ext cx="1575073" cy="4493649"/>
          </a:xfrm>
          <a:custGeom>
            <a:avLst/>
            <a:gdLst>
              <a:gd name="connsiteX0" fmla="*/ 343959 w 702552"/>
              <a:gd name="connsiteY0" fmla="*/ 0 h 2057400"/>
              <a:gd name="connsiteX1" fmla="*/ 10584 w 702552"/>
              <a:gd name="connsiteY1" fmla="*/ 242888 h 2057400"/>
              <a:gd name="connsiteX2" fmla="*/ 696384 w 702552"/>
              <a:gd name="connsiteY2" fmla="*/ 557213 h 2057400"/>
              <a:gd name="connsiteX3" fmla="*/ 10584 w 702552"/>
              <a:gd name="connsiteY3" fmla="*/ 866775 h 2057400"/>
              <a:gd name="connsiteX4" fmla="*/ 696384 w 702552"/>
              <a:gd name="connsiteY4" fmla="*/ 1181100 h 2057400"/>
              <a:gd name="connsiteX5" fmla="*/ 10584 w 702552"/>
              <a:gd name="connsiteY5" fmla="*/ 1490663 h 2057400"/>
              <a:gd name="connsiteX6" fmla="*/ 696384 w 702552"/>
              <a:gd name="connsiteY6" fmla="*/ 1804988 h 2057400"/>
              <a:gd name="connsiteX7" fmla="*/ 348722 w 702552"/>
              <a:gd name="connsiteY7" fmla="*/ 2057400 h 2057400"/>
              <a:gd name="connsiteX0" fmla="*/ 0 w 691968"/>
              <a:gd name="connsiteY0" fmla="*/ 0 h 1814512"/>
              <a:gd name="connsiteX1" fmla="*/ 685800 w 691968"/>
              <a:gd name="connsiteY1" fmla="*/ 314325 h 1814512"/>
              <a:gd name="connsiteX2" fmla="*/ 0 w 691968"/>
              <a:gd name="connsiteY2" fmla="*/ 623887 h 1814512"/>
              <a:gd name="connsiteX3" fmla="*/ 685800 w 691968"/>
              <a:gd name="connsiteY3" fmla="*/ 938212 h 1814512"/>
              <a:gd name="connsiteX4" fmla="*/ 0 w 691968"/>
              <a:gd name="connsiteY4" fmla="*/ 1247775 h 1814512"/>
              <a:gd name="connsiteX5" fmla="*/ 685800 w 691968"/>
              <a:gd name="connsiteY5" fmla="*/ 1562100 h 1814512"/>
              <a:gd name="connsiteX6" fmla="*/ 338138 w 691968"/>
              <a:gd name="connsiteY6" fmla="*/ 1814512 h 1814512"/>
              <a:gd name="connsiteX0" fmla="*/ 0 w 691968"/>
              <a:gd name="connsiteY0" fmla="*/ 0 h 1830950"/>
              <a:gd name="connsiteX1" fmla="*/ 685800 w 691968"/>
              <a:gd name="connsiteY1" fmla="*/ 314325 h 1830950"/>
              <a:gd name="connsiteX2" fmla="*/ 0 w 691968"/>
              <a:gd name="connsiteY2" fmla="*/ 623887 h 1830950"/>
              <a:gd name="connsiteX3" fmla="*/ 685800 w 691968"/>
              <a:gd name="connsiteY3" fmla="*/ 938212 h 1830950"/>
              <a:gd name="connsiteX4" fmla="*/ 0 w 691968"/>
              <a:gd name="connsiteY4" fmla="*/ 1247775 h 1830950"/>
              <a:gd name="connsiteX5" fmla="*/ 685800 w 691968"/>
              <a:gd name="connsiteY5" fmla="*/ 1562100 h 1830950"/>
              <a:gd name="connsiteX6" fmla="*/ 338138 w 691968"/>
              <a:gd name="connsiteY6" fmla="*/ 1814512 h 1830950"/>
              <a:gd name="connsiteX7" fmla="*/ 351273 w 691968"/>
              <a:gd name="connsiteY7" fmla="*/ 1806061 h 1830950"/>
              <a:gd name="connsiteX0" fmla="*/ 0 w 691968"/>
              <a:gd name="connsiteY0" fmla="*/ 0 h 1814512"/>
              <a:gd name="connsiteX1" fmla="*/ 685800 w 691968"/>
              <a:gd name="connsiteY1" fmla="*/ 314325 h 1814512"/>
              <a:gd name="connsiteX2" fmla="*/ 0 w 691968"/>
              <a:gd name="connsiteY2" fmla="*/ 623887 h 1814512"/>
              <a:gd name="connsiteX3" fmla="*/ 685800 w 691968"/>
              <a:gd name="connsiteY3" fmla="*/ 938212 h 1814512"/>
              <a:gd name="connsiteX4" fmla="*/ 0 w 691968"/>
              <a:gd name="connsiteY4" fmla="*/ 1247775 h 1814512"/>
              <a:gd name="connsiteX5" fmla="*/ 685800 w 691968"/>
              <a:gd name="connsiteY5" fmla="*/ 1562100 h 1814512"/>
              <a:gd name="connsiteX6" fmla="*/ 338138 w 691968"/>
              <a:gd name="connsiteY6" fmla="*/ 1814512 h 1814512"/>
              <a:gd name="connsiteX0" fmla="*/ 0 w 685800"/>
              <a:gd name="connsiteY0" fmla="*/ 0 h 1562100"/>
              <a:gd name="connsiteX1" fmla="*/ 685800 w 685800"/>
              <a:gd name="connsiteY1" fmla="*/ 314325 h 1562100"/>
              <a:gd name="connsiteX2" fmla="*/ 0 w 685800"/>
              <a:gd name="connsiteY2" fmla="*/ 623887 h 1562100"/>
              <a:gd name="connsiteX3" fmla="*/ 685800 w 685800"/>
              <a:gd name="connsiteY3" fmla="*/ 938212 h 1562100"/>
              <a:gd name="connsiteX4" fmla="*/ 0 w 685800"/>
              <a:gd name="connsiteY4" fmla="*/ 1247775 h 1562100"/>
              <a:gd name="connsiteX5" fmla="*/ 685800 w 685800"/>
              <a:gd name="connsiteY5" fmla="*/ 1562100 h 1562100"/>
              <a:gd name="connsiteX0" fmla="*/ 367047 w 693510"/>
              <a:gd name="connsiteY0" fmla="*/ 0 h 1413895"/>
              <a:gd name="connsiteX1" fmla="*/ 685800 w 693510"/>
              <a:gd name="connsiteY1" fmla="*/ 166120 h 1413895"/>
              <a:gd name="connsiteX2" fmla="*/ 0 w 693510"/>
              <a:gd name="connsiteY2" fmla="*/ 475682 h 1413895"/>
              <a:gd name="connsiteX3" fmla="*/ 685800 w 693510"/>
              <a:gd name="connsiteY3" fmla="*/ 790007 h 1413895"/>
              <a:gd name="connsiteX4" fmla="*/ 0 w 693510"/>
              <a:gd name="connsiteY4" fmla="*/ 1099570 h 1413895"/>
              <a:gd name="connsiteX5" fmla="*/ 685800 w 693510"/>
              <a:gd name="connsiteY5" fmla="*/ 1413895 h 1413895"/>
              <a:gd name="connsiteX0" fmla="*/ 367047 w 696575"/>
              <a:gd name="connsiteY0" fmla="*/ 0 h 1413895"/>
              <a:gd name="connsiteX1" fmla="*/ 685800 w 696575"/>
              <a:gd name="connsiteY1" fmla="*/ 166120 h 1413895"/>
              <a:gd name="connsiteX2" fmla="*/ 0 w 696575"/>
              <a:gd name="connsiteY2" fmla="*/ 475682 h 1413895"/>
              <a:gd name="connsiteX3" fmla="*/ 685800 w 696575"/>
              <a:gd name="connsiteY3" fmla="*/ 790007 h 1413895"/>
              <a:gd name="connsiteX4" fmla="*/ 0 w 696575"/>
              <a:gd name="connsiteY4" fmla="*/ 1099570 h 1413895"/>
              <a:gd name="connsiteX5" fmla="*/ 685800 w 696575"/>
              <a:gd name="connsiteY5" fmla="*/ 1413895 h 1413895"/>
              <a:gd name="connsiteX0" fmla="*/ 367047 w 695021"/>
              <a:gd name="connsiteY0" fmla="*/ 0 h 1413895"/>
              <a:gd name="connsiteX1" fmla="*/ 685800 w 695021"/>
              <a:gd name="connsiteY1" fmla="*/ 166120 h 1413895"/>
              <a:gd name="connsiteX2" fmla="*/ 0 w 695021"/>
              <a:gd name="connsiteY2" fmla="*/ 475682 h 1413895"/>
              <a:gd name="connsiteX3" fmla="*/ 685800 w 695021"/>
              <a:gd name="connsiteY3" fmla="*/ 790007 h 1413895"/>
              <a:gd name="connsiteX4" fmla="*/ 0 w 695021"/>
              <a:gd name="connsiteY4" fmla="*/ 1099570 h 1413895"/>
              <a:gd name="connsiteX5" fmla="*/ 685800 w 695021"/>
              <a:gd name="connsiteY5" fmla="*/ 1413895 h 1413895"/>
              <a:gd name="connsiteX0" fmla="*/ 381789 w 709763"/>
              <a:gd name="connsiteY0" fmla="*/ 0 h 1224622"/>
              <a:gd name="connsiteX1" fmla="*/ 700542 w 709763"/>
              <a:gd name="connsiteY1" fmla="*/ 166120 h 1224622"/>
              <a:gd name="connsiteX2" fmla="*/ 14742 w 709763"/>
              <a:gd name="connsiteY2" fmla="*/ 475682 h 1224622"/>
              <a:gd name="connsiteX3" fmla="*/ 700542 w 709763"/>
              <a:gd name="connsiteY3" fmla="*/ 790007 h 1224622"/>
              <a:gd name="connsiteX4" fmla="*/ 14742 w 709763"/>
              <a:gd name="connsiteY4" fmla="*/ 1099570 h 1224622"/>
              <a:gd name="connsiteX5" fmla="*/ 239779 w 709763"/>
              <a:gd name="connsiteY5" fmla="*/ 1224622 h 1224622"/>
              <a:gd name="connsiteX0" fmla="*/ 391424 w 719398"/>
              <a:gd name="connsiteY0" fmla="*/ 0 h 1224622"/>
              <a:gd name="connsiteX1" fmla="*/ 710177 w 719398"/>
              <a:gd name="connsiteY1" fmla="*/ 166120 h 1224622"/>
              <a:gd name="connsiteX2" fmla="*/ 24377 w 719398"/>
              <a:gd name="connsiteY2" fmla="*/ 475682 h 1224622"/>
              <a:gd name="connsiteX3" fmla="*/ 710177 w 719398"/>
              <a:gd name="connsiteY3" fmla="*/ 790007 h 1224622"/>
              <a:gd name="connsiteX4" fmla="*/ 24377 w 719398"/>
              <a:gd name="connsiteY4" fmla="*/ 1099570 h 1224622"/>
              <a:gd name="connsiteX5" fmla="*/ 249414 w 719398"/>
              <a:gd name="connsiteY5" fmla="*/ 1224622 h 1224622"/>
              <a:gd name="connsiteX0" fmla="*/ 382949 w 710923"/>
              <a:gd name="connsiteY0" fmla="*/ 0 h 1224622"/>
              <a:gd name="connsiteX1" fmla="*/ 701702 w 710923"/>
              <a:gd name="connsiteY1" fmla="*/ 166120 h 1224622"/>
              <a:gd name="connsiteX2" fmla="*/ 15902 w 710923"/>
              <a:gd name="connsiteY2" fmla="*/ 475682 h 1224622"/>
              <a:gd name="connsiteX3" fmla="*/ 701702 w 710923"/>
              <a:gd name="connsiteY3" fmla="*/ 790007 h 1224622"/>
              <a:gd name="connsiteX4" fmla="*/ 15902 w 710923"/>
              <a:gd name="connsiteY4" fmla="*/ 1099570 h 1224622"/>
              <a:gd name="connsiteX5" fmla="*/ 240939 w 710923"/>
              <a:gd name="connsiteY5" fmla="*/ 1224622 h 1224622"/>
              <a:gd name="connsiteX0" fmla="*/ 387658 w 715632"/>
              <a:gd name="connsiteY0" fmla="*/ 0 h 1224622"/>
              <a:gd name="connsiteX1" fmla="*/ 706411 w 715632"/>
              <a:gd name="connsiteY1" fmla="*/ 166120 h 1224622"/>
              <a:gd name="connsiteX2" fmla="*/ 20611 w 715632"/>
              <a:gd name="connsiteY2" fmla="*/ 475682 h 1224622"/>
              <a:gd name="connsiteX3" fmla="*/ 706411 w 715632"/>
              <a:gd name="connsiteY3" fmla="*/ 790007 h 1224622"/>
              <a:gd name="connsiteX4" fmla="*/ 20611 w 715632"/>
              <a:gd name="connsiteY4" fmla="*/ 1099570 h 1224622"/>
              <a:gd name="connsiteX5" fmla="*/ 245648 w 715632"/>
              <a:gd name="connsiteY5" fmla="*/ 1224622 h 1224622"/>
              <a:gd name="connsiteX0" fmla="*/ 381584 w 709558"/>
              <a:gd name="connsiteY0" fmla="*/ 0 h 1246049"/>
              <a:gd name="connsiteX1" fmla="*/ 700337 w 709558"/>
              <a:gd name="connsiteY1" fmla="*/ 166120 h 1246049"/>
              <a:gd name="connsiteX2" fmla="*/ 14537 w 709558"/>
              <a:gd name="connsiteY2" fmla="*/ 475682 h 1246049"/>
              <a:gd name="connsiteX3" fmla="*/ 700337 w 709558"/>
              <a:gd name="connsiteY3" fmla="*/ 790007 h 1246049"/>
              <a:gd name="connsiteX4" fmla="*/ 14537 w 709558"/>
              <a:gd name="connsiteY4" fmla="*/ 1099570 h 1246049"/>
              <a:gd name="connsiteX5" fmla="*/ 286430 w 709558"/>
              <a:gd name="connsiteY5" fmla="*/ 1246049 h 1246049"/>
              <a:gd name="connsiteX0" fmla="*/ 387168 w 715142"/>
              <a:gd name="connsiteY0" fmla="*/ 0 h 1246049"/>
              <a:gd name="connsiteX1" fmla="*/ 705921 w 715142"/>
              <a:gd name="connsiteY1" fmla="*/ 166120 h 1246049"/>
              <a:gd name="connsiteX2" fmla="*/ 20121 w 715142"/>
              <a:gd name="connsiteY2" fmla="*/ 475682 h 1246049"/>
              <a:gd name="connsiteX3" fmla="*/ 705921 w 715142"/>
              <a:gd name="connsiteY3" fmla="*/ 790007 h 1246049"/>
              <a:gd name="connsiteX4" fmla="*/ 20121 w 715142"/>
              <a:gd name="connsiteY4" fmla="*/ 1099570 h 1246049"/>
              <a:gd name="connsiteX5" fmla="*/ 292014 w 715142"/>
              <a:gd name="connsiteY5" fmla="*/ 1246049 h 1246049"/>
              <a:gd name="connsiteX0" fmla="*/ 367585 w 695559"/>
              <a:gd name="connsiteY0" fmla="*/ 0 h 1246049"/>
              <a:gd name="connsiteX1" fmla="*/ 686338 w 695559"/>
              <a:gd name="connsiteY1" fmla="*/ 166120 h 1246049"/>
              <a:gd name="connsiteX2" fmla="*/ 538 w 695559"/>
              <a:gd name="connsiteY2" fmla="*/ 475682 h 1246049"/>
              <a:gd name="connsiteX3" fmla="*/ 686338 w 695559"/>
              <a:gd name="connsiteY3" fmla="*/ 790007 h 1246049"/>
              <a:gd name="connsiteX4" fmla="*/ 538 w 695559"/>
              <a:gd name="connsiteY4" fmla="*/ 1099570 h 1246049"/>
              <a:gd name="connsiteX5" fmla="*/ 272431 w 695559"/>
              <a:gd name="connsiteY5" fmla="*/ 1246049 h 1246049"/>
              <a:gd name="connsiteX0" fmla="*/ 367049 w 695023"/>
              <a:gd name="connsiteY0" fmla="*/ 0 h 1246049"/>
              <a:gd name="connsiteX1" fmla="*/ 685802 w 695023"/>
              <a:gd name="connsiteY1" fmla="*/ 166120 h 1246049"/>
              <a:gd name="connsiteX2" fmla="*/ 2 w 695023"/>
              <a:gd name="connsiteY2" fmla="*/ 475682 h 1246049"/>
              <a:gd name="connsiteX3" fmla="*/ 685802 w 695023"/>
              <a:gd name="connsiteY3" fmla="*/ 790007 h 1246049"/>
              <a:gd name="connsiteX4" fmla="*/ 2 w 695023"/>
              <a:gd name="connsiteY4" fmla="*/ 1099570 h 1246049"/>
              <a:gd name="connsiteX5" fmla="*/ 271895 w 695023"/>
              <a:gd name="connsiteY5" fmla="*/ 1246049 h 1246049"/>
              <a:gd name="connsiteX0" fmla="*/ 373642 w 701616"/>
              <a:gd name="connsiteY0" fmla="*/ 0 h 1246049"/>
              <a:gd name="connsiteX1" fmla="*/ 692395 w 701616"/>
              <a:gd name="connsiteY1" fmla="*/ 166120 h 1246049"/>
              <a:gd name="connsiteX2" fmla="*/ 6595 w 701616"/>
              <a:gd name="connsiteY2" fmla="*/ 475682 h 1246049"/>
              <a:gd name="connsiteX3" fmla="*/ 692395 w 701616"/>
              <a:gd name="connsiteY3" fmla="*/ 790007 h 1246049"/>
              <a:gd name="connsiteX4" fmla="*/ 6595 w 701616"/>
              <a:gd name="connsiteY4" fmla="*/ 1099570 h 1246049"/>
              <a:gd name="connsiteX5" fmla="*/ 278488 w 701616"/>
              <a:gd name="connsiteY5" fmla="*/ 1246049 h 1246049"/>
              <a:gd name="connsiteX0" fmla="*/ 384831 w 712805"/>
              <a:gd name="connsiteY0" fmla="*/ 0 h 1246049"/>
              <a:gd name="connsiteX1" fmla="*/ 703584 w 712805"/>
              <a:gd name="connsiteY1" fmla="*/ 166120 h 1246049"/>
              <a:gd name="connsiteX2" fmla="*/ 17784 w 712805"/>
              <a:gd name="connsiteY2" fmla="*/ 475682 h 1246049"/>
              <a:gd name="connsiteX3" fmla="*/ 703584 w 712805"/>
              <a:gd name="connsiteY3" fmla="*/ 790007 h 1246049"/>
              <a:gd name="connsiteX4" fmla="*/ 17784 w 712805"/>
              <a:gd name="connsiteY4" fmla="*/ 1099570 h 1246049"/>
              <a:gd name="connsiteX5" fmla="*/ 289677 w 712805"/>
              <a:gd name="connsiteY5" fmla="*/ 1246049 h 1246049"/>
              <a:gd name="connsiteX0" fmla="*/ 377881 w 705855"/>
              <a:gd name="connsiteY0" fmla="*/ 0 h 1246049"/>
              <a:gd name="connsiteX1" fmla="*/ 696634 w 705855"/>
              <a:gd name="connsiteY1" fmla="*/ 166120 h 1246049"/>
              <a:gd name="connsiteX2" fmla="*/ 10834 w 705855"/>
              <a:gd name="connsiteY2" fmla="*/ 475682 h 1246049"/>
              <a:gd name="connsiteX3" fmla="*/ 696634 w 705855"/>
              <a:gd name="connsiteY3" fmla="*/ 790007 h 1246049"/>
              <a:gd name="connsiteX4" fmla="*/ 10834 w 705855"/>
              <a:gd name="connsiteY4" fmla="*/ 1099570 h 1246049"/>
              <a:gd name="connsiteX5" fmla="*/ 282727 w 705855"/>
              <a:gd name="connsiteY5" fmla="*/ 1246049 h 1246049"/>
              <a:gd name="connsiteX0" fmla="*/ 373590 w 701564"/>
              <a:gd name="connsiteY0" fmla="*/ 0 h 1246049"/>
              <a:gd name="connsiteX1" fmla="*/ 692343 w 701564"/>
              <a:gd name="connsiteY1" fmla="*/ 166120 h 1246049"/>
              <a:gd name="connsiteX2" fmla="*/ 6543 w 701564"/>
              <a:gd name="connsiteY2" fmla="*/ 475682 h 1246049"/>
              <a:gd name="connsiteX3" fmla="*/ 692343 w 701564"/>
              <a:gd name="connsiteY3" fmla="*/ 790007 h 1246049"/>
              <a:gd name="connsiteX4" fmla="*/ 6543 w 701564"/>
              <a:gd name="connsiteY4" fmla="*/ 1099570 h 1246049"/>
              <a:gd name="connsiteX5" fmla="*/ 278436 w 701564"/>
              <a:gd name="connsiteY5" fmla="*/ 1246049 h 1246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1564" h="1246049">
                <a:moveTo>
                  <a:pt x="373590" y="0"/>
                </a:moveTo>
                <a:cubicBezTo>
                  <a:pt x="494806" y="41087"/>
                  <a:pt x="753517" y="86840"/>
                  <a:pt x="692343" y="166120"/>
                </a:cubicBezTo>
                <a:cubicBezTo>
                  <a:pt x="631169" y="245400"/>
                  <a:pt x="6543" y="371701"/>
                  <a:pt x="6543" y="475682"/>
                </a:cubicBezTo>
                <a:cubicBezTo>
                  <a:pt x="6543" y="579663"/>
                  <a:pt x="692343" y="686026"/>
                  <a:pt x="692343" y="790007"/>
                </a:cubicBezTo>
                <a:cubicBezTo>
                  <a:pt x="692343" y="893988"/>
                  <a:pt x="50112" y="1038807"/>
                  <a:pt x="6543" y="1099570"/>
                </a:cubicBezTo>
                <a:cubicBezTo>
                  <a:pt x="-37026" y="1160333"/>
                  <a:pt x="146423" y="1223039"/>
                  <a:pt x="278436" y="1246049"/>
                </a:cubicBezTo>
              </a:path>
            </a:pathLst>
          </a:custGeom>
          <a:ln w="25400">
            <a:solidFill>
              <a:srgbClr val="C00000">
                <a:alpha val="59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Disparity perception</a:t>
            </a:r>
            <a:endParaRPr lang="en-US" dirty="0"/>
          </a:p>
        </p:txBody>
      </p:sp>
      <p:cxnSp>
        <p:nvCxnSpPr>
          <p:cNvPr id="33" name="Straight Arrow Connector 32"/>
          <p:cNvCxnSpPr/>
          <p:nvPr/>
        </p:nvCxnSpPr>
        <p:spPr>
          <a:xfrm>
            <a:off x="267617" y="4400550"/>
            <a:ext cx="853440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280100" y="4092773"/>
            <a:ext cx="642420" cy="307777"/>
          </a:xfrm>
          <a:prstGeom prst="rect">
            <a:avLst/>
          </a:prstGeom>
          <a:noFill/>
        </p:spPr>
        <p:txBody>
          <a:bodyPr wrap="none" rtlCol="0">
            <a:spAutoFit/>
          </a:bodyPr>
          <a:lstStyle/>
          <a:p>
            <a:r>
              <a:rPr lang="en-US" sz="1400" b="1" dirty="0" smtClean="0"/>
              <a:t>Depth</a:t>
            </a:r>
            <a:endParaRPr lang="en-US" sz="1400" b="1" dirty="0"/>
          </a:p>
        </p:txBody>
      </p:sp>
      <p:grpSp>
        <p:nvGrpSpPr>
          <p:cNvPr id="19" name="Group 18"/>
          <p:cNvGrpSpPr/>
          <p:nvPr/>
        </p:nvGrpSpPr>
        <p:grpSpPr>
          <a:xfrm>
            <a:off x="3131424" y="471413"/>
            <a:ext cx="5402976" cy="3902011"/>
            <a:chOff x="1683624" y="471413"/>
            <a:chExt cx="5402976" cy="3902011"/>
          </a:xfrm>
        </p:grpSpPr>
        <p:grpSp>
          <p:nvGrpSpPr>
            <p:cNvPr id="3" name="Group 2"/>
            <p:cNvGrpSpPr/>
            <p:nvPr/>
          </p:nvGrpSpPr>
          <p:grpSpPr>
            <a:xfrm rot="19607574">
              <a:off x="1683624" y="2906344"/>
              <a:ext cx="1006421" cy="975551"/>
              <a:chOff x="307430" y="1871058"/>
              <a:chExt cx="1006421" cy="975551"/>
            </a:xfrm>
          </p:grpSpPr>
          <p:grpSp>
            <p:nvGrpSpPr>
              <p:cNvPr id="4" name="Group 3"/>
              <p:cNvGrpSpPr/>
              <p:nvPr/>
            </p:nvGrpSpPr>
            <p:grpSpPr>
              <a:xfrm>
                <a:off x="307430" y="1871058"/>
                <a:ext cx="1006421" cy="975551"/>
                <a:chOff x="307430" y="1871058"/>
                <a:chExt cx="1006421" cy="975551"/>
              </a:xfrm>
            </p:grpSpPr>
            <p:sp>
              <p:nvSpPr>
                <p:cNvPr id="7" name="Oval 6"/>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Oval 4"/>
              <p:cNvSpPr/>
              <p:nvPr/>
            </p:nvSpPr>
            <p:spPr>
              <a:xfrm rot="1078097">
                <a:off x="317239" y="1902339"/>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rot="1078097">
                <a:off x="1073110" y="2171366"/>
                <a:ext cx="4572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p:cNvGrpSpPr/>
            <p:nvPr/>
          </p:nvGrpSpPr>
          <p:grpSpPr>
            <a:xfrm>
              <a:off x="1690107" y="1047750"/>
              <a:ext cx="1006421" cy="975551"/>
              <a:chOff x="307430" y="1871058"/>
              <a:chExt cx="1006421" cy="975551"/>
            </a:xfrm>
          </p:grpSpPr>
          <p:grpSp>
            <p:nvGrpSpPr>
              <p:cNvPr id="10" name="Group 9"/>
              <p:cNvGrpSpPr/>
              <p:nvPr/>
            </p:nvGrpSpPr>
            <p:grpSpPr>
              <a:xfrm>
                <a:off x="307430" y="1871058"/>
                <a:ext cx="1006421" cy="975551"/>
                <a:chOff x="307430" y="1871058"/>
                <a:chExt cx="1006421" cy="975551"/>
              </a:xfrm>
            </p:grpSpPr>
            <p:sp>
              <p:nvSpPr>
                <p:cNvPr id="13" name="Oval 12"/>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Oval 10"/>
              <p:cNvSpPr/>
              <p:nvPr/>
            </p:nvSpPr>
            <p:spPr>
              <a:xfrm rot="1078097">
                <a:off x="317239" y="1902339"/>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rot="1078097">
                <a:off x="1073110" y="2171366"/>
                <a:ext cx="4572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5" name="Straight Arrow Connector 14"/>
            <p:cNvCxnSpPr/>
            <p:nvPr/>
          </p:nvCxnSpPr>
          <p:spPr>
            <a:xfrm>
              <a:off x="1803461" y="1264488"/>
              <a:ext cx="3383280" cy="1773748"/>
            </a:xfrm>
            <a:prstGeom prst="straightConnector1">
              <a:avLst/>
            </a:prstGeom>
            <a:ln w="12700">
              <a:prstDash val="dash"/>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V="1">
              <a:off x="1716978" y="3093288"/>
              <a:ext cx="3469763" cy="256897"/>
            </a:xfrm>
            <a:prstGeom prst="straightConnector1">
              <a:avLst/>
            </a:prstGeom>
            <a:ln w="12700">
              <a:prstDash val="dash"/>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a:endCxn id="18" idx="2"/>
            </p:cNvCxnSpPr>
            <p:nvPr/>
          </p:nvCxnSpPr>
          <p:spPr>
            <a:xfrm>
              <a:off x="1716978" y="1535525"/>
              <a:ext cx="5019102" cy="436669"/>
            </a:xfrm>
            <a:prstGeom prst="straightConnector1">
              <a:avLst/>
            </a:prstGeom>
            <a:ln w="12700">
              <a:solidFill>
                <a:schemeClr val="accent3">
                  <a:lumMod val="75000"/>
                </a:schemeClr>
              </a:solidFill>
              <a:prstDash val="dash"/>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a:stCxn id="5" idx="2"/>
              <a:endCxn id="18" idx="3"/>
            </p:cNvCxnSpPr>
            <p:nvPr/>
          </p:nvCxnSpPr>
          <p:spPr>
            <a:xfrm flipV="1">
              <a:off x="1716978" y="2069181"/>
              <a:ext cx="5059275" cy="1468131"/>
            </a:xfrm>
            <a:prstGeom prst="straightConnector1">
              <a:avLst/>
            </a:prstGeom>
            <a:ln w="12700">
              <a:solidFill>
                <a:schemeClr val="accent3">
                  <a:lumMod val="75000"/>
                </a:schemeClr>
              </a:solidFill>
              <a:prstDash val="dash"/>
              <a:tailEnd type="arrow"/>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flipH="1" flipV="1">
              <a:off x="5330251" y="471413"/>
              <a:ext cx="4496" cy="3902011"/>
            </a:xfrm>
            <a:prstGeom prst="line">
              <a:avLst/>
            </a:prstGeom>
            <a:ln w="22225">
              <a:solidFill>
                <a:schemeClr val="tx2">
                  <a:lumMod val="60000"/>
                  <a:lumOff val="40000"/>
                </a:schemeClr>
              </a:solidFill>
              <a:prstDash val="sysDash"/>
              <a:headEnd type="arrow"/>
              <a:tail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V="1">
              <a:off x="6873240" y="471413"/>
              <a:ext cx="0" cy="3902011"/>
            </a:xfrm>
            <a:prstGeom prst="line">
              <a:avLst/>
            </a:prstGeom>
            <a:ln w="22225">
              <a:solidFill>
                <a:schemeClr val="accent3">
                  <a:lumMod val="75000"/>
                </a:schemeClr>
              </a:solidFill>
              <a:prstDash val="sysDash"/>
              <a:headEnd type="arrow"/>
            </a:ln>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5186741" y="2920548"/>
              <a:ext cx="274320" cy="274320"/>
            </a:xfrm>
            <a:prstGeom prst="ellipse">
              <a:avLst/>
            </a:prstGeom>
            <a:gradFill>
              <a:gsLst>
                <a:gs pos="0">
                  <a:srgbClr val="E20000"/>
                </a:gs>
                <a:gs pos="80000">
                  <a:schemeClr val="accent2">
                    <a:shade val="93000"/>
                    <a:satMod val="130000"/>
                  </a:schemeClr>
                </a:gs>
                <a:gs pos="100000">
                  <a:schemeClr val="accent2">
                    <a:shade val="94000"/>
                    <a:satMod val="135000"/>
                  </a:schemeClr>
                </a:gs>
              </a:gsLst>
            </a:gra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18" name="Oval 17"/>
            <p:cNvSpPr/>
            <p:nvPr/>
          </p:nvSpPr>
          <p:spPr>
            <a:xfrm>
              <a:off x="6736080" y="1835034"/>
              <a:ext cx="274320" cy="274320"/>
            </a:xfrm>
            <a:prstGeom prst="ellipse">
              <a:avLst/>
            </a:prstGeom>
            <a:gradFill>
              <a:gsLst>
                <a:gs pos="0">
                  <a:srgbClr val="E20000"/>
                </a:gs>
                <a:gs pos="80000">
                  <a:schemeClr val="accent2">
                    <a:shade val="93000"/>
                    <a:satMod val="130000"/>
                  </a:schemeClr>
                </a:gs>
                <a:gs pos="100000">
                  <a:schemeClr val="accent2">
                    <a:shade val="94000"/>
                    <a:satMod val="135000"/>
                  </a:schemeClr>
                </a:gs>
              </a:gsLst>
            </a:gra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grpSp>
          <p:nvGrpSpPr>
            <p:cNvPr id="45" name="Group 44"/>
            <p:cNvGrpSpPr/>
            <p:nvPr/>
          </p:nvGrpSpPr>
          <p:grpSpPr>
            <a:xfrm>
              <a:off x="5105400" y="3902237"/>
              <a:ext cx="1981200" cy="152400"/>
              <a:chOff x="5105400" y="3902237"/>
              <a:chExt cx="1981200" cy="152400"/>
            </a:xfrm>
          </p:grpSpPr>
          <p:cxnSp>
            <p:nvCxnSpPr>
              <p:cNvPr id="39" name="Straight Connector 38"/>
              <p:cNvCxnSpPr/>
              <p:nvPr/>
            </p:nvCxnSpPr>
            <p:spPr>
              <a:xfrm>
                <a:off x="5105400" y="3978437"/>
                <a:ext cx="1981200" cy="0"/>
              </a:xfrm>
              <a:prstGeom prst="line">
                <a:avLst/>
              </a:prstGeom>
            </p:spPr>
            <p:style>
              <a:lnRef idx="2">
                <a:schemeClr val="dk1"/>
              </a:lnRef>
              <a:fillRef idx="0">
                <a:schemeClr val="dk1"/>
              </a:fillRef>
              <a:effectRef idx="1">
                <a:schemeClr val="dk1"/>
              </a:effectRef>
              <a:fontRef idx="minor">
                <a:schemeClr val="tx1"/>
              </a:fontRef>
            </p:style>
          </p:cxnSp>
          <p:cxnSp>
            <p:nvCxnSpPr>
              <p:cNvPr id="41" name="Straight Connector 40"/>
              <p:cNvCxnSpPr/>
              <p:nvPr/>
            </p:nvCxnSpPr>
            <p:spPr>
              <a:xfrm flipV="1">
                <a:off x="5257800" y="3902237"/>
                <a:ext cx="138935" cy="152400"/>
              </a:xfrm>
              <a:prstGeom prst="line">
                <a:avLst/>
              </a:prstGeom>
            </p:spPr>
            <p:style>
              <a:lnRef idx="2">
                <a:schemeClr val="dk1"/>
              </a:lnRef>
              <a:fillRef idx="0">
                <a:schemeClr val="dk1"/>
              </a:fillRef>
              <a:effectRef idx="1">
                <a:schemeClr val="dk1"/>
              </a:effectRef>
              <a:fontRef idx="minor">
                <a:schemeClr val="tx1"/>
              </a:fontRef>
            </p:style>
          </p:cxnSp>
          <p:cxnSp>
            <p:nvCxnSpPr>
              <p:cNvPr id="44" name="Straight Connector 43"/>
              <p:cNvCxnSpPr/>
              <p:nvPr/>
            </p:nvCxnSpPr>
            <p:spPr>
              <a:xfrm flipV="1">
                <a:off x="6803772" y="3902237"/>
                <a:ext cx="138935" cy="152400"/>
              </a:xfrm>
              <a:prstGeom prst="line">
                <a:avLst/>
              </a:prstGeom>
            </p:spPr>
            <p:style>
              <a:lnRef idx="2">
                <a:schemeClr val="dk1"/>
              </a:lnRef>
              <a:fillRef idx="0">
                <a:schemeClr val="dk1"/>
              </a:fillRef>
              <a:effectRef idx="1">
                <a:schemeClr val="dk1"/>
              </a:effectRef>
              <a:fontRef idx="minor">
                <a:schemeClr val="tx1"/>
              </a:fontRef>
            </p:style>
          </p:cxnSp>
        </p:grpSp>
        <p:sp>
          <p:nvSpPr>
            <p:cNvPr id="46" name="TextBox 45"/>
            <p:cNvSpPr txBox="1"/>
            <p:nvPr/>
          </p:nvSpPr>
          <p:spPr>
            <a:xfrm>
              <a:off x="5323901" y="3639883"/>
              <a:ext cx="1586203" cy="338554"/>
            </a:xfrm>
            <a:prstGeom prst="rect">
              <a:avLst/>
            </a:prstGeom>
            <a:noFill/>
          </p:spPr>
          <p:txBody>
            <a:bodyPr wrap="none" rtlCol="0">
              <a:spAutoFit/>
            </a:bodyPr>
            <a:lstStyle/>
            <a:p>
              <a:pPr algn="ctr"/>
              <a:r>
                <a:rPr lang="en-US" sz="1600" dirty="0" smtClean="0"/>
                <a:t>Depth difference</a:t>
              </a:r>
              <a:endParaRPr lang="en-US" sz="1600" dirty="0"/>
            </a:p>
          </p:txBody>
        </p:sp>
      </p:grpSp>
      <p:grpSp>
        <p:nvGrpSpPr>
          <p:cNvPr id="38" name="Group 37"/>
          <p:cNvGrpSpPr>
            <a:grpSpLocks/>
          </p:cNvGrpSpPr>
          <p:nvPr/>
        </p:nvGrpSpPr>
        <p:grpSpPr bwMode="auto">
          <a:xfrm>
            <a:off x="2957483" y="1964483"/>
            <a:ext cx="228600" cy="174625"/>
            <a:chOff x="0" y="0"/>
            <a:chExt cx="144" cy="110"/>
          </a:xfrm>
        </p:grpSpPr>
        <p:sp>
          <p:nvSpPr>
            <p:cNvPr id="40" name="Freeform 39"/>
            <p:cNvSpPr>
              <a:spLocks/>
            </p:cNvSpPr>
            <p:nvPr/>
          </p:nvSpPr>
          <p:spPr bwMode="auto">
            <a:xfrm>
              <a:off x="0" y="0"/>
              <a:ext cx="144" cy="110"/>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1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4"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4" y="2601"/>
                  </a:cubicBezTo>
                  <a:lnTo>
                    <a:pt x="18513" y="2601"/>
                  </a:ln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7"/>
                    <a:pt x="13801" y="17550"/>
                  </a:cubicBezTo>
                  <a:lnTo>
                    <a:pt x="13802" y="17549"/>
                  </a:lnTo>
                  <a:cubicBezTo>
                    <a:pt x="13280" y="19880"/>
                    <a:pt x="11461" y="21198"/>
                    <a:pt x="9738" y="20492"/>
                  </a:cubicBezTo>
                  <a:cubicBezTo>
                    <a:pt x="9016" y="20197"/>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12700" cap="flat">
              <a:solidFill>
                <a:schemeClr val="tx1"/>
              </a:solidFill>
              <a:prstDash val="solid"/>
              <a:round/>
              <a:headEnd type="none" w="med" len="med"/>
              <a:tailEnd type="none" w="med" len="med"/>
            </a:ln>
          </p:spPr>
          <p:txBody>
            <a:bodyPr lIns="0" tIns="0" rIns="0" bIns="0"/>
            <a:lstStyle/>
            <a:p>
              <a:endParaRPr lang="en-US"/>
            </a:p>
          </p:txBody>
        </p:sp>
        <p:sp>
          <p:nvSpPr>
            <p:cNvPr id="42" name="AutoShape 16"/>
            <p:cNvSpPr>
              <a:spLocks/>
            </p:cNvSpPr>
            <p:nvPr/>
          </p:nvSpPr>
          <p:spPr bwMode="auto">
            <a:xfrm>
              <a:off x="7" y="5"/>
              <a:ext cx="132" cy="94"/>
            </a:xfrm>
            <a:custGeom>
              <a:avLst/>
              <a:gdLst/>
              <a:ahLst/>
              <a:cxnLst/>
              <a:rect l="0" t="0" r="r" b="b"/>
              <a:pathLst>
                <a:path w="21600" h="2160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1" y="19050"/>
                  </a:lnTo>
                  <a:cubicBezTo>
                    <a:pt x="14510" y="19430"/>
                    <a:pt x="14461" y="19806"/>
                    <a:pt x="14386" y="20172"/>
                  </a:cubicBezTo>
                  <a:moveTo>
                    <a:pt x="17421" y="12116"/>
                  </a:moveTo>
                  <a:lnTo>
                    <a:pt x="17421" y="12116"/>
                  </a:lnTo>
                  <a:cubicBezTo>
                    <a:pt x="18513" y="12896"/>
                    <a:pt x="19202"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43" name="Group 42"/>
          <p:cNvGrpSpPr>
            <a:grpSpLocks/>
          </p:cNvGrpSpPr>
          <p:nvPr/>
        </p:nvGrpSpPr>
        <p:grpSpPr bwMode="auto">
          <a:xfrm>
            <a:off x="2586429" y="2188889"/>
            <a:ext cx="330200" cy="261938"/>
            <a:chOff x="0" y="0"/>
            <a:chExt cx="208" cy="165"/>
          </a:xfrm>
        </p:grpSpPr>
        <p:sp>
          <p:nvSpPr>
            <p:cNvPr id="47" name="Freeform 46"/>
            <p:cNvSpPr>
              <a:spLocks/>
            </p:cNvSpPr>
            <p:nvPr/>
          </p:nvSpPr>
          <p:spPr bwMode="auto">
            <a:xfrm>
              <a:off x="0" y="0"/>
              <a:ext cx="208" cy="165"/>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1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3"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4" y="2601"/>
                  </a:cubicBezTo>
                  <a:lnTo>
                    <a:pt x="18513" y="2601"/>
                  </a:ln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8"/>
                    <a:pt x="13801" y="17550"/>
                  </a:cubicBezTo>
                  <a:lnTo>
                    <a:pt x="13802" y="17549"/>
                  </a:lnTo>
                  <a:cubicBezTo>
                    <a:pt x="13280" y="19880"/>
                    <a:pt x="11461" y="21198"/>
                    <a:pt x="9738" y="20492"/>
                  </a:cubicBezTo>
                  <a:cubicBezTo>
                    <a:pt x="9016" y="20197"/>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12700" cap="flat">
              <a:solidFill>
                <a:schemeClr val="tx1"/>
              </a:solidFill>
              <a:prstDash val="solid"/>
              <a:round/>
              <a:headEnd type="none" w="med" len="med"/>
              <a:tailEnd type="none" w="med" len="med"/>
            </a:ln>
          </p:spPr>
          <p:txBody>
            <a:bodyPr lIns="0" tIns="0" rIns="0" bIns="0"/>
            <a:lstStyle/>
            <a:p>
              <a:endParaRPr lang="en-US"/>
            </a:p>
          </p:txBody>
        </p:sp>
        <p:sp>
          <p:nvSpPr>
            <p:cNvPr id="48" name="AutoShape 19"/>
            <p:cNvSpPr>
              <a:spLocks/>
            </p:cNvSpPr>
            <p:nvPr/>
          </p:nvSpPr>
          <p:spPr bwMode="auto">
            <a:xfrm>
              <a:off x="10" y="8"/>
              <a:ext cx="191" cy="140"/>
            </a:xfrm>
            <a:custGeom>
              <a:avLst/>
              <a:gdLst/>
              <a:ahLst/>
              <a:cxnLst/>
              <a:rect l="0" t="0" r="r" b="b"/>
              <a:pathLst>
                <a:path w="21600" h="2160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2" y="19050"/>
                  </a:lnTo>
                  <a:cubicBezTo>
                    <a:pt x="14510" y="19430"/>
                    <a:pt x="14461" y="19806"/>
                    <a:pt x="14386" y="20172"/>
                  </a:cubicBezTo>
                  <a:moveTo>
                    <a:pt x="17421" y="12116"/>
                  </a:moveTo>
                  <a:lnTo>
                    <a:pt x="17421" y="12116"/>
                  </a:lnTo>
                  <a:cubicBezTo>
                    <a:pt x="18513" y="12896"/>
                    <a:pt x="19202"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49" name="Group 48"/>
          <p:cNvGrpSpPr>
            <a:grpSpLocks/>
          </p:cNvGrpSpPr>
          <p:nvPr/>
        </p:nvGrpSpPr>
        <p:grpSpPr bwMode="auto">
          <a:xfrm>
            <a:off x="1838181" y="2294398"/>
            <a:ext cx="546100" cy="422275"/>
            <a:chOff x="0" y="0"/>
            <a:chExt cx="344" cy="266"/>
          </a:xfrm>
        </p:grpSpPr>
        <p:sp>
          <p:nvSpPr>
            <p:cNvPr id="50" name="Freeform 49"/>
            <p:cNvSpPr>
              <a:spLocks/>
            </p:cNvSpPr>
            <p:nvPr/>
          </p:nvSpPr>
          <p:spPr bwMode="auto">
            <a:xfrm>
              <a:off x="0" y="0"/>
              <a:ext cx="344" cy="266"/>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1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3"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4" y="2601"/>
                  </a:cubicBezTo>
                  <a:lnTo>
                    <a:pt x="18513" y="2601"/>
                  </a:ln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8"/>
                    <a:pt x="13801" y="17550"/>
                  </a:cubicBezTo>
                  <a:lnTo>
                    <a:pt x="13802" y="17549"/>
                  </a:lnTo>
                  <a:cubicBezTo>
                    <a:pt x="13280" y="19880"/>
                    <a:pt x="11461" y="21198"/>
                    <a:pt x="9738" y="20492"/>
                  </a:cubicBezTo>
                  <a:cubicBezTo>
                    <a:pt x="9016" y="20197"/>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12700" cap="flat">
              <a:solidFill>
                <a:schemeClr val="tx1"/>
              </a:solidFill>
              <a:prstDash val="solid"/>
              <a:round/>
              <a:headEnd type="none" w="med" len="med"/>
              <a:tailEnd type="none" w="med" len="med"/>
            </a:ln>
          </p:spPr>
          <p:txBody>
            <a:bodyPr lIns="0" tIns="0" rIns="0" bIns="0"/>
            <a:lstStyle/>
            <a:p>
              <a:endParaRPr lang="en-US"/>
            </a:p>
          </p:txBody>
        </p:sp>
        <p:sp>
          <p:nvSpPr>
            <p:cNvPr id="51" name="AutoShape 22"/>
            <p:cNvSpPr>
              <a:spLocks/>
            </p:cNvSpPr>
            <p:nvPr/>
          </p:nvSpPr>
          <p:spPr bwMode="auto">
            <a:xfrm>
              <a:off x="17" y="13"/>
              <a:ext cx="315" cy="226"/>
            </a:xfrm>
            <a:custGeom>
              <a:avLst/>
              <a:gdLst/>
              <a:ahLst/>
              <a:cxnLst/>
              <a:rect l="0" t="0" r="r" b="b"/>
              <a:pathLst>
                <a:path w="21600" h="2160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1" y="19050"/>
                  </a:lnTo>
                  <a:cubicBezTo>
                    <a:pt x="14510" y="19430"/>
                    <a:pt x="14461" y="19806"/>
                    <a:pt x="14386" y="20172"/>
                  </a:cubicBezTo>
                  <a:moveTo>
                    <a:pt x="17421" y="12116"/>
                  </a:moveTo>
                  <a:lnTo>
                    <a:pt x="17421" y="12116"/>
                  </a:lnTo>
                  <a:cubicBezTo>
                    <a:pt x="18513" y="12896"/>
                    <a:pt x="19202"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52" name="Group 51"/>
          <p:cNvGrpSpPr>
            <a:grpSpLocks/>
          </p:cNvGrpSpPr>
          <p:nvPr/>
        </p:nvGrpSpPr>
        <p:grpSpPr bwMode="auto">
          <a:xfrm>
            <a:off x="2860508" y="3073584"/>
            <a:ext cx="228600" cy="174625"/>
            <a:chOff x="0" y="0"/>
            <a:chExt cx="144" cy="110"/>
          </a:xfrm>
        </p:grpSpPr>
        <p:sp>
          <p:nvSpPr>
            <p:cNvPr id="53" name="Freeform 52"/>
            <p:cNvSpPr>
              <a:spLocks/>
            </p:cNvSpPr>
            <p:nvPr/>
          </p:nvSpPr>
          <p:spPr bwMode="auto">
            <a:xfrm>
              <a:off x="0" y="0"/>
              <a:ext cx="144" cy="110"/>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1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4"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4" y="2601"/>
                  </a:cubicBezTo>
                  <a:lnTo>
                    <a:pt x="18513" y="2601"/>
                  </a:ln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7"/>
                    <a:pt x="13801" y="17550"/>
                  </a:cubicBezTo>
                  <a:lnTo>
                    <a:pt x="13802" y="17549"/>
                  </a:lnTo>
                  <a:cubicBezTo>
                    <a:pt x="13280" y="19880"/>
                    <a:pt x="11461" y="21198"/>
                    <a:pt x="9738" y="20492"/>
                  </a:cubicBezTo>
                  <a:cubicBezTo>
                    <a:pt x="9016" y="20197"/>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12700" cap="flat">
              <a:solidFill>
                <a:schemeClr val="tx1"/>
              </a:solidFill>
              <a:prstDash val="solid"/>
              <a:round/>
              <a:headEnd type="none" w="med" len="med"/>
              <a:tailEnd type="none" w="med" len="med"/>
            </a:ln>
          </p:spPr>
          <p:txBody>
            <a:bodyPr lIns="0" tIns="0" rIns="0" bIns="0"/>
            <a:lstStyle/>
            <a:p>
              <a:endParaRPr lang="en-US"/>
            </a:p>
          </p:txBody>
        </p:sp>
        <p:sp>
          <p:nvSpPr>
            <p:cNvPr id="54" name="AutoShape 16"/>
            <p:cNvSpPr>
              <a:spLocks/>
            </p:cNvSpPr>
            <p:nvPr/>
          </p:nvSpPr>
          <p:spPr bwMode="auto">
            <a:xfrm>
              <a:off x="7" y="5"/>
              <a:ext cx="132" cy="94"/>
            </a:xfrm>
            <a:custGeom>
              <a:avLst/>
              <a:gdLst/>
              <a:ahLst/>
              <a:cxnLst/>
              <a:rect l="0" t="0" r="r" b="b"/>
              <a:pathLst>
                <a:path w="21600" h="2160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1" y="19050"/>
                  </a:lnTo>
                  <a:cubicBezTo>
                    <a:pt x="14510" y="19430"/>
                    <a:pt x="14461" y="19806"/>
                    <a:pt x="14386" y="20172"/>
                  </a:cubicBezTo>
                  <a:moveTo>
                    <a:pt x="17421" y="12116"/>
                  </a:moveTo>
                  <a:lnTo>
                    <a:pt x="17421" y="12116"/>
                  </a:lnTo>
                  <a:cubicBezTo>
                    <a:pt x="18513" y="12896"/>
                    <a:pt x="19202"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55" name="Group 54"/>
          <p:cNvGrpSpPr>
            <a:grpSpLocks/>
          </p:cNvGrpSpPr>
          <p:nvPr/>
        </p:nvGrpSpPr>
        <p:grpSpPr bwMode="auto">
          <a:xfrm>
            <a:off x="2536450" y="2603227"/>
            <a:ext cx="330200" cy="261938"/>
            <a:chOff x="0" y="0"/>
            <a:chExt cx="208" cy="165"/>
          </a:xfrm>
        </p:grpSpPr>
        <p:sp>
          <p:nvSpPr>
            <p:cNvPr id="56" name="Freeform 55"/>
            <p:cNvSpPr>
              <a:spLocks/>
            </p:cNvSpPr>
            <p:nvPr/>
          </p:nvSpPr>
          <p:spPr bwMode="auto">
            <a:xfrm>
              <a:off x="0" y="0"/>
              <a:ext cx="208" cy="165"/>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1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3"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4" y="2601"/>
                  </a:cubicBezTo>
                  <a:lnTo>
                    <a:pt x="18513" y="2601"/>
                  </a:ln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8"/>
                    <a:pt x="13801" y="17550"/>
                  </a:cubicBezTo>
                  <a:lnTo>
                    <a:pt x="13802" y="17549"/>
                  </a:lnTo>
                  <a:cubicBezTo>
                    <a:pt x="13280" y="19880"/>
                    <a:pt x="11461" y="21198"/>
                    <a:pt x="9738" y="20492"/>
                  </a:cubicBezTo>
                  <a:cubicBezTo>
                    <a:pt x="9016" y="20197"/>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12700" cap="flat">
              <a:solidFill>
                <a:schemeClr val="tx1"/>
              </a:solidFill>
              <a:prstDash val="solid"/>
              <a:round/>
              <a:headEnd type="none" w="med" len="med"/>
              <a:tailEnd type="none" w="med" len="med"/>
            </a:ln>
          </p:spPr>
          <p:txBody>
            <a:bodyPr lIns="0" tIns="0" rIns="0" bIns="0"/>
            <a:lstStyle/>
            <a:p>
              <a:endParaRPr lang="en-US"/>
            </a:p>
          </p:txBody>
        </p:sp>
        <p:sp>
          <p:nvSpPr>
            <p:cNvPr id="57" name="AutoShape 19"/>
            <p:cNvSpPr>
              <a:spLocks/>
            </p:cNvSpPr>
            <p:nvPr/>
          </p:nvSpPr>
          <p:spPr bwMode="auto">
            <a:xfrm>
              <a:off x="10" y="8"/>
              <a:ext cx="191" cy="140"/>
            </a:xfrm>
            <a:custGeom>
              <a:avLst/>
              <a:gdLst/>
              <a:ahLst/>
              <a:cxnLst/>
              <a:rect l="0" t="0" r="r" b="b"/>
              <a:pathLst>
                <a:path w="21600" h="2160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2" y="19050"/>
                  </a:lnTo>
                  <a:cubicBezTo>
                    <a:pt x="14510" y="19430"/>
                    <a:pt x="14461" y="19806"/>
                    <a:pt x="14386" y="20172"/>
                  </a:cubicBezTo>
                  <a:moveTo>
                    <a:pt x="17421" y="12116"/>
                  </a:moveTo>
                  <a:lnTo>
                    <a:pt x="17421" y="12116"/>
                  </a:lnTo>
                  <a:cubicBezTo>
                    <a:pt x="18513" y="12896"/>
                    <a:pt x="19202"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sp>
        <p:nvSpPr>
          <p:cNvPr id="20" name="TextBox 19"/>
          <p:cNvSpPr txBox="1"/>
          <p:nvPr/>
        </p:nvSpPr>
        <p:spPr>
          <a:xfrm>
            <a:off x="136550" y="1920641"/>
            <a:ext cx="1651927" cy="584775"/>
          </a:xfrm>
          <a:prstGeom prst="rect">
            <a:avLst/>
          </a:prstGeom>
          <a:noFill/>
        </p:spPr>
        <p:txBody>
          <a:bodyPr wrap="none" rtlCol="0">
            <a:spAutoFit/>
          </a:bodyPr>
          <a:lstStyle/>
          <a:p>
            <a:pPr algn="ctr"/>
            <a:r>
              <a:rPr lang="en-US" sz="1600" b="1" dirty="0" smtClean="0"/>
              <a:t>How significant </a:t>
            </a:r>
          </a:p>
          <a:p>
            <a:pPr algn="ctr"/>
            <a:r>
              <a:rPr lang="en-US" sz="1600" b="1" dirty="0" smtClean="0"/>
              <a:t>is the difference?</a:t>
            </a:r>
            <a:endParaRPr lang="en-US" sz="1600" b="1" dirty="0"/>
          </a:p>
        </p:txBody>
      </p:sp>
      <p:sp>
        <p:nvSpPr>
          <p:cNvPr id="59" name="TextBox 58"/>
          <p:cNvSpPr txBox="1"/>
          <p:nvPr/>
        </p:nvSpPr>
        <p:spPr>
          <a:xfrm>
            <a:off x="154305" y="2343150"/>
            <a:ext cx="1523174" cy="338554"/>
          </a:xfrm>
          <a:prstGeom prst="rect">
            <a:avLst/>
          </a:prstGeom>
          <a:noFill/>
        </p:spPr>
        <p:txBody>
          <a:bodyPr wrap="none" rtlCol="0">
            <a:spAutoFit/>
          </a:bodyPr>
          <a:lstStyle/>
          <a:p>
            <a:r>
              <a:rPr lang="en-US" sz="1600" b="1" dirty="0" smtClean="0"/>
              <a:t>Is it noticeable?</a:t>
            </a:r>
            <a:endParaRPr lang="en-US" sz="1600" b="1" dirty="0"/>
          </a:p>
        </p:txBody>
      </p:sp>
      <p:sp>
        <p:nvSpPr>
          <p:cNvPr id="22" name="Slide Number Placeholder 21"/>
          <p:cNvSpPr>
            <a:spLocks noGrp="1"/>
          </p:cNvSpPr>
          <p:nvPr>
            <p:ph type="sldNum" sz="quarter" idx="12"/>
          </p:nvPr>
        </p:nvSpPr>
        <p:spPr/>
        <p:txBody>
          <a:bodyPr/>
          <a:lstStyle/>
          <a:p>
            <a:fld id="{4AF310B5-B37C-4062-950A-8FEDA86889CC}" type="slidenum">
              <a:rPr lang="en-US" smtClean="0"/>
              <a:t>21</a:t>
            </a:fld>
            <a:endParaRPr lang="en-US"/>
          </a:p>
        </p:txBody>
      </p:sp>
    </p:spTree>
    <p:extLst>
      <p:ext uri="{BB962C8B-B14F-4D97-AF65-F5344CB8AC3E}">
        <p14:creationId xmlns:p14="http://schemas.microsoft.com/office/powerpoint/2010/main" val="40030912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1" nodeType="clickEffect">
                                  <p:stCondLst>
                                    <p:cond delay="0"/>
                                  </p:stCondLst>
                                  <p:iterate type="lt">
                                    <p:tmPct val="0"/>
                                  </p:iterate>
                                  <p:childTnLst>
                                    <p:animMotion origin="layout" path="M 0.00018 0.05059 L -3.61111E-6 -3.88649E-7 " pathEditMode="relative" rAng="0" ptsTypes="AA">
                                      <p:cBhvr>
                                        <p:cTn id="6" dur="1000" spd="-100000" fill="hold"/>
                                        <p:tgtEl>
                                          <p:spTgt spid="59"/>
                                        </p:tgtEl>
                                        <p:attrNameLst>
                                          <p:attrName>ppt_x</p:attrName>
                                          <p:attrName>ppt_y</p:attrName>
                                        </p:attrNameLst>
                                      </p:cBhvr>
                                      <p:rCtr x="-17" y="-2529"/>
                                    </p:animMotion>
                                  </p:childTnLst>
                                </p:cTn>
                              </p:par>
                            </p:childTnLst>
                          </p:cTn>
                        </p:par>
                        <p:par>
                          <p:cTn id="7" fill="hold">
                            <p:stCondLst>
                              <p:cond delay="1000"/>
                            </p:stCondLst>
                            <p:childTnLst>
                              <p:par>
                                <p:cTn id="8" presetID="10" presetClass="entr" presetSubtype="0" fill="hold" grpId="0" nodeType="afterEffect">
                                  <p:stCondLst>
                                    <p:cond delay="0"/>
                                  </p:stCondLst>
                                  <p:iterate type="lt">
                                    <p:tmPct val="0"/>
                                  </p:iterate>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par>
                          <p:cTn id="11" fill="hold">
                            <p:stCondLst>
                              <p:cond delay="1500"/>
                            </p:stCondLst>
                            <p:childTnLst>
                              <p:par>
                                <p:cTn id="12" presetID="18" presetClass="emph" presetSubtype="0" fill="hold" grpId="1" nodeType="afterEffect">
                                  <p:stCondLst>
                                    <p:cond delay="0"/>
                                  </p:stCondLst>
                                  <p:iterate type="lt">
                                    <p:tmPct val="4000"/>
                                  </p:iterate>
                                  <p:childTnLst>
                                    <p:set>
                                      <p:cBhvr override="childStyle">
                                        <p:cTn id="13" dur="500" fill="hold"/>
                                        <p:tgtEl>
                                          <p:spTgt spid="20"/>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0" grpId="1"/>
      <p:bldP spid="59"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6847614" y="2043078"/>
            <a:ext cx="2093586" cy="461665"/>
          </a:xfrm>
          <a:prstGeom prst="rect">
            <a:avLst/>
          </a:prstGeom>
          <a:noFill/>
        </p:spPr>
        <p:txBody>
          <a:bodyPr wrap="none" rtlCol="0">
            <a:spAutoFit/>
          </a:bodyPr>
          <a:lstStyle/>
          <a:p>
            <a:r>
              <a:rPr lang="en-US" sz="2400" b="1" dirty="0" smtClean="0"/>
              <a:t>Just noticeable</a:t>
            </a:r>
            <a:endParaRPr lang="en-US" sz="2400" b="1" dirty="0"/>
          </a:p>
        </p:txBody>
      </p:sp>
      <p:sp>
        <p:nvSpPr>
          <p:cNvPr id="33" name="TextBox 32"/>
          <p:cNvSpPr txBox="1"/>
          <p:nvPr/>
        </p:nvSpPr>
        <p:spPr>
          <a:xfrm>
            <a:off x="6608807" y="1893153"/>
            <a:ext cx="2306593" cy="830997"/>
          </a:xfrm>
          <a:prstGeom prst="rect">
            <a:avLst/>
          </a:prstGeom>
          <a:noFill/>
        </p:spPr>
        <p:txBody>
          <a:bodyPr wrap="none" rtlCol="0">
            <a:spAutoFit/>
          </a:bodyPr>
          <a:lstStyle/>
          <a:p>
            <a:pPr algn="ctr"/>
            <a:r>
              <a:rPr lang="en-US" sz="2400" b="1" dirty="0" smtClean="0"/>
              <a:t>Existing </a:t>
            </a:r>
          </a:p>
          <a:p>
            <a:pPr algn="ctr"/>
            <a:r>
              <a:rPr lang="en-US" sz="2400" b="1" dirty="0" smtClean="0"/>
              <a:t>depth difference</a:t>
            </a:r>
            <a:endParaRPr lang="en-US" sz="2400" b="1" dirty="0"/>
          </a:p>
        </p:txBody>
      </p:sp>
      <p:sp>
        <p:nvSpPr>
          <p:cNvPr id="55" name="TextBox 54"/>
          <p:cNvSpPr txBox="1"/>
          <p:nvPr/>
        </p:nvSpPr>
        <p:spPr>
          <a:xfrm>
            <a:off x="6699113" y="2007028"/>
            <a:ext cx="2292487" cy="584775"/>
          </a:xfrm>
          <a:prstGeom prst="rect">
            <a:avLst/>
          </a:prstGeom>
          <a:noFill/>
        </p:spPr>
        <p:txBody>
          <a:bodyPr wrap="none" rtlCol="0">
            <a:spAutoFit/>
          </a:bodyPr>
          <a:lstStyle/>
          <a:p>
            <a:pPr algn="ctr"/>
            <a:r>
              <a:rPr lang="en-US" sz="1600" dirty="0">
                <a:solidFill>
                  <a:srgbClr val="E20000"/>
                </a:solidFill>
              </a:rPr>
              <a:t>d</a:t>
            </a:r>
            <a:r>
              <a:rPr lang="en-US" sz="1600" dirty="0" smtClean="0">
                <a:solidFill>
                  <a:srgbClr val="E20000"/>
                </a:solidFill>
              </a:rPr>
              <a:t>epends on the previous</a:t>
            </a:r>
          </a:p>
          <a:p>
            <a:pPr algn="ctr"/>
            <a:r>
              <a:rPr lang="en-US" sz="1600" dirty="0" smtClean="0">
                <a:solidFill>
                  <a:srgbClr val="E20000"/>
                </a:solidFill>
              </a:rPr>
              <a:t>amplitude</a:t>
            </a:r>
            <a:endParaRPr lang="en-US" sz="1600" dirty="0">
              <a:solidFill>
                <a:srgbClr val="E20000"/>
              </a:solidFill>
            </a:endParaRPr>
          </a:p>
        </p:txBody>
      </p:sp>
      <p:sp>
        <p:nvSpPr>
          <p:cNvPr id="51" name="Freeform 50"/>
          <p:cNvSpPr/>
          <p:nvPr/>
        </p:nvSpPr>
        <p:spPr>
          <a:xfrm flipH="1">
            <a:off x="5316992" y="175593"/>
            <a:ext cx="578483" cy="4493649"/>
          </a:xfrm>
          <a:custGeom>
            <a:avLst/>
            <a:gdLst>
              <a:gd name="connsiteX0" fmla="*/ 343959 w 702552"/>
              <a:gd name="connsiteY0" fmla="*/ 0 h 2057400"/>
              <a:gd name="connsiteX1" fmla="*/ 10584 w 702552"/>
              <a:gd name="connsiteY1" fmla="*/ 242888 h 2057400"/>
              <a:gd name="connsiteX2" fmla="*/ 696384 w 702552"/>
              <a:gd name="connsiteY2" fmla="*/ 557213 h 2057400"/>
              <a:gd name="connsiteX3" fmla="*/ 10584 w 702552"/>
              <a:gd name="connsiteY3" fmla="*/ 866775 h 2057400"/>
              <a:gd name="connsiteX4" fmla="*/ 696384 w 702552"/>
              <a:gd name="connsiteY4" fmla="*/ 1181100 h 2057400"/>
              <a:gd name="connsiteX5" fmla="*/ 10584 w 702552"/>
              <a:gd name="connsiteY5" fmla="*/ 1490663 h 2057400"/>
              <a:gd name="connsiteX6" fmla="*/ 696384 w 702552"/>
              <a:gd name="connsiteY6" fmla="*/ 1804988 h 2057400"/>
              <a:gd name="connsiteX7" fmla="*/ 348722 w 702552"/>
              <a:gd name="connsiteY7" fmla="*/ 2057400 h 2057400"/>
              <a:gd name="connsiteX0" fmla="*/ 0 w 691968"/>
              <a:gd name="connsiteY0" fmla="*/ 0 h 1814512"/>
              <a:gd name="connsiteX1" fmla="*/ 685800 w 691968"/>
              <a:gd name="connsiteY1" fmla="*/ 314325 h 1814512"/>
              <a:gd name="connsiteX2" fmla="*/ 0 w 691968"/>
              <a:gd name="connsiteY2" fmla="*/ 623887 h 1814512"/>
              <a:gd name="connsiteX3" fmla="*/ 685800 w 691968"/>
              <a:gd name="connsiteY3" fmla="*/ 938212 h 1814512"/>
              <a:gd name="connsiteX4" fmla="*/ 0 w 691968"/>
              <a:gd name="connsiteY4" fmla="*/ 1247775 h 1814512"/>
              <a:gd name="connsiteX5" fmla="*/ 685800 w 691968"/>
              <a:gd name="connsiteY5" fmla="*/ 1562100 h 1814512"/>
              <a:gd name="connsiteX6" fmla="*/ 338138 w 691968"/>
              <a:gd name="connsiteY6" fmla="*/ 1814512 h 1814512"/>
              <a:gd name="connsiteX0" fmla="*/ 0 w 691968"/>
              <a:gd name="connsiteY0" fmla="*/ 0 h 1830950"/>
              <a:gd name="connsiteX1" fmla="*/ 685800 w 691968"/>
              <a:gd name="connsiteY1" fmla="*/ 314325 h 1830950"/>
              <a:gd name="connsiteX2" fmla="*/ 0 w 691968"/>
              <a:gd name="connsiteY2" fmla="*/ 623887 h 1830950"/>
              <a:gd name="connsiteX3" fmla="*/ 685800 w 691968"/>
              <a:gd name="connsiteY3" fmla="*/ 938212 h 1830950"/>
              <a:gd name="connsiteX4" fmla="*/ 0 w 691968"/>
              <a:gd name="connsiteY4" fmla="*/ 1247775 h 1830950"/>
              <a:gd name="connsiteX5" fmla="*/ 685800 w 691968"/>
              <a:gd name="connsiteY5" fmla="*/ 1562100 h 1830950"/>
              <a:gd name="connsiteX6" fmla="*/ 338138 w 691968"/>
              <a:gd name="connsiteY6" fmla="*/ 1814512 h 1830950"/>
              <a:gd name="connsiteX7" fmla="*/ 351273 w 691968"/>
              <a:gd name="connsiteY7" fmla="*/ 1806061 h 1830950"/>
              <a:gd name="connsiteX0" fmla="*/ 0 w 691968"/>
              <a:gd name="connsiteY0" fmla="*/ 0 h 1814512"/>
              <a:gd name="connsiteX1" fmla="*/ 685800 w 691968"/>
              <a:gd name="connsiteY1" fmla="*/ 314325 h 1814512"/>
              <a:gd name="connsiteX2" fmla="*/ 0 w 691968"/>
              <a:gd name="connsiteY2" fmla="*/ 623887 h 1814512"/>
              <a:gd name="connsiteX3" fmla="*/ 685800 w 691968"/>
              <a:gd name="connsiteY3" fmla="*/ 938212 h 1814512"/>
              <a:gd name="connsiteX4" fmla="*/ 0 w 691968"/>
              <a:gd name="connsiteY4" fmla="*/ 1247775 h 1814512"/>
              <a:gd name="connsiteX5" fmla="*/ 685800 w 691968"/>
              <a:gd name="connsiteY5" fmla="*/ 1562100 h 1814512"/>
              <a:gd name="connsiteX6" fmla="*/ 338138 w 691968"/>
              <a:gd name="connsiteY6" fmla="*/ 1814512 h 1814512"/>
              <a:gd name="connsiteX0" fmla="*/ 0 w 685800"/>
              <a:gd name="connsiteY0" fmla="*/ 0 h 1562100"/>
              <a:gd name="connsiteX1" fmla="*/ 685800 w 685800"/>
              <a:gd name="connsiteY1" fmla="*/ 314325 h 1562100"/>
              <a:gd name="connsiteX2" fmla="*/ 0 w 685800"/>
              <a:gd name="connsiteY2" fmla="*/ 623887 h 1562100"/>
              <a:gd name="connsiteX3" fmla="*/ 685800 w 685800"/>
              <a:gd name="connsiteY3" fmla="*/ 938212 h 1562100"/>
              <a:gd name="connsiteX4" fmla="*/ 0 w 685800"/>
              <a:gd name="connsiteY4" fmla="*/ 1247775 h 1562100"/>
              <a:gd name="connsiteX5" fmla="*/ 685800 w 685800"/>
              <a:gd name="connsiteY5" fmla="*/ 1562100 h 1562100"/>
              <a:gd name="connsiteX0" fmla="*/ 367047 w 693510"/>
              <a:gd name="connsiteY0" fmla="*/ 0 h 1413895"/>
              <a:gd name="connsiteX1" fmla="*/ 685800 w 693510"/>
              <a:gd name="connsiteY1" fmla="*/ 166120 h 1413895"/>
              <a:gd name="connsiteX2" fmla="*/ 0 w 693510"/>
              <a:gd name="connsiteY2" fmla="*/ 475682 h 1413895"/>
              <a:gd name="connsiteX3" fmla="*/ 685800 w 693510"/>
              <a:gd name="connsiteY3" fmla="*/ 790007 h 1413895"/>
              <a:gd name="connsiteX4" fmla="*/ 0 w 693510"/>
              <a:gd name="connsiteY4" fmla="*/ 1099570 h 1413895"/>
              <a:gd name="connsiteX5" fmla="*/ 685800 w 693510"/>
              <a:gd name="connsiteY5" fmla="*/ 1413895 h 1413895"/>
              <a:gd name="connsiteX0" fmla="*/ 367047 w 696575"/>
              <a:gd name="connsiteY0" fmla="*/ 0 h 1413895"/>
              <a:gd name="connsiteX1" fmla="*/ 685800 w 696575"/>
              <a:gd name="connsiteY1" fmla="*/ 166120 h 1413895"/>
              <a:gd name="connsiteX2" fmla="*/ 0 w 696575"/>
              <a:gd name="connsiteY2" fmla="*/ 475682 h 1413895"/>
              <a:gd name="connsiteX3" fmla="*/ 685800 w 696575"/>
              <a:gd name="connsiteY3" fmla="*/ 790007 h 1413895"/>
              <a:gd name="connsiteX4" fmla="*/ 0 w 696575"/>
              <a:gd name="connsiteY4" fmla="*/ 1099570 h 1413895"/>
              <a:gd name="connsiteX5" fmla="*/ 685800 w 696575"/>
              <a:gd name="connsiteY5" fmla="*/ 1413895 h 1413895"/>
              <a:gd name="connsiteX0" fmla="*/ 367047 w 695021"/>
              <a:gd name="connsiteY0" fmla="*/ 0 h 1413895"/>
              <a:gd name="connsiteX1" fmla="*/ 685800 w 695021"/>
              <a:gd name="connsiteY1" fmla="*/ 166120 h 1413895"/>
              <a:gd name="connsiteX2" fmla="*/ 0 w 695021"/>
              <a:gd name="connsiteY2" fmla="*/ 475682 h 1413895"/>
              <a:gd name="connsiteX3" fmla="*/ 685800 w 695021"/>
              <a:gd name="connsiteY3" fmla="*/ 790007 h 1413895"/>
              <a:gd name="connsiteX4" fmla="*/ 0 w 695021"/>
              <a:gd name="connsiteY4" fmla="*/ 1099570 h 1413895"/>
              <a:gd name="connsiteX5" fmla="*/ 685800 w 695021"/>
              <a:gd name="connsiteY5" fmla="*/ 1413895 h 1413895"/>
              <a:gd name="connsiteX0" fmla="*/ 381789 w 709763"/>
              <a:gd name="connsiteY0" fmla="*/ 0 h 1224622"/>
              <a:gd name="connsiteX1" fmla="*/ 700542 w 709763"/>
              <a:gd name="connsiteY1" fmla="*/ 166120 h 1224622"/>
              <a:gd name="connsiteX2" fmla="*/ 14742 w 709763"/>
              <a:gd name="connsiteY2" fmla="*/ 475682 h 1224622"/>
              <a:gd name="connsiteX3" fmla="*/ 700542 w 709763"/>
              <a:gd name="connsiteY3" fmla="*/ 790007 h 1224622"/>
              <a:gd name="connsiteX4" fmla="*/ 14742 w 709763"/>
              <a:gd name="connsiteY4" fmla="*/ 1099570 h 1224622"/>
              <a:gd name="connsiteX5" fmla="*/ 239779 w 709763"/>
              <a:gd name="connsiteY5" fmla="*/ 1224622 h 1224622"/>
              <a:gd name="connsiteX0" fmla="*/ 391424 w 719398"/>
              <a:gd name="connsiteY0" fmla="*/ 0 h 1224622"/>
              <a:gd name="connsiteX1" fmla="*/ 710177 w 719398"/>
              <a:gd name="connsiteY1" fmla="*/ 166120 h 1224622"/>
              <a:gd name="connsiteX2" fmla="*/ 24377 w 719398"/>
              <a:gd name="connsiteY2" fmla="*/ 475682 h 1224622"/>
              <a:gd name="connsiteX3" fmla="*/ 710177 w 719398"/>
              <a:gd name="connsiteY3" fmla="*/ 790007 h 1224622"/>
              <a:gd name="connsiteX4" fmla="*/ 24377 w 719398"/>
              <a:gd name="connsiteY4" fmla="*/ 1099570 h 1224622"/>
              <a:gd name="connsiteX5" fmla="*/ 249414 w 719398"/>
              <a:gd name="connsiteY5" fmla="*/ 1224622 h 1224622"/>
              <a:gd name="connsiteX0" fmla="*/ 382949 w 710923"/>
              <a:gd name="connsiteY0" fmla="*/ 0 h 1224622"/>
              <a:gd name="connsiteX1" fmla="*/ 701702 w 710923"/>
              <a:gd name="connsiteY1" fmla="*/ 166120 h 1224622"/>
              <a:gd name="connsiteX2" fmla="*/ 15902 w 710923"/>
              <a:gd name="connsiteY2" fmla="*/ 475682 h 1224622"/>
              <a:gd name="connsiteX3" fmla="*/ 701702 w 710923"/>
              <a:gd name="connsiteY3" fmla="*/ 790007 h 1224622"/>
              <a:gd name="connsiteX4" fmla="*/ 15902 w 710923"/>
              <a:gd name="connsiteY4" fmla="*/ 1099570 h 1224622"/>
              <a:gd name="connsiteX5" fmla="*/ 240939 w 710923"/>
              <a:gd name="connsiteY5" fmla="*/ 1224622 h 1224622"/>
              <a:gd name="connsiteX0" fmla="*/ 387658 w 715632"/>
              <a:gd name="connsiteY0" fmla="*/ 0 h 1224622"/>
              <a:gd name="connsiteX1" fmla="*/ 706411 w 715632"/>
              <a:gd name="connsiteY1" fmla="*/ 166120 h 1224622"/>
              <a:gd name="connsiteX2" fmla="*/ 20611 w 715632"/>
              <a:gd name="connsiteY2" fmla="*/ 475682 h 1224622"/>
              <a:gd name="connsiteX3" fmla="*/ 706411 w 715632"/>
              <a:gd name="connsiteY3" fmla="*/ 790007 h 1224622"/>
              <a:gd name="connsiteX4" fmla="*/ 20611 w 715632"/>
              <a:gd name="connsiteY4" fmla="*/ 1099570 h 1224622"/>
              <a:gd name="connsiteX5" fmla="*/ 245648 w 715632"/>
              <a:gd name="connsiteY5" fmla="*/ 1224622 h 1224622"/>
              <a:gd name="connsiteX0" fmla="*/ 381584 w 709558"/>
              <a:gd name="connsiteY0" fmla="*/ 0 h 1246049"/>
              <a:gd name="connsiteX1" fmla="*/ 700337 w 709558"/>
              <a:gd name="connsiteY1" fmla="*/ 166120 h 1246049"/>
              <a:gd name="connsiteX2" fmla="*/ 14537 w 709558"/>
              <a:gd name="connsiteY2" fmla="*/ 475682 h 1246049"/>
              <a:gd name="connsiteX3" fmla="*/ 700337 w 709558"/>
              <a:gd name="connsiteY3" fmla="*/ 790007 h 1246049"/>
              <a:gd name="connsiteX4" fmla="*/ 14537 w 709558"/>
              <a:gd name="connsiteY4" fmla="*/ 1099570 h 1246049"/>
              <a:gd name="connsiteX5" fmla="*/ 286430 w 709558"/>
              <a:gd name="connsiteY5" fmla="*/ 1246049 h 1246049"/>
              <a:gd name="connsiteX0" fmla="*/ 387168 w 715142"/>
              <a:gd name="connsiteY0" fmla="*/ 0 h 1246049"/>
              <a:gd name="connsiteX1" fmla="*/ 705921 w 715142"/>
              <a:gd name="connsiteY1" fmla="*/ 166120 h 1246049"/>
              <a:gd name="connsiteX2" fmla="*/ 20121 w 715142"/>
              <a:gd name="connsiteY2" fmla="*/ 475682 h 1246049"/>
              <a:gd name="connsiteX3" fmla="*/ 705921 w 715142"/>
              <a:gd name="connsiteY3" fmla="*/ 790007 h 1246049"/>
              <a:gd name="connsiteX4" fmla="*/ 20121 w 715142"/>
              <a:gd name="connsiteY4" fmla="*/ 1099570 h 1246049"/>
              <a:gd name="connsiteX5" fmla="*/ 292014 w 715142"/>
              <a:gd name="connsiteY5" fmla="*/ 1246049 h 1246049"/>
              <a:gd name="connsiteX0" fmla="*/ 367585 w 695559"/>
              <a:gd name="connsiteY0" fmla="*/ 0 h 1246049"/>
              <a:gd name="connsiteX1" fmla="*/ 686338 w 695559"/>
              <a:gd name="connsiteY1" fmla="*/ 166120 h 1246049"/>
              <a:gd name="connsiteX2" fmla="*/ 538 w 695559"/>
              <a:gd name="connsiteY2" fmla="*/ 475682 h 1246049"/>
              <a:gd name="connsiteX3" fmla="*/ 686338 w 695559"/>
              <a:gd name="connsiteY3" fmla="*/ 790007 h 1246049"/>
              <a:gd name="connsiteX4" fmla="*/ 538 w 695559"/>
              <a:gd name="connsiteY4" fmla="*/ 1099570 h 1246049"/>
              <a:gd name="connsiteX5" fmla="*/ 272431 w 695559"/>
              <a:gd name="connsiteY5" fmla="*/ 1246049 h 1246049"/>
              <a:gd name="connsiteX0" fmla="*/ 367049 w 695023"/>
              <a:gd name="connsiteY0" fmla="*/ 0 h 1246049"/>
              <a:gd name="connsiteX1" fmla="*/ 685802 w 695023"/>
              <a:gd name="connsiteY1" fmla="*/ 166120 h 1246049"/>
              <a:gd name="connsiteX2" fmla="*/ 2 w 695023"/>
              <a:gd name="connsiteY2" fmla="*/ 475682 h 1246049"/>
              <a:gd name="connsiteX3" fmla="*/ 685802 w 695023"/>
              <a:gd name="connsiteY3" fmla="*/ 790007 h 1246049"/>
              <a:gd name="connsiteX4" fmla="*/ 2 w 695023"/>
              <a:gd name="connsiteY4" fmla="*/ 1099570 h 1246049"/>
              <a:gd name="connsiteX5" fmla="*/ 271895 w 695023"/>
              <a:gd name="connsiteY5" fmla="*/ 1246049 h 1246049"/>
              <a:gd name="connsiteX0" fmla="*/ 373642 w 701616"/>
              <a:gd name="connsiteY0" fmla="*/ 0 h 1246049"/>
              <a:gd name="connsiteX1" fmla="*/ 692395 w 701616"/>
              <a:gd name="connsiteY1" fmla="*/ 166120 h 1246049"/>
              <a:gd name="connsiteX2" fmla="*/ 6595 w 701616"/>
              <a:gd name="connsiteY2" fmla="*/ 475682 h 1246049"/>
              <a:gd name="connsiteX3" fmla="*/ 692395 w 701616"/>
              <a:gd name="connsiteY3" fmla="*/ 790007 h 1246049"/>
              <a:gd name="connsiteX4" fmla="*/ 6595 w 701616"/>
              <a:gd name="connsiteY4" fmla="*/ 1099570 h 1246049"/>
              <a:gd name="connsiteX5" fmla="*/ 278488 w 701616"/>
              <a:gd name="connsiteY5" fmla="*/ 1246049 h 1246049"/>
              <a:gd name="connsiteX0" fmla="*/ 384831 w 712805"/>
              <a:gd name="connsiteY0" fmla="*/ 0 h 1246049"/>
              <a:gd name="connsiteX1" fmla="*/ 703584 w 712805"/>
              <a:gd name="connsiteY1" fmla="*/ 166120 h 1246049"/>
              <a:gd name="connsiteX2" fmla="*/ 17784 w 712805"/>
              <a:gd name="connsiteY2" fmla="*/ 475682 h 1246049"/>
              <a:gd name="connsiteX3" fmla="*/ 703584 w 712805"/>
              <a:gd name="connsiteY3" fmla="*/ 790007 h 1246049"/>
              <a:gd name="connsiteX4" fmla="*/ 17784 w 712805"/>
              <a:gd name="connsiteY4" fmla="*/ 1099570 h 1246049"/>
              <a:gd name="connsiteX5" fmla="*/ 289677 w 712805"/>
              <a:gd name="connsiteY5" fmla="*/ 1246049 h 1246049"/>
              <a:gd name="connsiteX0" fmla="*/ 377881 w 705855"/>
              <a:gd name="connsiteY0" fmla="*/ 0 h 1246049"/>
              <a:gd name="connsiteX1" fmla="*/ 696634 w 705855"/>
              <a:gd name="connsiteY1" fmla="*/ 166120 h 1246049"/>
              <a:gd name="connsiteX2" fmla="*/ 10834 w 705855"/>
              <a:gd name="connsiteY2" fmla="*/ 475682 h 1246049"/>
              <a:gd name="connsiteX3" fmla="*/ 696634 w 705855"/>
              <a:gd name="connsiteY3" fmla="*/ 790007 h 1246049"/>
              <a:gd name="connsiteX4" fmla="*/ 10834 w 705855"/>
              <a:gd name="connsiteY4" fmla="*/ 1099570 h 1246049"/>
              <a:gd name="connsiteX5" fmla="*/ 282727 w 705855"/>
              <a:gd name="connsiteY5" fmla="*/ 1246049 h 1246049"/>
              <a:gd name="connsiteX0" fmla="*/ 373590 w 701564"/>
              <a:gd name="connsiteY0" fmla="*/ 0 h 1246049"/>
              <a:gd name="connsiteX1" fmla="*/ 692343 w 701564"/>
              <a:gd name="connsiteY1" fmla="*/ 166120 h 1246049"/>
              <a:gd name="connsiteX2" fmla="*/ 6543 w 701564"/>
              <a:gd name="connsiteY2" fmla="*/ 475682 h 1246049"/>
              <a:gd name="connsiteX3" fmla="*/ 692343 w 701564"/>
              <a:gd name="connsiteY3" fmla="*/ 790007 h 1246049"/>
              <a:gd name="connsiteX4" fmla="*/ 6543 w 701564"/>
              <a:gd name="connsiteY4" fmla="*/ 1099570 h 1246049"/>
              <a:gd name="connsiteX5" fmla="*/ 278436 w 701564"/>
              <a:gd name="connsiteY5" fmla="*/ 1246049 h 1246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1564" h="1246049">
                <a:moveTo>
                  <a:pt x="373590" y="0"/>
                </a:moveTo>
                <a:cubicBezTo>
                  <a:pt x="494806" y="41087"/>
                  <a:pt x="753517" y="86840"/>
                  <a:pt x="692343" y="166120"/>
                </a:cubicBezTo>
                <a:cubicBezTo>
                  <a:pt x="631169" y="245400"/>
                  <a:pt x="6543" y="371701"/>
                  <a:pt x="6543" y="475682"/>
                </a:cubicBezTo>
                <a:cubicBezTo>
                  <a:pt x="6543" y="579663"/>
                  <a:pt x="692343" y="686026"/>
                  <a:pt x="692343" y="790007"/>
                </a:cubicBezTo>
                <a:cubicBezTo>
                  <a:pt x="692343" y="893988"/>
                  <a:pt x="50112" y="1038807"/>
                  <a:pt x="6543" y="1099570"/>
                </a:cubicBezTo>
                <a:cubicBezTo>
                  <a:pt x="-37026" y="1160333"/>
                  <a:pt x="146423" y="1223039"/>
                  <a:pt x="278436" y="1246049"/>
                </a:cubicBezTo>
              </a:path>
            </a:pathLst>
          </a:custGeom>
          <a:ln w="25400">
            <a:solidFill>
              <a:srgbClr val="C00000">
                <a:alpha val="60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flipH="1">
            <a:off x="5321001" y="175593"/>
            <a:ext cx="578483" cy="4493649"/>
          </a:xfrm>
          <a:custGeom>
            <a:avLst/>
            <a:gdLst>
              <a:gd name="connsiteX0" fmla="*/ 343959 w 702552"/>
              <a:gd name="connsiteY0" fmla="*/ 0 h 2057400"/>
              <a:gd name="connsiteX1" fmla="*/ 10584 w 702552"/>
              <a:gd name="connsiteY1" fmla="*/ 242888 h 2057400"/>
              <a:gd name="connsiteX2" fmla="*/ 696384 w 702552"/>
              <a:gd name="connsiteY2" fmla="*/ 557213 h 2057400"/>
              <a:gd name="connsiteX3" fmla="*/ 10584 w 702552"/>
              <a:gd name="connsiteY3" fmla="*/ 866775 h 2057400"/>
              <a:gd name="connsiteX4" fmla="*/ 696384 w 702552"/>
              <a:gd name="connsiteY4" fmla="*/ 1181100 h 2057400"/>
              <a:gd name="connsiteX5" fmla="*/ 10584 w 702552"/>
              <a:gd name="connsiteY5" fmla="*/ 1490663 h 2057400"/>
              <a:gd name="connsiteX6" fmla="*/ 696384 w 702552"/>
              <a:gd name="connsiteY6" fmla="*/ 1804988 h 2057400"/>
              <a:gd name="connsiteX7" fmla="*/ 348722 w 702552"/>
              <a:gd name="connsiteY7" fmla="*/ 2057400 h 2057400"/>
              <a:gd name="connsiteX0" fmla="*/ 0 w 691968"/>
              <a:gd name="connsiteY0" fmla="*/ 0 h 1814512"/>
              <a:gd name="connsiteX1" fmla="*/ 685800 w 691968"/>
              <a:gd name="connsiteY1" fmla="*/ 314325 h 1814512"/>
              <a:gd name="connsiteX2" fmla="*/ 0 w 691968"/>
              <a:gd name="connsiteY2" fmla="*/ 623887 h 1814512"/>
              <a:gd name="connsiteX3" fmla="*/ 685800 w 691968"/>
              <a:gd name="connsiteY3" fmla="*/ 938212 h 1814512"/>
              <a:gd name="connsiteX4" fmla="*/ 0 w 691968"/>
              <a:gd name="connsiteY4" fmla="*/ 1247775 h 1814512"/>
              <a:gd name="connsiteX5" fmla="*/ 685800 w 691968"/>
              <a:gd name="connsiteY5" fmla="*/ 1562100 h 1814512"/>
              <a:gd name="connsiteX6" fmla="*/ 338138 w 691968"/>
              <a:gd name="connsiteY6" fmla="*/ 1814512 h 1814512"/>
              <a:gd name="connsiteX0" fmla="*/ 0 w 691968"/>
              <a:gd name="connsiteY0" fmla="*/ 0 h 1830950"/>
              <a:gd name="connsiteX1" fmla="*/ 685800 w 691968"/>
              <a:gd name="connsiteY1" fmla="*/ 314325 h 1830950"/>
              <a:gd name="connsiteX2" fmla="*/ 0 w 691968"/>
              <a:gd name="connsiteY2" fmla="*/ 623887 h 1830950"/>
              <a:gd name="connsiteX3" fmla="*/ 685800 w 691968"/>
              <a:gd name="connsiteY3" fmla="*/ 938212 h 1830950"/>
              <a:gd name="connsiteX4" fmla="*/ 0 w 691968"/>
              <a:gd name="connsiteY4" fmla="*/ 1247775 h 1830950"/>
              <a:gd name="connsiteX5" fmla="*/ 685800 w 691968"/>
              <a:gd name="connsiteY5" fmla="*/ 1562100 h 1830950"/>
              <a:gd name="connsiteX6" fmla="*/ 338138 w 691968"/>
              <a:gd name="connsiteY6" fmla="*/ 1814512 h 1830950"/>
              <a:gd name="connsiteX7" fmla="*/ 351273 w 691968"/>
              <a:gd name="connsiteY7" fmla="*/ 1806061 h 1830950"/>
              <a:gd name="connsiteX0" fmla="*/ 0 w 691968"/>
              <a:gd name="connsiteY0" fmla="*/ 0 h 1814512"/>
              <a:gd name="connsiteX1" fmla="*/ 685800 w 691968"/>
              <a:gd name="connsiteY1" fmla="*/ 314325 h 1814512"/>
              <a:gd name="connsiteX2" fmla="*/ 0 w 691968"/>
              <a:gd name="connsiteY2" fmla="*/ 623887 h 1814512"/>
              <a:gd name="connsiteX3" fmla="*/ 685800 w 691968"/>
              <a:gd name="connsiteY3" fmla="*/ 938212 h 1814512"/>
              <a:gd name="connsiteX4" fmla="*/ 0 w 691968"/>
              <a:gd name="connsiteY4" fmla="*/ 1247775 h 1814512"/>
              <a:gd name="connsiteX5" fmla="*/ 685800 w 691968"/>
              <a:gd name="connsiteY5" fmla="*/ 1562100 h 1814512"/>
              <a:gd name="connsiteX6" fmla="*/ 338138 w 691968"/>
              <a:gd name="connsiteY6" fmla="*/ 1814512 h 1814512"/>
              <a:gd name="connsiteX0" fmla="*/ 0 w 685800"/>
              <a:gd name="connsiteY0" fmla="*/ 0 h 1562100"/>
              <a:gd name="connsiteX1" fmla="*/ 685800 w 685800"/>
              <a:gd name="connsiteY1" fmla="*/ 314325 h 1562100"/>
              <a:gd name="connsiteX2" fmla="*/ 0 w 685800"/>
              <a:gd name="connsiteY2" fmla="*/ 623887 h 1562100"/>
              <a:gd name="connsiteX3" fmla="*/ 685800 w 685800"/>
              <a:gd name="connsiteY3" fmla="*/ 938212 h 1562100"/>
              <a:gd name="connsiteX4" fmla="*/ 0 w 685800"/>
              <a:gd name="connsiteY4" fmla="*/ 1247775 h 1562100"/>
              <a:gd name="connsiteX5" fmla="*/ 685800 w 685800"/>
              <a:gd name="connsiteY5" fmla="*/ 1562100 h 1562100"/>
              <a:gd name="connsiteX0" fmla="*/ 367047 w 693510"/>
              <a:gd name="connsiteY0" fmla="*/ 0 h 1413895"/>
              <a:gd name="connsiteX1" fmla="*/ 685800 w 693510"/>
              <a:gd name="connsiteY1" fmla="*/ 166120 h 1413895"/>
              <a:gd name="connsiteX2" fmla="*/ 0 w 693510"/>
              <a:gd name="connsiteY2" fmla="*/ 475682 h 1413895"/>
              <a:gd name="connsiteX3" fmla="*/ 685800 w 693510"/>
              <a:gd name="connsiteY3" fmla="*/ 790007 h 1413895"/>
              <a:gd name="connsiteX4" fmla="*/ 0 w 693510"/>
              <a:gd name="connsiteY4" fmla="*/ 1099570 h 1413895"/>
              <a:gd name="connsiteX5" fmla="*/ 685800 w 693510"/>
              <a:gd name="connsiteY5" fmla="*/ 1413895 h 1413895"/>
              <a:gd name="connsiteX0" fmla="*/ 367047 w 696575"/>
              <a:gd name="connsiteY0" fmla="*/ 0 h 1413895"/>
              <a:gd name="connsiteX1" fmla="*/ 685800 w 696575"/>
              <a:gd name="connsiteY1" fmla="*/ 166120 h 1413895"/>
              <a:gd name="connsiteX2" fmla="*/ 0 w 696575"/>
              <a:gd name="connsiteY2" fmla="*/ 475682 h 1413895"/>
              <a:gd name="connsiteX3" fmla="*/ 685800 w 696575"/>
              <a:gd name="connsiteY3" fmla="*/ 790007 h 1413895"/>
              <a:gd name="connsiteX4" fmla="*/ 0 w 696575"/>
              <a:gd name="connsiteY4" fmla="*/ 1099570 h 1413895"/>
              <a:gd name="connsiteX5" fmla="*/ 685800 w 696575"/>
              <a:gd name="connsiteY5" fmla="*/ 1413895 h 1413895"/>
              <a:gd name="connsiteX0" fmla="*/ 367047 w 695021"/>
              <a:gd name="connsiteY0" fmla="*/ 0 h 1413895"/>
              <a:gd name="connsiteX1" fmla="*/ 685800 w 695021"/>
              <a:gd name="connsiteY1" fmla="*/ 166120 h 1413895"/>
              <a:gd name="connsiteX2" fmla="*/ 0 w 695021"/>
              <a:gd name="connsiteY2" fmla="*/ 475682 h 1413895"/>
              <a:gd name="connsiteX3" fmla="*/ 685800 w 695021"/>
              <a:gd name="connsiteY3" fmla="*/ 790007 h 1413895"/>
              <a:gd name="connsiteX4" fmla="*/ 0 w 695021"/>
              <a:gd name="connsiteY4" fmla="*/ 1099570 h 1413895"/>
              <a:gd name="connsiteX5" fmla="*/ 685800 w 695021"/>
              <a:gd name="connsiteY5" fmla="*/ 1413895 h 1413895"/>
              <a:gd name="connsiteX0" fmla="*/ 381789 w 709763"/>
              <a:gd name="connsiteY0" fmla="*/ 0 h 1224622"/>
              <a:gd name="connsiteX1" fmla="*/ 700542 w 709763"/>
              <a:gd name="connsiteY1" fmla="*/ 166120 h 1224622"/>
              <a:gd name="connsiteX2" fmla="*/ 14742 w 709763"/>
              <a:gd name="connsiteY2" fmla="*/ 475682 h 1224622"/>
              <a:gd name="connsiteX3" fmla="*/ 700542 w 709763"/>
              <a:gd name="connsiteY3" fmla="*/ 790007 h 1224622"/>
              <a:gd name="connsiteX4" fmla="*/ 14742 w 709763"/>
              <a:gd name="connsiteY4" fmla="*/ 1099570 h 1224622"/>
              <a:gd name="connsiteX5" fmla="*/ 239779 w 709763"/>
              <a:gd name="connsiteY5" fmla="*/ 1224622 h 1224622"/>
              <a:gd name="connsiteX0" fmla="*/ 391424 w 719398"/>
              <a:gd name="connsiteY0" fmla="*/ 0 h 1224622"/>
              <a:gd name="connsiteX1" fmla="*/ 710177 w 719398"/>
              <a:gd name="connsiteY1" fmla="*/ 166120 h 1224622"/>
              <a:gd name="connsiteX2" fmla="*/ 24377 w 719398"/>
              <a:gd name="connsiteY2" fmla="*/ 475682 h 1224622"/>
              <a:gd name="connsiteX3" fmla="*/ 710177 w 719398"/>
              <a:gd name="connsiteY3" fmla="*/ 790007 h 1224622"/>
              <a:gd name="connsiteX4" fmla="*/ 24377 w 719398"/>
              <a:gd name="connsiteY4" fmla="*/ 1099570 h 1224622"/>
              <a:gd name="connsiteX5" fmla="*/ 249414 w 719398"/>
              <a:gd name="connsiteY5" fmla="*/ 1224622 h 1224622"/>
              <a:gd name="connsiteX0" fmla="*/ 382949 w 710923"/>
              <a:gd name="connsiteY0" fmla="*/ 0 h 1224622"/>
              <a:gd name="connsiteX1" fmla="*/ 701702 w 710923"/>
              <a:gd name="connsiteY1" fmla="*/ 166120 h 1224622"/>
              <a:gd name="connsiteX2" fmla="*/ 15902 w 710923"/>
              <a:gd name="connsiteY2" fmla="*/ 475682 h 1224622"/>
              <a:gd name="connsiteX3" fmla="*/ 701702 w 710923"/>
              <a:gd name="connsiteY3" fmla="*/ 790007 h 1224622"/>
              <a:gd name="connsiteX4" fmla="*/ 15902 w 710923"/>
              <a:gd name="connsiteY4" fmla="*/ 1099570 h 1224622"/>
              <a:gd name="connsiteX5" fmla="*/ 240939 w 710923"/>
              <a:gd name="connsiteY5" fmla="*/ 1224622 h 1224622"/>
              <a:gd name="connsiteX0" fmla="*/ 387658 w 715632"/>
              <a:gd name="connsiteY0" fmla="*/ 0 h 1224622"/>
              <a:gd name="connsiteX1" fmla="*/ 706411 w 715632"/>
              <a:gd name="connsiteY1" fmla="*/ 166120 h 1224622"/>
              <a:gd name="connsiteX2" fmla="*/ 20611 w 715632"/>
              <a:gd name="connsiteY2" fmla="*/ 475682 h 1224622"/>
              <a:gd name="connsiteX3" fmla="*/ 706411 w 715632"/>
              <a:gd name="connsiteY3" fmla="*/ 790007 h 1224622"/>
              <a:gd name="connsiteX4" fmla="*/ 20611 w 715632"/>
              <a:gd name="connsiteY4" fmla="*/ 1099570 h 1224622"/>
              <a:gd name="connsiteX5" fmla="*/ 245648 w 715632"/>
              <a:gd name="connsiteY5" fmla="*/ 1224622 h 1224622"/>
              <a:gd name="connsiteX0" fmla="*/ 381584 w 709558"/>
              <a:gd name="connsiteY0" fmla="*/ 0 h 1246049"/>
              <a:gd name="connsiteX1" fmla="*/ 700337 w 709558"/>
              <a:gd name="connsiteY1" fmla="*/ 166120 h 1246049"/>
              <a:gd name="connsiteX2" fmla="*/ 14537 w 709558"/>
              <a:gd name="connsiteY2" fmla="*/ 475682 h 1246049"/>
              <a:gd name="connsiteX3" fmla="*/ 700337 w 709558"/>
              <a:gd name="connsiteY3" fmla="*/ 790007 h 1246049"/>
              <a:gd name="connsiteX4" fmla="*/ 14537 w 709558"/>
              <a:gd name="connsiteY4" fmla="*/ 1099570 h 1246049"/>
              <a:gd name="connsiteX5" fmla="*/ 286430 w 709558"/>
              <a:gd name="connsiteY5" fmla="*/ 1246049 h 1246049"/>
              <a:gd name="connsiteX0" fmla="*/ 387168 w 715142"/>
              <a:gd name="connsiteY0" fmla="*/ 0 h 1246049"/>
              <a:gd name="connsiteX1" fmla="*/ 705921 w 715142"/>
              <a:gd name="connsiteY1" fmla="*/ 166120 h 1246049"/>
              <a:gd name="connsiteX2" fmla="*/ 20121 w 715142"/>
              <a:gd name="connsiteY2" fmla="*/ 475682 h 1246049"/>
              <a:gd name="connsiteX3" fmla="*/ 705921 w 715142"/>
              <a:gd name="connsiteY3" fmla="*/ 790007 h 1246049"/>
              <a:gd name="connsiteX4" fmla="*/ 20121 w 715142"/>
              <a:gd name="connsiteY4" fmla="*/ 1099570 h 1246049"/>
              <a:gd name="connsiteX5" fmla="*/ 292014 w 715142"/>
              <a:gd name="connsiteY5" fmla="*/ 1246049 h 1246049"/>
              <a:gd name="connsiteX0" fmla="*/ 367585 w 695559"/>
              <a:gd name="connsiteY0" fmla="*/ 0 h 1246049"/>
              <a:gd name="connsiteX1" fmla="*/ 686338 w 695559"/>
              <a:gd name="connsiteY1" fmla="*/ 166120 h 1246049"/>
              <a:gd name="connsiteX2" fmla="*/ 538 w 695559"/>
              <a:gd name="connsiteY2" fmla="*/ 475682 h 1246049"/>
              <a:gd name="connsiteX3" fmla="*/ 686338 w 695559"/>
              <a:gd name="connsiteY3" fmla="*/ 790007 h 1246049"/>
              <a:gd name="connsiteX4" fmla="*/ 538 w 695559"/>
              <a:gd name="connsiteY4" fmla="*/ 1099570 h 1246049"/>
              <a:gd name="connsiteX5" fmla="*/ 272431 w 695559"/>
              <a:gd name="connsiteY5" fmla="*/ 1246049 h 1246049"/>
              <a:gd name="connsiteX0" fmla="*/ 367049 w 695023"/>
              <a:gd name="connsiteY0" fmla="*/ 0 h 1246049"/>
              <a:gd name="connsiteX1" fmla="*/ 685802 w 695023"/>
              <a:gd name="connsiteY1" fmla="*/ 166120 h 1246049"/>
              <a:gd name="connsiteX2" fmla="*/ 2 w 695023"/>
              <a:gd name="connsiteY2" fmla="*/ 475682 h 1246049"/>
              <a:gd name="connsiteX3" fmla="*/ 685802 w 695023"/>
              <a:gd name="connsiteY3" fmla="*/ 790007 h 1246049"/>
              <a:gd name="connsiteX4" fmla="*/ 2 w 695023"/>
              <a:gd name="connsiteY4" fmla="*/ 1099570 h 1246049"/>
              <a:gd name="connsiteX5" fmla="*/ 271895 w 695023"/>
              <a:gd name="connsiteY5" fmla="*/ 1246049 h 1246049"/>
              <a:gd name="connsiteX0" fmla="*/ 373642 w 701616"/>
              <a:gd name="connsiteY0" fmla="*/ 0 h 1246049"/>
              <a:gd name="connsiteX1" fmla="*/ 692395 w 701616"/>
              <a:gd name="connsiteY1" fmla="*/ 166120 h 1246049"/>
              <a:gd name="connsiteX2" fmla="*/ 6595 w 701616"/>
              <a:gd name="connsiteY2" fmla="*/ 475682 h 1246049"/>
              <a:gd name="connsiteX3" fmla="*/ 692395 w 701616"/>
              <a:gd name="connsiteY3" fmla="*/ 790007 h 1246049"/>
              <a:gd name="connsiteX4" fmla="*/ 6595 w 701616"/>
              <a:gd name="connsiteY4" fmla="*/ 1099570 h 1246049"/>
              <a:gd name="connsiteX5" fmla="*/ 278488 w 701616"/>
              <a:gd name="connsiteY5" fmla="*/ 1246049 h 1246049"/>
              <a:gd name="connsiteX0" fmla="*/ 384831 w 712805"/>
              <a:gd name="connsiteY0" fmla="*/ 0 h 1246049"/>
              <a:gd name="connsiteX1" fmla="*/ 703584 w 712805"/>
              <a:gd name="connsiteY1" fmla="*/ 166120 h 1246049"/>
              <a:gd name="connsiteX2" fmla="*/ 17784 w 712805"/>
              <a:gd name="connsiteY2" fmla="*/ 475682 h 1246049"/>
              <a:gd name="connsiteX3" fmla="*/ 703584 w 712805"/>
              <a:gd name="connsiteY3" fmla="*/ 790007 h 1246049"/>
              <a:gd name="connsiteX4" fmla="*/ 17784 w 712805"/>
              <a:gd name="connsiteY4" fmla="*/ 1099570 h 1246049"/>
              <a:gd name="connsiteX5" fmla="*/ 289677 w 712805"/>
              <a:gd name="connsiteY5" fmla="*/ 1246049 h 1246049"/>
              <a:gd name="connsiteX0" fmla="*/ 377881 w 705855"/>
              <a:gd name="connsiteY0" fmla="*/ 0 h 1246049"/>
              <a:gd name="connsiteX1" fmla="*/ 696634 w 705855"/>
              <a:gd name="connsiteY1" fmla="*/ 166120 h 1246049"/>
              <a:gd name="connsiteX2" fmla="*/ 10834 w 705855"/>
              <a:gd name="connsiteY2" fmla="*/ 475682 h 1246049"/>
              <a:gd name="connsiteX3" fmla="*/ 696634 w 705855"/>
              <a:gd name="connsiteY3" fmla="*/ 790007 h 1246049"/>
              <a:gd name="connsiteX4" fmla="*/ 10834 w 705855"/>
              <a:gd name="connsiteY4" fmla="*/ 1099570 h 1246049"/>
              <a:gd name="connsiteX5" fmla="*/ 282727 w 705855"/>
              <a:gd name="connsiteY5" fmla="*/ 1246049 h 1246049"/>
              <a:gd name="connsiteX0" fmla="*/ 373590 w 701564"/>
              <a:gd name="connsiteY0" fmla="*/ 0 h 1246049"/>
              <a:gd name="connsiteX1" fmla="*/ 692343 w 701564"/>
              <a:gd name="connsiteY1" fmla="*/ 166120 h 1246049"/>
              <a:gd name="connsiteX2" fmla="*/ 6543 w 701564"/>
              <a:gd name="connsiteY2" fmla="*/ 475682 h 1246049"/>
              <a:gd name="connsiteX3" fmla="*/ 692343 w 701564"/>
              <a:gd name="connsiteY3" fmla="*/ 790007 h 1246049"/>
              <a:gd name="connsiteX4" fmla="*/ 6543 w 701564"/>
              <a:gd name="connsiteY4" fmla="*/ 1099570 h 1246049"/>
              <a:gd name="connsiteX5" fmla="*/ 278436 w 701564"/>
              <a:gd name="connsiteY5" fmla="*/ 1246049 h 1246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1564" h="1246049">
                <a:moveTo>
                  <a:pt x="373590" y="0"/>
                </a:moveTo>
                <a:cubicBezTo>
                  <a:pt x="494806" y="41087"/>
                  <a:pt x="753517" y="86840"/>
                  <a:pt x="692343" y="166120"/>
                </a:cubicBezTo>
                <a:cubicBezTo>
                  <a:pt x="631169" y="245400"/>
                  <a:pt x="6543" y="371701"/>
                  <a:pt x="6543" y="475682"/>
                </a:cubicBezTo>
                <a:cubicBezTo>
                  <a:pt x="6543" y="579663"/>
                  <a:pt x="692343" y="686026"/>
                  <a:pt x="692343" y="790007"/>
                </a:cubicBezTo>
                <a:cubicBezTo>
                  <a:pt x="692343" y="893988"/>
                  <a:pt x="50112" y="1038807"/>
                  <a:pt x="6543" y="1099570"/>
                </a:cubicBezTo>
                <a:cubicBezTo>
                  <a:pt x="-37026" y="1160333"/>
                  <a:pt x="146423" y="1223039"/>
                  <a:pt x="278436" y="1246049"/>
                </a:cubicBezTo>
              </a:path>
            </a:pathLst>
          </a:custGeom>
          <a:ln w="25400">
            <a:solidFill>
              <a:srgbClr val="C00000">
                <a:alpha val="59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5" name="Straight Connector 44"/>
          <p:cNvCxnSpPr/>
          <p:nvPr/>
        </p:nvCxnSpPr>
        <p:spPr>
          <a:xfrm flipV="1">
            <a:off x="6637421" y="470234"/>
            <a:ext cx="0" cy="3902011"/>
          </a:xfrm>
          <a:prstGeom prst="line">
            <a:avLst/>
          </a:prstGeom>
          <a:ln w="22225">
            <a:solidFill>
              <a:schemeClr val="accent3">
                <a:lumMod val="75000"/>
              </a:schemeClr>
            </a:solidFill>
            <a:prstDash val="sysDash"/>
            <a:headEnd type="arrow"/>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dirty="0" smtClean="0"/>
              <a:t>Discrimination threshold</a:t>
            </a:r>
            <a:endParaRPr lang="en-US" dirty="0"/>
          </a:p>
        </p:txBody>
      </p:sp>
      <p:grpSp>
        <p:nvGrpSpPr>
          <p:cNvPr id="5" name="Group 4"/>
          <p:cNvGrpSpPr/>
          <p:nvPr/>
        </p:nvGrpSpPr>
        <p:grpSpPr>
          <a:xfrm rot="20100000">
            <a:off x="1683624" y="2906344"/>
            <a:ext cx="1006421" cy="975551"/>
            <a:chOff x="307430" y="1871058"/>
            <a:chExt cx="1006421" cy="975551"/>
          </a:xfrm>
        </p:grpSpPr>
        <p:grpSp>
          <p:nvGrpSpPr>
            <p:cNvPr id="6" name="Group 5"/>
            <p:cNvGrpSpPr/>
            <p:nvPr/>
          </p:nvGrpSpPr>
          <p:grpSpPr>
            <a:xfrm>
              <a:off x="307430" y="1871058"/>
              <a:ext cx="1006421" cy="975551"/>
              <a:chOff x="307430" y="1871058"/>
              <a:chExt cx="1006421" cy="975551"/>
            </a:xfrm>
          </p:grpSpPr>
          <p:sp>
            <p:nvSpPr>
              <p:cNvPr id="9" name="Oval 8"/>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Oval 6"/>
            <p:cNvSpPr/>
            <p:nvPr/>
          </p:nvSpPr>
          <p:spPr>
            <a:xfrm rot="1078097">
              <a:off x="317239" y="1902339"/>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078097">
              <a:off x="1073110" y="2171366"/>
              <a:ext cx="4572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0"/>
          <p:cNvGrpSpPr/>
          <p:nvPr/>
        </p:nvGrpSpPr>
        <p:grpSpPr>
          <a:xfrm rot="-480000">
            <a:off x="1690107" y="1047750"/>
            <a:ext cx="1006421" cy="975551"/>
            <a:chOff x="307430" y="1871058"/>
            <a:chExt cx="1006421" cy="975551"/>
          </a:xfrm>
        </p:grpSpPr>
        <p:grpSp>
          <p:nvGrpSpPr>
            <p:cNvPr id="12" name="Group 11"/>
            <p:cNvGrpSpPr/>
            <p:nvPr/>
          </p:nvGrpSpPr>
          <p:grpSpPr>
            <a:xfrm>
              <a:off x="307430" y="1871058"/>
              <a:ext cx="1006421" cy="975551"/>
              <a:chOff x="307430" y="1871058"/>
              <a:chExt cx="1006421" cy="975551"/>
            </a:xfrm>
          </p:grpSpPr>
          <p:sp>
            <p:nvSpPr>
              <p:cNvPr id="15" name="Oval 14"/>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Oval 12"/>
            <p:cNvSpPr/>
            <p:nvPr/>
          </p:nvSpPr>
          <p:spPr>
            <a:xfrm rot="1078097">
              <a:off x="317239" y="1902339"/>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rot="1078097">
              <a:off x="1073110" y="2171366"/>
              <a:ext cx="4572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7" name="Straight Arrow Connector 16"/>
          <p:cNvCxnSpPr/>
          <p:nvPr/>
        </p:nvCxnSpPr>
        <p:spPr>
          <a:xfrm>
            <a:off x="1803461" y="1264488"/>
            <a:ext cx="3383280" cy="1773748"/>
          </a:xfrm>
          <a:prstGeom prst="straightConnector1">
            <a:avLst/>
          </a:prstGeom>
          <a:ln w="12700">
            <a:prstDash val="dash"/>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V="1">
            <a:off x="1716978" y="3093288"/>
            <a:ext cx="3469763" cy="256897"/>
          </a:xfrm>
          <a:prstGeom prst="straightConnector1">
            <a:avLst/>
          </a:prstGeom>
          <a:ln w="12700">
            <a:prstDash val="dash"/>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a:stCxn id="13" idx="2"/>
            <a:endCxn id="26" idx="2"/>
          </p:cNvCxnSpPr>
          <p:nvPr/>
        </p:nvCxnSpPr>
        <p:spPr>
          <a:xfrm>
            <a:off x="1707219" y="1464975"/>
            <a:ext cx="4055105" cy="357464"/>
          </a:xfrm>
          <a:prstGeom prst="straightConnector1">
            <a:avLst/>
          </a:prstGeom>
          <a:ln w="12700">
            <a:solidFill>
              <a:schemeClr val="accent3">
                <a:lumMod val="75000"/>
              </a:schemeClr>
            </a:solidFill>
            <a:prstDash val="dash"/>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a:endCxn id="26" idx="3"/>
          </p:cNvCxnSpPr>
          <p:nvPr/>
        </p:nvCxnSpPr>
        <p:spPr>
          <a:xfrm flipV="1">
            <a:off x="1803461" y="1919426"/>
            <a:ext cx="3999036" cy="1738972"/>
          </a:xfrm>
          <a:prstGeom prst="straightConnector1">
            <a:avLst/>
          </a:prstGeom>
          <a:ln w="12700">
            <a:solidFill>
              <a:schemeClr val="accent3">
                <a:lumMod val="75000"/>
              </a:schemeClr>
            </a:solidFill>
            <a:prstDash val="dash"/>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267617" y="4400550"/>
            <a:ext cx="853440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flipV="1">
            <a:off x="5330251" y="471413"/>
            <a:ext cx="4496" cy="3902011"/>
          </a:xfrm>
          <a:prstGeom prst="line">
            <a:avLst/>
          </a:prstGeom>
          <a:ln w="22225">
            <a:solidFill>
              <a:schemeClr val="tx2">
                <a:lumMod val="60000"/>
                <a:lumOff val="40000"/>
              </a:schemeClr>
            </a:solidFill>
            <a:prstDash val="sysDash"/>
            <a:headEnd type="arrow"/>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5899484" y="471412"/>
            <a:ext cx="0" cy="3902011"/>
          </a:xfrm>
          <a:prstGeom prst="line">
            <a:avLst/>
          </a:prstGeom>
          <a:ln w="22225">
            <a:solidFill>
              <a:schemeClr val="accent3">
                <a:lumMod val="75000"/>
              </a:schemeClr>
            </a:solidFill>
            <a:prstDash val="sysDash"/>
            <a:head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280100" y="4092773"/>
            <a:ext cx="642420" cy="307777"/>
          </a:xfrm>
          <a:prstGeom prst="rect">
            <a:avLst/>
          </a:prstGeom>
          <a:noFill/>
        </p:spPr>
        <p:txBody>
          <a:bodyPr wrap="none" rtlCol="0">
            <a:spAutoFit/>
          </a:bodyPr>
          <a:lstStyle/>
          <a:p>
            <a:r>
              <a:rPr lang="en-US" sz="1400" b="1" dirty="0" smtClean="0"/>
              <a:t>Depth</a:t>
            </a:r>
            <a:endParaRPr lang="en-US" sz="1400" b="1" dirty="0"/>
          </a:p>
        </p:txBody>
      </p:sp>
      <p:sp>
        <p:nvSpPr>
          <p:cNvPr id="25" name="Oval 24"/>
          <p:cNvSpPr/>
          <p:nvPr/>
        </p:nvSpPr>
        <p:spPr>
          <a:xfrm>
            <a:off x="5186741" y="2920548"/>
            <a:ext cx="274320" cy="274320"/>
          </a:xfrm>
          <a:prstGeom prst="ellipse">
            <a:avLst/>
          </a:prstGeom>
          <a:gradFill>
            <a:gsLst>
              <a:gs pos="0">
                <a:srgbClr val="E20000"/>
              </a:gs>
              <a:gs pos="80000">
                <a:schemeClr val="accent2">
                  <a:shade val="93000"/>
                  <a:satMod val="130000"/>
                </a:schemeClr>
              </a:gs>
              <a:gs pos="100000">
                <a:schemeClr val="accent2">
                  <a:shade val="94000"/>
                  <a:satMod val="135000"/>
                </a:schemeClr>
              </a:gs>
            </a:gsLst>
          </a:gra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26" name="Oval 25"/>
          <p:cNvSpPr/>
          <p:nvPr/>
        </p:nvSpPr>
        <p:spPr>
          <a:xfrm>
            <a:off x="5762324" y="1685279"/>
            <a:ext cx="274320" cy="274320"/>
          </a:xfrm>
          <a:prstGeom prst="ellipse">
            <a:avLst/>
          </a:prstGeom>
          <a:gradFill>
            <a:gsLst>
              <a:gs pos="0">
                <a:srgbClr val="E20000"/>
              </a:gs>
              <a:gs pos="80000">
                <a:schemeClr val="accent2">
                  <a:shade val="93000"/>
                  <a:satMod val="130000"/>
                </a:schemeClr>
              </a:gs>
              <a:gs pos="100000">
                <a:schemeClr val="accent2">
                  <a:shade val="94000"/>
                  <a:satMod val="135000"/>
                </a:schemeClr>
              </a:gs>
            </a:gsLst>
          </a:gra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grpSp>
        <p:nvGrpSpPr>
          <p:cNvPr id="27" name="Group 26"/>
          <p:cNvGrpSpPr/>
          <p:nvPr/>
        </p:nvGrpSpPr>
        <p:grpSpPr>
          <a:xfrm>
            <a:off x="5108766" y="4107546"/>
            <a:ext cx="990600" cy="152400"/>
            <a:chOff x="5108766" y="3902237"/>
            <a:chExt cx="990600" cy="152400"/>
          </a:xfrm>
        </p:grpSpPr>
        <p:cxnSp>
          <p:nvCxnSpPr>
            <p:cNvPr id="28" name="Straight Connector 27"/>
            <p:cNvCxnSpPr/>
            <p:nvPr/>
          </p:nvCxnSpPr>
          <p:spPr>
            <a:xfrm>
              <a:off x="5108766" y="3978437"/>
              <a:ext cx="990600" cy="0"/>
            </a:xfrm>
            <a:prstGeom prst="line">
              <a:avLst/>
            </a:prstGeom>
          </p:spPr>
          <p:style>
            <a:lnRef idx="2">
              <a:schemeClr val="dk1"/>
            </a:lnRef>
            <a:fillRef idx="0">
              <a:schemeClr val="dk1"/>
            </a:fillRef>
            <a:effectRef idx="1">
              <a:schemeClr val="dk1"/>
            </a:effectRef>
            <a:fontRef idx="minor">
              <a:schemeClr val="tx1"/>
            </a:fontRef>
          </p:style>
        </p:cxnSp>
        <p:cxnSp>
          <p:nvCxnSpPr>
            <p:cNvPr id="29" name="Straight Connector 28"/>
            <p:cNvCxnSpPr/>
            <p:nvPr/>
          </p:nvCxnSpPr>
          <p:spPr>
            <a:xfrm flipV="1">
              <a:off x="5261166" y="3902237"/>
              <a:ext cx="138935" cy="152400"/>
            </a:xfrm>
            <a:prstGeom prst="line">
              <a:avLst/>
            </a:prstGeom>
          </p:spPr>
          <p:style>
            <a:lnRef idx="2">
              <a:schemeClr val="dk1"/>
            </a:lnRef>
            <a:fillRef idx="0">
              <a:schemeClr val="dk1"/>
            </a:fillRef>
            <a:effectRef idx="1">
              <a:schemeClr val="dk1"/>
            </a:effectRef>
            <a:fontRef idx="minor">
              <a:schemeClr val="tx1"/>
            </a:fontRef>
          </p:style>
        </p:cxnSp>
        <p:cxnSp>
          <p:nvCxnSpPr>
            <p:cNvPr id="30" name="Straight Connector 29"/>
            <p:cNvCxnSpPr/>
            <p:nvPr/>
          </p:nvCxnSpPr>
          <p:spPr>
            <a:xfrm flipV="1">
              <a:off x="5823284" y="3902237"/>
              <a:ext cx="138935" cy="152400"/>
            </a:xfrm>
            <a:prstGeom prst="line">
              <a:avLst/>
            </a:prstGeom>
          </p:spPr>
          <p:style>
            <a:lnRef idx="2">
              <a:schemeClr val="dk1"/>
            </a:lnRef>
            <a:fillRef idx="0">
              <a:schemeClr val="dk1"/>
            </a:fillRef>
            <a:effectRef idx="1">
              <a:schemeClr val="dk1"/>
            </a:effectRef>
            <a:fontRef idx="minor">
              <a:schemeClr val="tx1"/>
            </a:fontRef>
          </p:style>
        </p:cxnSp>
      </p:grpSp>
      <p:cxnSp>
        <p:nvCxnSpPr>
          <p:cNvPr id="34" name="Straight Arrow Connector 33"/>
          <p:cNvCxnSpPr/>
          <p:nvPr/>
        </p:nvCxnSpPr>
        <p:spPr>
          <a:xfrm flipH="1">
            <a:off x="5604066" y="2644650"/>
            <a:ext cx="2047846" cy="1448123"/>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1716978" y="1536231"/>
            <a:ext cx="4760022" cy="197319"/>
          </a:xfrm>
          <a:prstGeom prst="straightConnector1">
            <a:avLst/>
          </a:prstGeom>
          <a:ln w="12700">
            <a:solidFill>
              <a:schemeClr val="accent3">
                <a:lumMod val="75000"/>
              </a:schemeClr>
            </a:solidFill>
            <a:prstDash val="dash"/>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flipV="1">
            <a:off x="1803461" y="1880688"/>
            <a:ext cx="4673539" cy="1759196"/>
          </a:xfrm>
          <a:prstGeom prst="straightConnector1">
            <a:avLst/>
          </a:prstGeom>
          <a:ln w="12700">
            <a:solidFill>
              <a:schemeClr val="accent3">
                <a:lumMod val="75000"/>
              </a:schemeClr>
            </a:solidFill>
            <a:prstDash val="dash"/>
            <a:tailEnd type="arrow"/>
          </a:ln>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flipH="1">
            <a:off x="6263102" y="2644650"/>
            <a:ext cx="1388811" cy="1448123"/>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5334747" y="3790950"/>
            <a:ext cx="564737" cy="0"/>
          </a:xfrm>
          <a:prstGeom prst="line">
            <a:avLst/>
          </a:prstGeom>
          <a:ln w="73025">
            <a:solidFill>
              <a:srgbClr val="E20000"/>
            </a:solidFill>
          </a:ln>
        </p:spPr>
        <p:style>
          <a:lnRef idx="3">
            <a:schemeClr val="accent2"/>
          </a:lnRef>
          <a:fillRef idx="0">
            <a:schemeClr val="accent2"/>
          </a:fillRef>
          <a:effectRef idx="2">
            <a:schemeClr val="accent2"/>
          </a:effectRef>
          <a:fontRef idx="minor">
            <a:schemeClr val="tx1"/>
          </a:fontRef>
        </p:style>
      </p:cxnSp>
      <p:grpSp>
        <p:nvGrpSpPr>
          <p:cNvPr id="44" name="Group 43"/>
          <p:cNvGrpSpPr/>
          <p:nvPr/>
        </p:nvGrpSpPr>
        <p:grpSpPr>
          <a:xfrm>
            <a:off x="5668205" y="4095750"/>
            <a:ext cx="1189795" cy="152400"/>
            <a:chOff x="6811205" y="3551088"/>
            <a:chExt cx="1189795" cy="152400"/>
          </a:xfrm>
        </p:grpSpPr>
        <p:cxnSp>
          <p:nvCxnSpPr>
            <p:cNvPr id="40" name="Straight Connector 39"/>
            <p:cNvCxnSpPr/>
            <p:nvPr/>
          </p:nvCxnSpPr>
          <p:spPr>
            <a:xfrm>
              <a:off x="6811205" y="3627288"/>
              <a:ext cx="1189795" cy="0"/>
            </a:xfrm>
            <a:prstGeom prst="line">
              <a:avLst/>
            </a:prstGeom>
          </p:spPr>
          <p:style>
            <a:lnRef idx="2">
              <a:schemeClr val="dk1"/>
            </a:lnRef>
            <a:fillRef idx="0">
              <a:schemeClr val="dk1"/>
            </a:fillRef>
            <a:effectRef idx="1">
              <a:schemeClr val="dk1"/>
            </a:effectRef>
            <a:fontRef idx="minor">
              <a:schemeClr val="tx1"/>
            </a:fontRef>
          </p:style>
        </p:cxnSp>
        <p:cxnSp>
          <p:nvCxnSpPr>
            <p:cNvPr id="41" name="Straight Connector 40"/>
            <p:cNvCxnSpPr/>
            <p:nvPr/>
          </p:nvCxnSpPr>
          <p:spPr>
            <a:xfrm flipV="1">
              <a:off x="6963605" y="3551088"/>
              <a:ext cx="138935" cy="152400"/>
            </a:xfrm>
            <a:prstGeom prst="line">
              <a:avLst/>
            </a:prstGeom>
          </p:spPr>
          <p:style>
            <a:lnRef idx="2">
              <a:schemeClr val="dk1"/>
            </a:lnRef>
            <a:fillRef idx="0">
              <a:schemeClr val="dk1"/>
            </a:fillRef>
            <a:effectRef idx="1">
              <a:schemeClr val="dk1"/>
            </a:effectRef>
            <a:fontRef idx="minor">
              <a:schemeClr val="tx1"/>
            </a:fontRef>
          </p:style>
        </p:cxnSp>
        <p:cxnSp>
          <p:nvCxnSpPr>
            <p:cNvPr id="42" name="Straight Connector 41"/>
            <p:cNvCxnSpPr/>
            <p:nvPr/>
          </p:nvCxnSpPr>
          <p:spPr>
            <a:xfrm flipV="1">
              <a:off x="7720262" y="3551088"/>
              <a:ext cx="138936" cy="152400"/>
            </a:xfrm>
            <a:prstGeom prst="line">
              <a:avLst/>
            </a:prstGeom>
          </p:spPr>
          <p:style>
            <a:lnRef idx="2">
              <a:schemeClr val="dk1"/>
            </a:lnRef>
            <a:fillRef idx="0">
              <a:schemeClr val="dk1"/>
            </a:fillRef>
            <a:effectRef idx="1">
              <a:schemeClr val="dk1"/>
            </a:effectRef>
            <a:fontRef idx="minor">
              <a:schemeClr val="tx1"/>
            </a:fontRef>
          </p:style>
        </p:cxnSp>
      </p:grpSp>
      <p:sp>
        <p:nvSpPr>
          <p:cNvPr id="54" name="Freeform 53"/>
          <p:cNvSpPr/>
          <p:nvPr/>
        </p:nvSpPr>
        <p:spPr>
          <a:xfrm>
            <a:off x="5562600" y="3442628"/>
            <a:ext cx="625642" cy="431540"/>
          </a:xfrm>
          <a:custGeom>
            <a:avLst/>
            <a:gdLst>
              <a:gd name="connsiteX0" fmla="*/ 0 w 625642"/>
              <a:gd name="connsiteY0" fmla="*/ 214972 h 431540"/>
              <a:gd name="connsiteX1" fmla="*/ 385010 w 625642"/>
              <a:gd name="connsiteY1" fmla="*/ 6425 h 431540"/>
              <a:gd name="connsiteX2" fmla="*/ 625642 w 625642"/>
              <a:gd name="connsiteY2" fmla="*/ 431540 h 431540"/>
            </a:gdLst>
            <a:ahLst/>
            <a:cxnLst>
              <a:cxn ang="0">
                <a:pos x="connsiteX0" y="connsiteY0"/>
              </a:cxn>
              <a:cxn ang="0">
                <a:pos x="connsiteX1" y="connsiteY1"/>
              </a:cxn>
              <a:cxn ang="0">
                <a:pos x="connsiteX2" y="connsiteY2"/>
              </a:cxn>
            </a:cxnLst>
            <a:rect l="l" t="t" r="r" b="b"/>
            <a:pathLst>
              <a:path w="625642" h="431540">
                <a:moveTo>
                  <a:pt x="0" y="214972"/>
                </a:moveTo>
                <a:cubicBezTo>
                  <a:pt x="140368" y="92651"/>
                  <a:pt x="280736" y="-29670"/>
                  <a:pt x="385010" y="6425"/>
                </a:cubicBezTo>
                <a:cubicBezTo>
                  <a:pt x="489284" y="42520"/>
                  <a:pt x="578853" y="351330"/>
                  <a:pt x="625642" y="431540"/>
                </a:cubicBezTo>
              </a:path>
            </a:pathLst>
          </a:custGeom>
          <a:ln w="38100">
            <a:solidFill>
              <a:srgbClr val="E20000"/>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Slide Number Placeholder 2"/>
          <p:cNvSpPr>
            <a:spLocks noGrp="1"/>
          </p:cNvSpPr>
          <p:nvPr>
            <p:ph type="sldNum" sz="quarter" idx="12"/>
          </p:nvPr>
        </p:nvSpPr>
        <p:spPr/>
        <p:txBody>
          <a:bodyPr/>
          <a:lstStyle/>
          <a:p>
            <a:fld id="{4AF310B5-B37C-4062-950A-8FEDA86889CC}" type="slidenum">
              <a:rPr lang="en-US" smtClean="0"/>
              <a:t>22</a:t>
            </a:fld>
            <a:endParaRPr lang="en-US"/>
          </a:p>
        </p:txBody>
      </p:sp>
    </p:spTree>
    <p:extLst>
      <p:ext uri="{BB962C8B-B14F-4D97-AF65-F5344CB8AC3E}">
        <p14:creationId xmlns:p14="http://schemas.microsoft.com/office/powerpoint/2010/main" val="13822605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1"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childTnLst>
                          </p:cTn>
                        </p:par>
                        <p:par>
                          <p:cTn id="13" fill="hold">
                            <p:stCondLst>
                              <p:cond delay="500"/>
                            </p:stCondLst>
                            <p:childTnLst>
                              <p:par>
                                <p:cTn id="14" presetID="22" presetClass="entr" presetSubtype="2" fill="hold" nodeType="after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wipe(right)">
                                      <p:cBhvr>
                                        <p:cTn id="16" dur="500"/>
                                        <p:tgtEl>
                                          <p:spTgt spid="34"/>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500"/>
                                        <p:tgtEl>
                                          <p:spTgt spid="2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33"/>
                                        </p:tgtEl>
                                      </p:cBhvr>
                                    </p:animEffect>
                                    <p:set>
                                      <p:cBhvr>
                                        <p:cTn id="25" dur="1" fill="hold">
                                          <p:stCondLst>
                                            <p:cond delay="499"/>
                                          </p:stCondLst>
                                        </p:cTn>
                                        <p:tgtEl>
                                          <p:spTgt spid="33"/>
                                        </p:tgtEl>
                                        <p:attrNameLst>
                                          <p:attrName>style.visibility</p:attrName>
                                        </p:attrNameLst>
                                      </p:cBhvr>
                                      <p:to>
                                        <p:strVal val="hidden"/>
                                      </p:to>
                                    </p:set>
                                  </p:childTnLst>
                                </p:cTn>
                              </p:par>
                              <p:par>
                                <p:cTn id="26" presetID="10" presetClass="exit" presetSubtype="0" fill="hold" nodeType="withEffect">
                                  <p:stCondLst>
                                    <p:cond delay="0"/>
                                  </p:stCondLst>
                                  <p:childTnLst>
                                    <p:animEffect transition="out" filter="fade">
                                      <p:cBhvr>
                                        <p:cTn id="27" dur="500"/>
                                        <p:tgtEl>
                                          <p:spTgt spid="34"/>
                                        </p:tgtEl>
                                      </p:cBhvr>
                                    </p:animEffect>
                                    <p:set>
                                      <p:cBhvr>
                                        <p:cTn id="28" dur="1" fill="hold">
                                          <p:stCondLst>
                                            <p:cond delay="499"/>
                                          </p:stCondLst>
                                        </p:cTn>
                                        <p:tgtEl>
                                          <p:spTgt spid="34"/>
                                        </p:tgtEl>
                                        <p:attrNameLst>
                                          <p:attrName>style.visibility</p:attrName>
                                        </p:attrNameLst>
                                      </p:cBhvr>
                                      <p:to>
                                        <p:strVal val="hidden"/>
                                      </p:to>
                                    </p:set>
                                  </p:childTnLst>
                                </p:cTn>
                              </p:par>
                              <p:par>
                                <p:cTn id="29" presetID="10" presetClass="exit" presetSubtype="0" fill="hold" nodeType="withEffect">
                                  <p:stCondLst>
                                    <p:cond delay="0"/>
                                  </p:stCondLst>
                                  <p:childTnLst>
                                    <p:animEffect transition="out" filter="fade">
                                      <p:cBhvr>
                                        <p:cTn id="30" dur="500"/>
                                        <p:tgtEl>
                                          <p:spTgt spid="27"/>
                                        </p:tgtEl>
                                      </p:cBhvr>
                                    </p:animEffect>
                                    <p:set>
                                      <p:cBhvr>
                                        <p:cTn id="31" dur="1" fill="hold">
                                          <p:stCondLst>
                                            <p:cond delay="499"/>
                                          </p:stCondLst>
                                        </p:cTn>
                                        <p:tgtEl>
                                          <p:spTgt spid="27"/>
                                        </p:tgtEl>
                                        <p:attrNameLst>
                                          <p:attrName>style.visibility</p:attrName>
                                        </p:attrNameLst>
                                      </p:cBhvr>
                                      <p:to>
                                        <p:strVal val="hidden"/>
                                      </p:to>
                                    </p:set>
                                  </p:childTnLst>
                                </p:cTn>
                              </p:par>
                            </p:childTnLst>
                          </p:cTn>
                        </p:par>
                        <p:par>
                          <p:cTn id="32" fill="hold">
                            <p:stCondLst>
                              <p:cond delay="500"/>
                            </p:stCondLst>
                            <p:childTnLst>
                              <p:par>
                                <p:cTn id="33" presetID="10" presetClass="exit" presetSubtype="0" fill="hold" nodeType="afterEffect">
                                  <p:stCondLst>
                                    <p:cond delay="0"/>
                                  </p:stCondLst>
                                  <p:childTnLst>
                                    <p:animEffect transition="out" filter="fade">
                                      <p:cBhvr>
                                        <p:cTn id="34" dur="500"/>
                                        <p:tgtEl>
                                          <p:spTgt spid="19"/>
                                        </p:tgtEl>
                                      </p:cBhvr>
                                    </p:animEffect>
                                    <p:set>
                                      <p:cBhvr>
                                        <p:cTn id="35" dur="1" fill="hold">
                                          <p:stCondLst>
                                            <p:cond delay="499"/>
                                          </p:stCondLst>
                                        </p:cTn>
                                        <p:tgtEl>
                                          <p:spTgt spid="19"/>
                                        </p:tgtEl>
                                        <p:attrNameLst>
                                          <p:attrName>style.visibility</p:attrName>
                                        </p:attrNameLst>
                                      </p:cBhvr>
                                      <p:to>
                                        <p:strVal val="hidden"/>
                                      </p:to>
                                    </p:set>
                                  </p:childTnLst>
                                </p:cTn>
                              </p:par>
                              <p:par>
                                <p:cTn id="36" presetID="10" presetClass="exit" presetSubtype="0" fill="hold" nodeType="withEffect">
                                  <p:stCondLst>
                                    <p:cond delay="0"/>
                                  </p:stCondLst>
                                  <p:childTnLst>
                                    <p:animEffect transition="out" filter="fade">
                                      <p:cBhvr>
                                        <p:cTn id="37" dur="500"/>
                                        <p:tgtEl>
                                          <p:spTgt spid="20"/>
                                        </p:tgtEl>
                                      </p:cBhvr>
                                    </p:animEffect>
                                    <p:set>
                                      <p:cBhvr>
                                        <p:cTn id="38" dur="1" fill="hold">
                                          <p:stCondLst>
                                            <p:cond delay="499"/>
                                          </p:stCondLst>
                                        </p:cTn>
                                        <p:tgtEl>
                                          <p:spTgt spid="20"/>
                                        </p:tgtEl>
                                        <p:attrNameLst>
                                          <p:attrName>style.visibility</p:attrName>
                                        </p:attrNameLst>
                                      </p:cBhvr>
                                      <p:to>
                                        <p:strVal val="hidden"/>
                                      </p:to>
                                    </p:set>
                                  </p:childTnLst>
                                </p:cTn>
                              </p:par>
                            </p:childTnLst>
                          </p:cTn>
                        </p:par>
                        <p:par>
                          <p:cTn id="39" fill="hold">
                            <p:stCondLst>
                              <p:cond delay="1000"/>
                            </p:stCondLst>
                            <p:childTnLst>
                              <p:par>
                                <p:cTn id="40" presetID="42" presetClass="path" presetSubtype="0" fill="hold" grpId="0" nodeType="afterEffect">
                                  <p:stCondLst>
                                    <p:cond delay="0"/>
                                  </p:stCondLst>
                                  <p:childTnLst>
                                    <p:animMotion origin="layout" path="M 1.11111E-6 -3.79747E-7 L 0.07986 0.00031 " pathEditMode="relative" rAng="0" ptsTypes="AA">
                                      <p:cBhvr>
                                        <p:cTn id="41" dur="1500" fill="hold"/>
                                        <p:tgtEl>
                                          <p:spTgt spid="26"/>
                                        </p:tgtEl>
                                        <p:attrNameLst>
                                          <p:attrName>ppt_x</p:attrName>
                                          <p:attrName>ppt_y</p:attrName>
                                        </p:attrNameLst>
                                      </p:cBhvr>
                                      <p:rCtr x="3993" y="0"/>
                                    </p:animMotion>
                                  </p:childTnLst>
                                </p:cTn>
                              </p:par>
                              <p:par>
                                <p:cTn id="42" presetID="10" presetClass="entr" presetSubtype="0" fill="hold" grpId="0" nodeType="withEffect">
                                  <p:stCondLst>
                                    <p:cond delay="0"/>
                                  </p:stCondLst>
                                  <p:childTnLst>
                                    <p:set>
                                      <p:cBhvr>
                                        <p:cTn id="43" dur="1" fill="hold">
                                          <p:stCondLst>
                                            <p:cond delay="0"/>
                                          </p:stCondLst>
                                        </p:cTn>
                                        <p:tgtEl>
                                          <p:spTgt spid="51"/>
                                        </p:tgtEl>
                                        <p:attrNameLst>
                                          <p:attrName>style.visibility</p:attrName>
                                        </p:attrNameLst>
                                      </p:cBhvr>
                                      <p:to>
                                        <p:strVal val="visible"/>
                                      </p:to>
                                    </p:set>
                                    <p:animEffect transition="in" filter="fade">
                                      <p:cBhvr>
                                        <p:cTn id="44" dur="500"/>
                                        <p:tgtEl>
                                          <p:spTgt spid="51"/>
                                        </p:tgtEl>
                                      </p:cBhvr>
                                    </p:animEffect>
                                  </p:childTnLst>
                                </p:cTn>
                              </p:par>
                              <p:par>
                                <p:cTn id="45" presetID="6" presetClass="emph" presetSubtype="0" fill="hold" grpId="1" nodeType="withEffect">
                                  <p:stCondLst>
                                    <p:cond delay="0"/>
                                  </p:stCondLst>
                                  <p:childTnLst>
                                    <p:animScale>
                                      <p:cBhvr>
                                        <p:cTn id="46" dur="1500" fill="hold"/>
                                        <p:tgtEl>
                                          <p:spTgt spid="50"/>
                                        </p:tgtEl>
                                      </p:cBhvr>
                                      <p:by x="220000" y="100000"/>
                                    </p:animScale>
                                  </p:childTnLst>
                                </p:cTn>
                              </p:par>
                              <p:par>
                                <p:cTn id="47" presetID="42" presetClass="path" presetSubtype="0" fill="hold" grpId="2" nodeType="withEffect">
                                  <p:stCondLst>
                                    <p:cond delay="0"/>
                                  </p:stCondLst>
                                  <p:childTnLst>
                                    <p:animMotion origin="layout" path="M 3.88889E-6 -2.96296E-6 L 0.0401 -2.96296E-6 " pathEditMode="relative" rAng="0" ptsTypes="AA">
                                      <p:cBhvr>
                                        <p:cTn id="48" dur="1500" fill="hold"/>
                                        <p:tgtEl>
                                          <p:spTgt spid="50"/>
                                        </p:tgtEl>
                                        <p:attrNameLst>
                                          <p:attrName>ppt_x</p:attrName>
                                          <p:attrName>ppt_y</p:attrName>
                                        </p:attrNameLst>
                                      </p:cBhvr>
                                      <p:rCtr x="1997" y="0"/>
                                    </p:animMotion>
                                  </p:childTnLst>
                                </p:cTn>
                              </p:par>
                            </p:childTnLst>
                          </p:cTn>
                        </p:par>
                        <p:par>
                          <p:cTn id="49" fill="hold">
                            <p:stCondLst>
                              <p:cond delay="2500"/>
                            </p:stCondLst>
                            <p:childTnLst>
                              <p:par>
                                <p:cTn id="50" presetID="22" presetClass="entr" presetSubtype="8" fill="hold" nodeType="after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wipe(left)">
                                      <p:cBhvr>
                                        <p:cTn id="52" dur="500"/>
                                        <p:tgtEl>
                                          <p:spTgt spid="35"/>
                                        </p:tgtEl>
                                      </p:cBhvr>
                                    </p:animEffect>
                                  </p:childTnLst>
                                </p:cTn>
                              </p:par>
                            </p:childTnLst>
                          </p:cTn>
                        </p:par>
                        <p:par>
                          <p:cTn id="53" fill="hold">
                            <p:stCondLst>
                              <p:cond delay="3000"/>
                            </p:stCondLst>
                            <p:childTnLst>
                              <p:par>
                                <p:cTn id="54" presetID="22" presetClass="entr" presetSubtype="8" fill="hold" nodeType="after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wipe(left)">
                                      <p:cBhvr>
                                        <p:cTn id="56" dur="500"/>
                                        <p:tgtEl>
                                          <p:spTgt spid="36"/>
                                        </p:tgtEl>
                                      </p:cBhvr>
                                    </p:animEffect>
                                  </p:childTnLst>
                                </p:cTn>
                              </p:par>
                            </p:childTnLst>
                          </p:cTn>
                        </p:par>
                        <p:par>
                          <p:cTn id="57" fill="hold">
                            <p:stCondLst>
                              <p:cond delay="3500"/>
                            </p:stCondLst>
                            <p:childTnLst>
                              <p:par>
                                <p:cTn id="58" presetID="22" presetClass="entr" presetSubtype="1" fill="hold" nodeType="afterEffect">
                                  <p:stCondLst>
                                    <p:cond delay="0"/>
                                  </p:stCondLst>
                                  <p:childTnLst>
                                    <p:set>
                                      <p:cBhvr>
                                        <p:cTn id="59" dur="1" fill="hold">
                                          <p:stCondLst>
                                            <p:cond delay="0"/>
                                          </p:stCondLst>
                                        </p:cTn>
                                        <p:tgtEl>
                                          <p:spTgt spid="45"/>
                                        </p:tgtEl>
                                        <p:attrNameLst>
                                          <p:attrName>style.visibility</p:attrName>
                                        </p:attrNameLst>
                                      </p:cBhvr>
                                      <p:to>
                                        <p:strVal val="visible"/>
                                      </p:to>
                                    </p:set>
                                    <p:animEffect transition="in" filter="wipe(up)">
                                      <p:cBhvr>
                                        <p:cTn id="60" dur="500"/>
                                        <p:tgtEl>
                                          <p:spTgt spid="45"/>
                                        </p:tgtEl>
                                      </p:cBhvr>
                                    </p:animEffect>
                                  </p:childTnLst>
                                </p:cTn>
                              </p:par>
                            </p:childTnLst>
                          </p:cTn>
                        </p:par>
                        <p:par>
                          <p:cTn id="61" fill="hold">
                            <p:stCondLst>
                              <p:cond delay="4000"/>
                            </p:stCondLst>
                            <p:childTnLst>
                              <p:par>
                                <p:cTn id="62" presetID="10" presetClass="entr" presetSubtype="0" fill="hold" grpId="1" nodeType="afterEffect">
                                  <p:stCondLst>
                                    <p:cond delay="0"/>
                                  </p:stCondLst>
                                  <p:childTnLst>
                                    <p:set>
                                      <p:cBhvr>
                                        <p:cTn id="63" dur="1" fill="hold">
                                          <p:stCondLst>
                                            <p:cond delay="0"/>
                                          </p:stCondLst>
                                        </p:cTn>
                                        <p:tgtEl>
                                          <p:spTgt spid="52"/>
                                        </p:tgtEl>
                                        <p:attrNameLst>
                                          <p:attrName>style.visibility</p:attrName>
                                        </p:attrNameLst>
                                      </p:cBhvr>
                                      <p:to>
                                        <p:strVal val="visible"/>
                                      </p:to>
                                    </p:set>
                                    <p:animEffect transition="in" filter="fade">
                                      <p:cBhvr>
                                        <p:cTn id="64" dur="500"/>
                                        <p:tgtEl>
                                          <p:spTgt spid="52"/>
                                        </p:tgtEl>
                                      </p:cBhvr>
                                    </p:animEffect>
                                  </p:childTnLst>
                                </p:cTn>
                              </p:par>
                              <p:par>
                                <p:cTn id="65" presetID="22" presetClass="entr" presetSubtype="1" fill="hold" nodeType="withEffect">
                                  <p:stCondLst>
                                    <p:cond delay="0"/>
                                  </p:stCondLst>
                                  <p:childTnLst>
                                    <p:set>
                                      <p:cBhvr>
                                        <p:cTn id="66" dur="1" fill="hold">
                                          <p:stCondLst>
                                            <p:cond delay="0"/>
                                          </p:stCondLst>
                                        </p:cTn>
                                        <p:tgtEl>
                                          <p:spTgt spid="46"/>
                                        </p:tgtEl>
                                        <p:attrNameLst>
                                          <p:attrName>style.visibility</p:attrName>
                                        </p:attrNameLst>
                                      </p:cBhvr>
                                      <p:to>
                                        <p:strVal val="visible"/>
                                      </p:to>
                                    </p:set>
                                    <p:animEffect transition="in" filter="wipe(up)">
                                      <p:cBhvr>
                                        <p:cTn id="67" dur="500"/>
                                        <p:tgtEl>
                                          <p:spTgt spid="46"/>
                                        </p:tgtEl>
                                      </p:cBhvr>
                                    </p:animEffect>
                                  </p:childTnLst>
                                </p:cTn>
                              </p:par>
                            </p:childTnLst>
                          </p:cTn>
                        </p:par>
                        <p:par>
                          <p:cTn id="68" fill="hold">
                            <p:stCondLst>
                              <p:cond delay="4500"/>
                            </p:stCondLst>
                            <p:childTnLst>
                              <p:par>
                                <p:cTn id="69" presetID="10" presetClass="entr" presetSubtype="0" fill="hold" nodeType="afterEffect">
                                  <p:stCondLst>
                                    <p:cond delay="0"/>
                                  </p:stCondLst>
                                  <p:childTnLst>
                                    <p:set>
                                      <p:cBhvr>
                                        <p:cTn id="70" dur="1" fill="hold">
                                          <p:stCondLst>
                                            <p:cond delay="0"/>
                                          </p:stCondLst>
                                        </p:cTn>
                                        <p:tgtEl>
                                          <p:spTgt spid="44"/>
                                        </p:tgtEl>
                                        <p:attrNameLst>
                                          <p:attrName>style.visibility</p:attrName>
                                        </p:attrNameLst>
                                      </p:cBhvr>
                                      <p:to>
                                        <p:strVal val="visible"/>
                                      </p:to>
                                    </p:set>
                                    <p:animEffect transition="in" filter="fade">
                                      <p:cBhvr>
                                        <p:cTn id="71" dur="500"/>
                                        <p:tgtEl>
                                          <p:spTgt spid="44"/>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xit" presetSubtype="0" fill="hold" nodeType="clickEffect">
                                  <p:stCondLst>
                                    <p:cond delay="0"/>
                                  </p:stCondLst>
                                  <p:childTnLst>
                                    <p:animEffect transition="out" filter="fade">
                                      <p:cBhvr>
                                        <p:cTn id="75" dur="500"/>
                                        <p:tgtEl>
                                          <p:spTgt spid="19"/>
                                        </p:tgtEl>
                                      </p:cBhvr>
                                    </p:animEffect>
                                    <p:set>
                                      <p:cBhvr>
                                        <p:cTn id="76" dur="1" fill="hold">
                                          <p:stCondLst>
                                            <p:cond delay="499"/>
                                          </p:stCondLst>
                                        </p:cTn>
                                        <p:tgtEl>
                                          <p:spTgt spid="19"/>
                                        </p:tgtEl>
                                        <p:attrNameLst>
                                          <p:attrName>style.visibility</p:attrName>
                                        </p:attrNameLst>
                                      </p:cBhvr>
                                      <p:to>
                                        <p:strVal val="hidden"/>
                                      </p:to>
                                    </p:set>
                                  </p:childTnLst>
                                </p:cTn>
                              </p:par>
                              <p:par>
                                <p:cTn id="77" presetID="10" presetClass="exit" presetSubtype="0" fill="hold" nodeType="withEffect">
                                  <p:stCondLst>
                                    <p:cond delay="0"/>
                                  </p:stCondLst>
                                  <p:childTnLst>
                                    <p:animEffect transition="out" filter="fade">
                                      <p:cBhvr>
                                        <p:cTn id="78" dur="500"/>
                                        <p:tgtEl>
                                          <p:spTgt spid="20"/>
                                        </p:tgtEl>
                                      </p:cBhvr>
                                    </p:animEffect>
                                    <p:set>
                                      <p:cBhvr>
                                        <p:cTn id="79" dur="1" fill="hold">
                                          <p:stCondLst>
                                            <p:cond delay="499"/>
                                          </p:stCondLst>
                                        </p:cTn>
                                        <p:tgtEl>
                                          <p:spTgt spid="20"/>
                                        </p:tgtEl>
                                        <p:attrNameLst>
                                          <p:attrName>style.visibility</p:attrName>
                                        </p:attrNameLst>
                                      </p:cBhvr>
                                      <p:to>
                                        <p:strVal val="hidden"/>
                                      </p:to>
                                    </p:set>
                                  </p:childTnLst>
                                </p:cTn>
                              </p:par>
                              <p:par>
                                <p:cTn id="80" presetID="10" presetClass="exit" presetSubtype="0" fill="hold" nodeType="withEffect">
                                  <p:stCondLst>
                                    <p:cond delay="0"/>
                                  </p:stCondLst>
                                  <p:childTnLst>
                                    <p:animEffect transition="out" filter="fade">
                                      <p:cBhvr>
                                        <p:cTn id="81" dur="500"/>
                                        <p:tgtEl>
                                          <p:spTgt spid="35"/>
                                        </p:tgtEl>
                                      </p:cBhvr>
                                    </p:animEffect>
                                    <p:set>
                                      <p:cBhvr>
                                        <p:cTn id="82" dur="1" fill="hold">
                                          <p:stCondLst>
                                            <p:cond delay="499"/>
                                          </p:stCondLst>
                                        </p:cTn>
                                        <p:tgtEl>
                                          <p:spTgt spid="35"/>
                                        </p:tgtEl>
                                        <p:attrNameLst>
                                          <p:attrName>style.visibility</p:attrName>
                                        </p:attrNameLst>
                                      </p:cBhvr>
                                      <p:to>
                                        <p:strVal val="hidden"/>
                                      </p:to>
                                    </p:set>
                                  </p:childTnLst>
                                </p:cTn>
                              </p:par>
                              <p:par>
                                <p:cTn id="83" presetID="10" presetClass="exit" presetSubtype="0" fill="hold" nodeType="withEffect">
                                  <p:stCondLst>
                                    <p:cond delay="0"/>
                                  </p:stCondLst>
                                  <p:childTnLst>
                                    <p:animEffect transition="out" filter="fade">
                                      <p:cBhvr>
                                        <p:cTn id="84" dur="500"/>
                                        <p:tgtEl>
                                          <p:spTgt spid="36"/>
                                        </p:tgtEl>
                                      </p:cBhvr>
                                    </p:animEffect>
                                    <p:set>
                                      <p:cBhvr>
                                        <p:cTn id="85" dur="1" fill="hold">
                                          <p:stCondLst>
                                            <p:cond delay="499"/>
                                          </p:stCondLst>
                                        </p:cTn>
                                        <p:tgtEl>
                                          <p:spTgt spid="36"/>
                                        </p:tgtEl>
                                        <p:attrNameLst>
                                          <p:attrName>style.visibility</p:attrName>
                                        </p:attrNameLst>
                                      </p:cBhvr>
                                      <p:to>
                                        <p:strVal val="hidden"/>
                                      </p:to>
                                    </p:set>
                                  </p:childTnLst>
                                </p:cTn>
                              </p:par>
                              <p:par>
                                <p:cTn id="86" presetID="10" presetClass="exit" presetSubtype="0" fill="hold" nodeType="withEffect">
                                  <p:stCondLst>
                                    <p:cond delay="0"/>
                                  </p:stCondLst>
                                  <p:childTnLst>
                                    <p:animEffect transition="out" filter="fade">
                                      <p:cBhvr>
                                        <p:cTn id="87" dur="500"/>
                                        <p:tgtEl>
                                          <p:spTgt spid="17"/>
                                        </p:tgtEl>
                                      </p:cBhvr>
                                    </p:animEffect>
                                    <p:set>
                                      <p:cBhvr>
                                        <p:cTn id="88" dur="1" fill="hold">
                                          <p:stCondLst>
                                            <p:cond delay="499"/>
                                          </p:stCondLst>
                                        </p:cTn>
                                        <p:tgtEl>
                                          <p:spTgt spid="17"/>
                                        </p:tgtEl>
                                        <p:attrNameLst>
                                          <p:attrName>style.visibility</p:attrName>
                                        </p:attrNameLst>
                                      </p:cBhvr>
                                      <p:to>
                                        <p:strVal val="hidden"/>
                                      </p:to>
                                    </p:set>
                                  </p:childTnLst>
                                </p:cTn>
                              </p:par>
                              <p:par>
                                <p:cTn id="89" presetID="10" presetClass="exit" presetSubtype="0" fill="hold" nodeType="withEffect">
                                  <p:stCondLst>
                                    <p:cond delay="0"/>
                                  </p:stCondLst>
                                  <p:childTnLst>
                                    <p:animEffect transition="out" filter="fade">
                                      <p:cBhvr>
                                        <p:cTn id="90" dur="500"/>
                                        <p:tgtEl>
                                          <p:spTgt spid="18"/>
                                        </p:tgtEl>
                                      </p:cBhvr>
                                    </p:animEffect>
                                    <p:set>
                                      <p:cBhvr>
                                        <p:cTn id="91" dur="1" fill="hold">
                                          <p:stCondLst>
                                            <p:cond delay="499"/>
                                          </p:stCondLst>
                                        </p:cTn>
                                        <p:tgtEl>
                                          <p:spTgt spid="18"/>
                                        </p:tgtEl>
                                        <p:attrNameLst>
                                          <p:attrName>style.visibility</p:attrName>
                                        </p:attrNameLst>
                                      </p:cBhvr>
                                      <p:to>
                                        <p:strVal val="hidden"/>
                                      </p:to>
                                    </p:set>
                                  </p:childTnLst>
                                </p:cTn>
                              </p:par>
                              <p:par>
                                <p:cTn id="92" presetID="42" presetClass="path" presetSubtype="0" accel="50000" decel="50000" fill="hold" grpId="0" nodeType="withEffect">
                                  <p:stCondLst>
                                    <p:cond delay="0"/>
                                  </p:stCondLst>
                                  <p:childTnLst>
                                    <p:animMotion origin="layout" path="M -3.61111E-6 4.10312E-6 L -0.00086 -0.07997 " pathEditMode="relative" rAng="0" ptsTypes="AA">
                                      <p:cBhvr>
                                        <p:cTn id="93" dur="600" fill="hold"/>
                                        <p:tgtEl>
                                          <p:spTgt spid="52"/>
                                        </p:tgtEl>
                                        <p:attrNameLst>
                                          <p:attrName>ppt_x</p:attrName>
                                          <p:attrName>ppt_y</p:attrName>
                                        </p:attrNameLst>
                                      </p:cBhvr>
                                      <p:rCtr x="-52" y="-4014"/>
                                    </p:animMotion>
                                  </p:childTnLst>
                                </p:cTn>
                              </p:par>
                              <p:par>
                                <p:cTn id="94" presetID="10" presetClass="entr" presetSubtype="0" fill="hold" nodeType="withEffect">
                                  <p:stCondLst>
                                    <p:cond delay="0"/>
                                  </p:stCondLst>
                                  <p:childTnLst>
                                    <p:set>
                                      <p:cBhvr>
                                        <p:cTn id="95" dur="1" fill="hold">
                                          <p:stCondLst>
                                            <p:cond delay="0"/>
                                          </p:stCondLst>
                                        </p:cTn>
                                        <p:tgtEl>
                                          <p:spTgt spid="53"/>
                                        </p:tgtEl>
                                        <p:attrNameLst>
                                          <p:attrName>style.visibility</p:attrName>
                                        </p:attrNameLst>
                                      </p:cBhvr>
                                      <p:to>
                                        <p:strVal val="visible"/>
                                      </p:to>
                                    </p:set>
                                    <p:animEffect transition="in" filter="fade">
                                      <p:cBhvr>
                                        <p:cTn id="96" dur="500"/>
                                        <p:tgtEl>
                                          <p:spTgt spid="53"/>
                                        </p:tgtEl>
                                      </p:cBhvr>
                                    </p:animEffect>
                                  </p:childTnLst>
                                </p:cTn>
                              </p:par>
                              <p:par>
                                <p:cTn id="97" presetID="22" presetClass="entr" presetSubtype="8" fill="hold" grpId="0" nodeType="withEffect">
                                  <p:stCondLst>
                                    <p:cond delay="600"/>
                                  </p:stCondLst>
                                  <p:childTnLst>
                                    <p:set>
                                      <p:cBhvr>
                                        <p:cTn id="98" dur="1" fill="hold">
                                          <p:stCondLst>
                                            <p:cond delay="0"/>
                                          </p:stCondLst>
                                        </p:cTn>
                                        <p:tgtEl>
                                          <p:spTgt spid="54"/>
                                        </p:tgtEl>
                                        <p:attrNameLst>
                                          <p:attrName>style.visibility</p:attrName>
                                        </p:attrNameLst>
                                      </p:cBhvr>
                                      <p:to>
                                        <p:strVal val="visible"/>
                                      </p:to>
                                    </p:set>
                                    <p:animEffect transition="in" filter="wipe(left)">
                                      <p:cBhvr>
                                        <p:cTn id="99" dur="500"/>
                                        <p:tgtEl>
                                          <p:spTgt spid="54"/>
                                        </p:tgtEl>
                                      </p:cBhvr>
                                    </p:animEffect>
                                  </p:childTnLst>
                                </p:cTn>
                              </p:par>
                            </p:childTnLst>
                          </p:cTn>
                        </p:par>
                        <p:par>
                          <p:cTn id="100" fill="hold">
                            <p:stCondLst>
                              <p:cond delay="1100"/>
                            </p:stCondLst>
                            <p:childTnLst>
                              <p:par>
                                <p:cTn id="101" presetID="10" presetClass="entr" presetSubtype="0" fill="hold" grpId="0" nodeType="afterEffect">
                                  <p:stCondLst>
                                    <p:cond delay="0"/>
                                  </p:stCondLst>
                                  <p:childTnLst>
                                    <p:set>
                                      <p:cBhvr>
                                        <p:cTn id="102" dur="1" fill="hold">
                                          <p:stCondLst>
                                            <p:cond delay="0"/>
                                          </p:stCondLst>
                                        </p:cTn>
                                        <p:tgtEl>
                                          <p:spTgt spid="55"/>
                                        </p:tgtEl>
                                        <p:attrNameLst>
                                          <p:attrName>style.visibility</p:attrName>
                                        </p:attrNameLst>
                                      </p:cBhvr>
                                      <p:to>
                                        <p:strVal val="visible"/>
                                      </p:to>
                                    </p:set>
                                    <p:animEffect transition="in" filter="fade">
                                      <p:cBhvr>
                                        <p:cTn id="103"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2" grpId="1"/>
      <p:bldP spid="33" grpId="0"/>
      <p:bldP spid="33" grpId="1"/>
      <p:bldP spid="55" grpId="0"/>
      <p:bldP spid="51" grpId="0" animBg="1"/>
      <p:bldP spid="50" grpId="0" animBg="1"/>
      <p:bldP spid="50" grpId="1" animBg="1"/>
      <p:bldP spid="50" grpId="2" animBg="1"/>
      <p:bldP spid="26" grpId="0" animBg="1"/>
      <p:bldP spid="5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Disparity perception</a:t>
            </a:r>
            <a:endParaRPr lang="en-US" dirty="0"/>
          </a:p>
        </p:txBody>
      </p:sp>
      <p:sp>
        <p:nvSpPr>
          <p:cNvPr id="3" name="Title 1"/>
          <p:cNvSpPr txBox="1">
            <a:spLocks/>
          </p:cNvSpPr>
          <p:nvPr/>
        </p:nvSpPr>
        <p:spPr>
          <a:xfrm>
            <a:off x="228600" y="1276350"/>
            <a:ext cx="8382000" cy="443450"/>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1" kern="1200">
                <a:solidFill>
                  <a:schemeClr val="tx1"/>
                </a:solidFill>
                <a:latin typeface="+mj-lt"/>
                <a:ea typeface="+mj-ea"/>
                <a:cs typeface="+mj-cs"/>
              </a:defRPr>
            </a:lvl1pPr>
          </a:lstStyle>
          <a:p>
            <a:r>
              <a:rPr lang="en-US" sz="2400" dirty="0" smtClean="0"/>
              <a:t>Sensitivity to depth changes depends on:</a:t>
            </a:r>
            <a:endParaRPr lang="en-US" sz="2400" dirty="0"/>
          </a:p>
        </p:txBody>
      </p:sp>
      <p:sp>
        <p:nvSpPr>
          <p:cNvPr id="4" name="Title 1"/>
          <p:cNvSpPr txBox="1">
            <a:spLocks/>
          </p:cNvSpPr>
          <p:nvPr/>
        </p:nvSpPr>
        <p:spPr>
          <a:xfrm>
            <a:off x="990600" y="1914120"/>
            <a:ext cx="6629400" cy="443450"/>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1" kern="1200">
                <a:solidFill>
                  <a:schemeClr val="tx1"/>
                </a:solidFill>
                <a:latin typeface="+mj-lt"/>
                <a:ea typeface="+mj-ea"/>
                <a:cs typeface="+mj-cs"/>
              </a:defRPr>
            </a:lvl1pPr>
          </a:lstStyle>
          <a:p>
            <a:pPr marL="342900" indent="-342900">
              <a:buFont typeface="Wingdings" pitchFamily="2" charset="2"/>
              <a:buChar char="§"/>
            </a:pPr>
            <a:r>
              <a:rPr lang="en-US" sz="1800" b="0" dirty="0" smtClean="0"/>
              <a:t>Spatial frequency of disparity corrugation</a:t>
            </a:r>
            <a:endParaRPr lang="en-US" sz="1800" b="0" dirty="0"/>
          </a:p>
        </p:txBody>
      </p:sp>
      <p:sp>
        <p:nvSpPr>
          <p:cNvPr id="5" name="Title 1"/>
          <p:cNvSpPr txBox="1">
            <a:spLocks/>
          </p:cNvSpPr>
          <p:nvPr/>
        </p:nvSpPr>
        <p:spPr>
          <a:xfrm>
            <a:off x="1012065" y="2488675"/>
            <a:ext cx="6629400" cy="443450"/>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1" kern="1200">
                <a:solidFill>
                  <a:schemeClr val="tx1"/>
                </a:solidFill>
                <a:latin typeface="+mj-lt"/>
                <a:ea typeface="+mj-ea"/>
                <a:cs typeface="+mj-cs"/>
              </a:defRPr>
            </a:lvl1pPr>
          </a:lstStyle>
          <a:p>
            <a:pPr marL="342900" indent="-342900">
              <a:buFont typeface="Wingdings" pitchFamily="2" charset="2"/>
              <a:buChar char="§"/>
            </a:pPr>
            <a:r>
              <a:rPr lang="en-US" sz="1800" b="0" dirty="0" smtClean="0"/>
              <a:t>Existing disparity (sinusoid amplitude)</a:t>
            </a:r>
            <a:endParaRPr lang="en-US" sz="1800" b="0" dirty="0"/>
          </a:p>
        </p:txBody>
      </p:sp>
      <p:sp>
        <p:nvSpPr>
          <p:cNvPr id="6" name="Title 1"/>
          <p:cNvSpPr txBox="1">
            <a:spLocks/>
          </p:cNvSpPr>
          <p:nvPr/>
        </p:nvSpPr>
        <p:spPr>
          <a:xfrm>
            <a:off x="1752600" y="3429972"/>
            <a:ext cx="5334000" cy="443450"/>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1" kern="1200">
                <a:solidFill>
                  <a:schemeClr val="tx1"/>
                </a:solidFill>
                <a:latin typeface="+mj-lt"/>
                <a:ea typeface="+mj-ea"/>
                <a:cs typeface="+mj-cs"/>
              </a:defRPr>
            </a:lvl1pPr>
          </a:lstStyle>
          <a:p>
            <a:pPr algn="ctr"/>
            <a:r>
              <a:rPr lang="en-US" sz="2400" dirty="0" smtClean="0">
                <a:solidFill>
                  <a:srgbClr val="C00000"/>
                </a:solidFill>
              </a:rPr>
              <a:t>Sufficient measurements did not exist.</a:t>
            </a:r>
            <a:endParaRPr lang="en-US" sz="2400" dirty="0">
              <a:solidFill>
                <a:srgbClr val="C00000"/>
              </a:solidFill>
            </a:endParaRPr>
          </a:p>
        </p:txBody>
      </p:sp>
      <p:sp>
        <p:nvSpPr>
          <p:cNvPr id="7" name="Slide Number Placeholder 6"/>
          <p:cNvSpPr>
            <a:spLocks noGrp="1"/>
          </p:cNvSpPr>
          <p:nvPr>
            <p:ph type="sldNum" sz="quarter" idx="12"/>
          </p:nvPr>
        </p:nvSpPr>
        <p:spPr/>
        <p:txBody>
          <a:bodyPr/>
          <a:lstStyle/>
          <a:p>
            <a:fld id="{4AF310B5-B37C-4062-950A-8FEDA86889CC}" type="slidenum">
              <a:rPr lang="en-US" smtClean="0"/>
              <a:t>23</a:t>
            </a:fld>
            <a:endParaRPr lang="en-US"/>
          </a:p>
        </p:txBody>
      </p:sp>
    </p:spTree>
    <p:extLst>
      <p:ext uri="{BB962C8B-B14F-4D97-AF65-F5344CB8AC3E}">
        <p14:creationId xmlns:p14="http://schemas.microsoft.com/office/powerpoint/2010/main" val="35096340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343400" y="806272"/>
            <a:ext cx="3429000" cy="3429000"/>
          </a:xfrm>
          <a:prstGeom prst="rect">
            <a:avLst/>
          </a:prstGeom>
          <a:noFill/>
          <a:ln w="9525">
            <a:solidFill>
              <a:schemeClr val="tx1"/>
            </a:solidFill>
            <a:miter lim="800000"/>
            <a:headEnd/>
            <a:tailEnd/>
          </a:ln>
          <a:effectLst>
            <a:outerShdw blurRad="88900" dist="76200" dir="2700000" algn="tl" rotWithShape="0">
              <a:prstClr val="black">
                <a:alpha val="40000"/>
              </a:prstClr>
            </a:outerShdw>
          </a:effectLst>
          <a:scene3d>
            <a:camera prst="orthographicFront">
              <a:rot lat="1779072" lon="19680138" rev="17728136"/>
            </a:camera>
            <a:lightRig rig="threePt" dir="t"/>
          </a:scene3d>
          <a:extLst>
            <a:ext uri="{909E8E84-426E-40DD-AFC4-6F175D3DCCD1}">
              <a14:hiddenFill xmlns:a14="http://schemas.microsoft.com/office/drawing/2010/main">
                <a:solidFill>
                  <a:schemeClr val="accent1"/>
                </a:solidFill>
              </a14:hiddenFill>
            </a:ext>
          </a:extLst>
        </p:spPr>
      </p:pic>
      <p:cxnSp>
        <p:nvCxnSpPr>
          <p:cNvPr id="25" name="Straight Connector 24"/>
          <p:cNvCxnSpPr/>
          <p:nvPr/>
        </p:nvCxnSpPr>
        <p:spPr>
          <a:xfrm>
            <a:off x="6112764" y="514350"/>
            <a:ext cx="0" cy="1093155"/>
          </a:xfrm>
          <a:prstGeom prst="line">
            <a:avLst/>
          </a:prstGeom>
          <a:scene3d>
            <a:camera prst="orthographicFront"/>
            <a:lightRig rig="threePt" dir="t"/>
          </a:scene3d>
          <a:sp3d>
            <a:bevelT w="19050" h="25400"/>
          </a:sp3d>
        </p:spPr>
        <p:style>
          <a:lnRef idx="3">
            <a:schemeClr val="accent3"/>
          </a:lnRef>
          <a:fillRef idx="0">
            <a:schemeClr val="accent3"/>
          </a:fillRef>
          <a:effectRef idx="2">
            <a:schemeClr val="accent3"/>
          </a:effectRef>
          <a:fontRef idx="minor">
            <a:schemeClr val="tx1"/>
          </a:fontRef>
        </p:style>
      </p:cxnSp>
      <p:cxnSp>
        <p:nvCxnSpPr>
          <p:cNvPr id="28" name="Straight Connector 27"/>
          <p:cNvCxnSpPr/>
          <p:nvPr/>
        </p:nvCxnSpPr>
        <p:spPr>
          <a:xfrm>
            <a:off x="6765036" y="1366026"/>
            <a:ext cx="0" cy="775607"/>
          </a:xfrm>
          <a:prstGeom prst="line">
            <a:avLst/>
          </a:prstGeom>
          <a:scene3d>
            <a:camera prst="orthographicFront"/>
            <a:lightRig rig="threePt" dir="t"/>
          </a:scene3d>
          <a:sp3d>
            <a:bevelT w="19050" h="25400"/>
          </a:sp3d>
        </p:spPr>
        <p:style>
          <a:lnRef idx="3">
            <a:schemeClr val="accent3"/>
          </a:lnRef>
          <a:fillRef idx="0">
            <a:schemeClr val="accent3"/>
          </a:fillRef>
          <a:effectRef idx="2">
            <a:schemeClr val="accent3"/>
          </a:effectRef>
          <a:fontRef idx="minor">
            <a:schemeClr val="tx1"/>
          </a:fontRef>
        </p:style>
      </p:cxnSp>
      <p:cxnSp>
        <p:nvCxnSpPr>
          <p:cNvPr id="30" name="Straight Connector 29"/>
          <p:cNvCxnSpPr/>
          <p:nvPr/>
        </p:nvCxnSpPr>
        <p:spPr>
          <a:xfrm>
            <a:off x="7408164" y="1581150"/>
            <a:ext cx="0" cy="1093155"/>
          </a:xfrm>
          <a:prstGeom prst="line">
            <a:avLst/>
          </a:prstGeom>
          <a:scene3d>
            <a:camera prst="orthographicFront"/>
            <a:lightRig rig="threePt" dir="t"/>
          </a:scene3d>
          <a:sp3d>
            <a:bevelT w="19050" h="25400"/>
          </a:sp3d>
        </p:spPr>
        <p:style>
          <a:lnRef idx="3">
            <a:schemeClr val="accent3"/>
          </a:lnRef>
          <a:fillRef idx="0">
            <a:schemeClr val="accent3"/>
          </a:fillRef>
          <a:effectRef idx="2">
            <a:schemeClr val="accent3"/>
          </a:effectRef>
          <a:fontRef idx="minor">
            <a:schemeClr val="tx1"/>
          </a:fontRef>
        </p:style>
      </p:cxnSp>
      <p:cxnSp>
        <p:nvCxnSpPr>
          <p:cNvPr id="31" name="Straight Connector 30"/>
          <p:cNvCxnSpPr/>
          <p:nvPr/>
        </p:nvCxnSpPr>
        <p:spPr>
          <a:xfrm>
            <a:off x="5231202" y="1239480"/>
            <a:ext cx="0" cy="778764"/>
          </a:xfrm>
          <a:prstGeom prst="line">
            <a:avLst/>
          </a:prstGeom>
          <a:scene3d>
            <a:camera prst="orthographicFront"/>
            <a:lightRig rig="threePt" dir="t"/>
          </a:scene3d>
          <a:sp3d>
            <a:bevelT w="19050" h="25400"/>
          </a:sp3d>
        </p:spPr>
        <p:style>
          <a:lnRef idx="3">
            <a:schemeClr val="accent3"/>
          </a:lnRef>
          <a:fillRef idx="0">
            <a:schemeClr val="accent3"/>
          </a:fillRef>
          <a:effectRef idx="2">
            <a:schemeClr val="accent3"/>
          </a:effectRef>
          <a:fontRef idx="minor">
            <a:schemeClr val="tx1"/>
          </a:fontRef>
        </p:style>
      </p:cxnSp>
      <p:cxnSp>
        <p:nvCxnSpPr>
          <p:cNvPr id="33" name="Straight Connector 32"/>
          <p:cNvCxnSpPr/>
          <p:nvPr/>
        </p:nvCxnSpPr>
        <p:spPr>
          <a:xfrm>
            <a:off x="5850636" y="2140057"/>
            <a:ext cx="0" cy="460495"/>
          </a:xfrm>
          <a:prstGeom prst="line">
            <a:avLst/>
          </a:prstGeom>
          <a:scene3d>
            <a:camera prst="orthographicFront"/>
            <a:lightRig rig="threePt" dir="t"/>
          </a:scene3d>
          <a:sp3d>
            <a:bevelT w="19050" h="25400"/>
          </a:sp3d>
        </p:spPr>
        <p:style>
          <a:lnRef idx="3">
            <a:schemeClr val="accent3"/>
          </a:lnRef>
          <a:fillRef idx="0">
            <a:schemeClr val="accent3"/>
          </a:fillRef>
          <a:effectRef idx="2">
            <a:schemeClr val="accent3"/>
          </a:effectRef>
          <a:fontRef idx="minor">
            <a:schemeClr val="tx1"/>
          </a:fontRef>
        </p:style>
      </p:cxnSp>
      <p:cxnSp>
        <p:nvCxnSpPr>
          <p:cNvPr id="35" name="Straight Connector 34"/>
          <p:cNvCxnSpPr/>
          <p:nvPr/>
        </p:nvCxnSpPr>
        <p:spPr>
          <a:xfrm>
            <a:off x="6497053" y="2419350"/>
            <a:ext cx="0" cy="691137"/>
          </a:xfrm>
          <a:prstGeom prst="line">
            <a:avLst/>
          </a:prstGeom>
          <a:scene3d>
            <a:camera prst="orthographicFront"/>
            <a:lightRig rig="threePt" dir="t"/>
          </a:scene3d>
          <a:sp3d>
            <a:bevelT w="19050" h="25400"/>
          </a:sp3d>
        </p:spPr>
        <p:style>
          <a:lnRef idx="3">
            <a:schemeClr val="accent3"/>
          </a:lnRef>
          <a:fillRef idx="0">
            <a:schemeClr val="accent3"/>
          </a:fillRef>
          <a:effectRef idx="2">
            <a:schemeClr val="accent3"/>
          </a:effectRef>
          <a:fontRef idx="minor">
            <a:schemeClr val="tx1"/>
          </a:fontRef>
        </p:style>
      </p:cxnSp>
      <p:cxnSp>
        <p:nvCxnSpPr>
          <p:cNvPr id="37" name="Straight Connector 36"/>
          <p:cNvCxnSpPr/>
          <p:nvPr/>
        </p:nvCxnSpPr>
        <p:spPr>
          <a:xfrm>
            <a:off x="4515853" y="1885950"/>
            <a:ext cx="0" cy="424526"/>
          </a:xfrm>
          <a:prstGeom prst="line">
            <a:avLst/>
          </a:prstGeom>
          <a:scene3d>
            <a:camera prst="orthographicFront"/>
            <a:lightRig rig="threePt" dir="t"/>
          </a:scene3d>
          <a:sp3d>
            <a:bevelT w="19050" h="25400"/>
          </a:sp3d>
        </p:spPr>
        <p:style>
          <a:lnRef idx="3">
            <a:schemeClr val="accent3"/>
          </a:lnRef>
          <a:fillRef idx="0">
            <a:schemeClr val="accent3"/>
          </a:fillRef>
          <a:effectRef idx="2">
            <a:schemeClr val="accent3"/>
          </a:effectRef>
          <a:fontRef idx="minor">
            <a:schemeClr val="tx1"/>
          </a:fontRef>
        </p:style>
      </p:cxnSp>
      <p:cxnSp>
        <p:nvCxnSpPr>
          <p:cNvPr id="39" name="Straight Connector 38"/>
          <p:cNvCxnSpPr/>
          <p:nvPr/>
        </p:nvCxnSpPr>
        <p:spPr>
          <a:xfrm>
            <a:off x="5074038" y="2760245"/>
            <a:ext cx="0" cy="175741"/>
          </a:xfrm>
          <a:prstGeom prst="line">
            <a:avLst/>
          </a:prstGeom>
          <a:scene3d>
            <a:camera prst="orthographicFront"/>
            <a:lightRig rig="threePt" dir="t"/>
          </a:scene3d>
          <a:sp3d>
            <a:bevelT w="19050" h="25400"/>
          </a:sp3d>
        </p:spPr>
        <p:style>
          <a:lnRef idx="3">
            <a:schemeClr val="accent3"/>
          </a:lnRef>
          <a:fillRef idx="0">
            <a:schemeClr val="accent3"/>
          </a:fillRef>
          <a:effectRef idx="2">
            <a:schemeClr val="accent3"/>
          </a:effectRef>
          <a:fontRef idx="minor">
            <a:schemeClr val="tx1"/>
          </a:fontRef>
        </p:style>
      </p:cxnSp>
      <p:cxnSp>
        <p:nvCxnSpPr>
          <p:cNvPr id="41" name="Straight Connector 40"/>
          <p:cNvCxnSpPr/>
          <p:nvPr/>
        </p:nvCxnSpPr>
        <p:spPr>
          <a:xfrm>
            <a:off x="5655564" y="3313100"/>
            <a:ext cx="0" cy="275158"/>
          </a:xfrm>
          <a:prstGeom prst="line">
            <a:avLst/>
          </a:prstGeom>
          <a:scene3d>
            <a:camera prst="orthographicFront"/>
            <a:lightRig rig="threePt" dir="t"/>
          </a:scene3d>
          <a:sp3d>
            <a:bevelT w="19050" h="25400"/>
          </a:sp3d>
        </p:spPr>
        <p:style>
          <a:lnRef idx="3">
            <a:schemeClr val="accent3"/>
          </a:lnRef>
          <a:fillRef idx="0">
            <a:schemeClr val="accent3"/>
          </a:fillRef>
          <a:effectRef idx="2">
            <a:schemeClr val="accent3"/>
          </a:effectRef>
          <a:fontRef idx="minor">
            <a:schemeClr val="tx1"/>
          </a:fontRef>
        </p:style>
      </p:cxnSp>
      <p:sp>
        <p:nvSpPr>
          <p:cNvPr id="2" name="Title 1"/>
          <p:cNvSpPr>
            <a:spLocks noGrp="1"/>
          </p:cNvSpPr>
          <p:nvPr>
            <p:ph type="title"/>
          </p:nvPr>
        </p:nvSpPr>
        <p:spPr>
          <a:scene3d>
            <a:camera prst="orthographicFront">
              <a:rot lat="0" lon="0" rev="0"/>
            </a:camera>
            <a:lightRig rig="threePt" dir="t"/>
          </a:scene3d>
        </p:spPr>
        <p:txBody>
          <a:bodyPr/>
          <a:lstStyle/>
          <a:p>
            <a:r>
              <a:rPr lang="en-US" dirty="0" smtClean="0"/>
              <a:t>Measurements</a:t>
            </a:r>
            <a:endParaRPr lang="en-US" dirty="0"/>
          </a:p>
        </p:txBody>
      </p:sp>
      <p:cxnSp>
        <p:nvCxnSpPr>
          <p:cNvPr id="4" name="Straight Arrow Connector 3"/>
          <p:cNvCxnSpPr/>
          <p:nvPr/>
        </p:nvCxnSpPr>
        <p:spPr>
          <a:xfrm flipV="1">
            <a:off x="5867399" y="3181350"/>
            <a:ext cx="2667000" cy="12954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 name="Straight Arrow Connector 5"/>
          <p:cNvCxnSpPr/>
          <p:nvPr/>
        </p:nvCxnSpPr>
        <p:spPr>
          <a:xfrm flipH="1" flipV="1">
            <a:off x="3538470" y="2151846"/>
            <a:ext cx="2017690" cy="223582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8" name="TextBox 7"/>
          <p:cNvSpPr txBox="1"/>
          <p:nvPr/>
        </p:nvSpPr>
        <p:spPr>
          <a:xfrm rot="2870625">
            <a:off x="3849112" y="3205362"/>
            <a:ext cx="1072025" cy="338554"/>
          </a:xfrm>
          <a:prstGeom prst="rect">
            <a:avLst/>
          </a:prstGeom>
          <a:noFill/>
        </p:spPr>
        <p:txBody>
          <a:bodyPr wrap="none" rtlCol="0">
            <a:spAutoFit/>
          </a:bodyPr>
          <a:lstStyle/>
          <a:p>
            <a:r>
              <a:rPr lang="en-US" sz="1600" b="1" dirty="0"/>
              <a:t>F</a:t>
            </a:r>
            <a:r>
              <a:rPr lang="en-US" sz="1600" b="1" dirty="0" smtClean="0"/>
              <a:t>requency</a:t>
            </a:r>
            <a:endParaRPr lang="en-US" sz="1600" b="1" dirty="0"/>
          </a:p>
        </p:txBody>
      </p:sp>
      <p:sp>
        <p:nvSpPr>
          <p:cNvPr id="11" name="TextBox 10"/>
          <p:cNvSpPr txBox="1"/>
          <p:nvPr/>
        </p:nvSpPr>
        <p:spPr>
          <a:xfrm rot="20033832">
            <a:off x="6392683" y="3785545"/>
            <a:ext cx="2000869" cy="338554"/>
          </a:xfrm>
          <a:prstGeom prst="rect">
            <a:avLst/>
          </a:prstGeom>
          <a:noFill/>
        </p:spPr>
        <p:txBody>
          <a:bodyPr wrap="none" rtlCol="0">
            <a:spAutoFit/>
          </a:bodyPr>
          <a:lstStyle/>
          <a:p>
            <a:r>
              <a:rPr lang="en-US" sz="1600" b="1" dirty="0" smtClean="0"/>
              <a:t>Amplitude (disparity)</a:t>
            </a:r>
            <a:endParaRPr lang="en-US" sz="1600" b="1" dirty="0"/>
          </a:p>
        </p:txBody>
      </p:sp>
      <p:sp>
        <p:nvSpPr>
          <p:cNvPr id="12" name="Title 1"/>
          <p:cNvSpPr txBox="1">
            <a:spLocks/>
          </p:cNvSpPr>
          <p:nvPr/>
        </p:nvSpPr>
        <p:spPr>
          <a:xfrm>
            <a:off x="336755" y="1123950"/>
            <a:ext cx="2667000" cy="443450"/>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1" kern="1200">
                <a:solidFill>
                  <a:schemeClr val="tx1"/>
                </a:solidFill>
                <a:latin typeface="+mj-lt"/>
                <a:ea typeface="+mj-ea"/>
                <a:cs typeface="+mj-cs"/>
              </a:defRPr>
            </a:lvl1pPr>
          </a:lstStyle>
          <a:p>
            <a:r>
              <a:rPr lang="en-US" sz="2400" dirty="0" smtClean="0"/>
              <a:t>Parameter space:</a:t>
            </a:r>
            <a:endParaRPr lang="en-US" sz="2400" dirty="0"/>
          </a:p>
        </p:txBody>
      </p:sp>
      <p:sp>
        <p:nvSpPr>
          <p:cNvPr id="13" name="Oval 12"/>
          <p:cNvSpPr/>
          <p:nvPr/>
        </p:nvSpPr>
        <p:spPr>
          <a:xfrm>
            <a:off x="6053328" y="1548069"/>
            <a:ext cx="118872" cy="118872"/>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5" name="Oval 14"/>
          <p:cNvSpPr/>
          <p:nvPr/>
        </p:nvSpPr>
        <p:spPr>
          <a:xfrm>
            <a:off x="6705600" y="2071878"/>
            <a:ext cx="118872" cy="118872"/>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6" name="Oval 15"/>
          <p:cNvSpPr/>
          <p:nvPr/>
        </p:nvSpPr>
        <p:spPr>
          <a:xfrm>
            <a:off x="7348728" y="2615018"/>
            <a:ext cx="118872" cy="118872"/>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7" name="Oval 16"/>
          <p:cNvSpPr/>
          <p:nvPr/>
        </p:nvSpPr>
        <p:spPr>
          <a:xfrm>
            <a:off x="5171766" y="1958808"/>
            <a:ext cx="118872" cy="118872"/>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8" name="Oval 17"/>
          <p:cNvSpPr/>
          <p:nvPr/>
        </p:nvSpPr>
        <p:spPr>
          <a:xfrm>
            <a:off x="5791200" y="2529078"/>
            <a:ext cx="118872" cy="118872"/>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9" name="Oval 18"/>
          <p:cNvSpPr/>
          <p:nvPr/>
        </p:nvSpPr>
        <p:spPr>
          <a:xfrm>
            <a:off x="6434328" y="3051051"/>
            <a:ext cx="118872" cy="118872"/>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20" name="Oval 19"/>
          <p:cNvSpPr/>
          <p:nvPr/>
        </p:nvSpPr>
        <p:spPr>
          <a:xfrm>
            <a:off x="4453128" y="2283596"/>
            <a:ext cx="118872" cy="118872"/>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21" name="Oval 20"/>
          <p:cNvSpPr/>
          <p:nvPr/>
        </p:nvSpPr>
        <p:spPr>
          <a:xfrm>
            <a:off x="5014602" y="2876550"/>
            <a:ext cx="118872" cy="118872"/>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22" name="Oval 21"/>
          <p:cNvSpPr/>
          <p:nvPr/>
        </p:nvSpPr>
        <p:spPr>
          <a:xfrm>
            <a:off x="5596128" y="3528822"/>
            <a:ext cx="118872" cy="118872"/>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grpSp>
        <p:nvGrpSpPr>
          <p:cNvPr id="2067" name="Group 2066"/>
          <p:cNvGrpSpPr/>
          <p:nvPr/>
        </p:nvGrpSpPr>
        <p:grpSpPr>
          <a:xfrm>
            <a:off x="380999" y="2038350"/>
            <a:ext cx="2944459" cy="832315"/>
            <a:chOff x="271981" y="2846066"/>
            <a:chExt cx="2944459" cy="832315"/>
          </a:xfrm>
        </p:grpSpPr>
        <p:sp>
          <p:nvSpPr>
            <p:cNvPr id="59" name="Rectangle 58"/>
            <p:cNvSpPr/>
            <p:nvPr/>
          </p:nvSpPr>
          <p:spPr>
            <a:xfrm>
              <a:off x="271981" y="2846066"/>
              <a:ext cx="2944459" cy="832315"/>
            </a:xfrm>
            <a:prstGeom prst="rect">
              <a:avLst/>
            </a:prstGeom>
            <a:gradFill>
              <a:gsLst>
                <a:gs pos="0">
                  <a:schemeClr val="bg1">
                    <a:lumMod val="85000"/>
                  </a:schemeClr>
                </a:gs>
                <a:gs pos="100000">
                  <a:schemeClr val="bg1">
                    <a:lumMod val="95000"/>
                  </a:schemeClr>
                </a:gs>
              </a:gsLst>
            </a:gra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54" name="TextBox 53"/>
            <p:cNvSpPr txBox="1"/>
            <p:nvPr/>
          </p:nvSpPr>
          <p:spPr>
            <a:xfrm>
              <a:off x="271981" y="3069055"/>
              <a:ext cx="2085827" cy="369332"/>
            </a:xfrm>
            <a:prstGeom prst="rect">
              <a:avLst/>
            </a:prstGeom>
            <a:noFill/>
          </p:spPr>
          <p:txBody>
            <a:bodyPr wrap="none" rtlCol="0">
              <a:spAutoFit/>
            </a:bodyPr>
            <a:lstStyle/>
            <a:p>
              <a:r>
                <a:rPr lang="en-US" b="1" dirty="0"/>
                <a:t>1</a:t>
              </a:r>
              <a:r>
                <a:rPr lang="en-US" b="1" dirty="0" smtClean="0"/>
                <a:t>. Sample the space</a:t>
              </a:r>
              <a:endParaRPr lang="en-US" b="1" dirty="0"/>
            </a:p>
          </p:txBody>
        </p:sp>
      </p:grpSp>
      <p:grpSp>
        <p:nvGrpSpPr>
          <p:cNvPr id="2068" name="Group 2067"/>
          <p:cNvGrpSpPr/>
          <p:nvPr/>
        </p:nvGrpSpPr>
        <p:grpSpPr>
          <a:xfrm>
            <a:off x="380999" y="3333750"/>
            <a:ext cx="3633867" cy="832315"/>
            <a:chOff x="255941" y="3949235"/>
            <a:chExt cx="3633867" cy="832315"/>
          </a:xfrm>
        </p:grpSpPr>
        <p:sp>
          <p:nvSpPr>
            <p:cNvPr id="60" name="Rectangle 59"/>
            <p:cNvSpPr/>
            <p:nvPr/>
          </p:nvSpPr>
          <p:spPr>
            <a:xfrm>
              <a:off x="267970" y="3949235"/>
              <a:ext cx="3618230" cy="832315"/>
            </a:xfrm>
            <a:prstGeom prst="rect">
              <a:avLst/>
            </a:prstGeom>
            <a:gradFill>
              <a:gsLst>
                <a:gs pos="0">
                  <a:schemeClr val="bg1">
                    <a:lumMod val="85000"/>
                  </a:schemeClr>
                </a:gs>
                <a:gs pos="100000">
                  <a:schemeClr val="bg1">
                    <a:lumMod val="95000"/>
                  </a:schemeClr>
                </a:gs>
              </a:gsLst>
            </a:gra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55" name="TextBox 54"/>
            <p:cNvSpPr txBox="1"/>
            <p:nvPr/>
          </p:nvSpPr>
          <p:spPr>
            <a:xfrm>
              <a:off x="255941" y="3955018"/>
              <a:ext cx="2316340" cy="369332"/>
            </a:xfrm>
            <a:prstGeom prst="rect">
              <a:avLst/>
            </a:prstGeom>
            <a:noFill/>
          </p:spPr>
          <p:txBody>
            <a:bodyPr wrap="none" rtlCol="0">
              <a:spAutoFit/>
            </a:bodyPr>
            <a:lstStyle/>
            <a:p>
              <a:r>
                <a:rPr lang="en-US" b="1" dirty="0"/>
                <a:t>3</a:t>
              </a:r>
              <a:r>
                <a:rPr lang="en-US" b="1" dirty="0" smtClean="0"/>
                <a:t>. Measure thresholds</a:t>
              </a:r>
              <a:endParaRPr lang="en-US" b="1" dirty="0"/>
            </a:p>
          </p:txBody>
        </p:sp>
        <p:sp>
          <p:nvSpPr>
            <p:cNvPr id="57" name="TextBox 56"/>
            <p:cNvSpPr txBox="1"/>
            <p:nvPr/>
          </p:nvSpPr>
          <p:spPr>
            <a:xfrm>
              <a:off x="561268" y="4397178"/>
              <a:ext cx="3328540" cy="338554"/>
            </a:xfrm>
            <a:prstGeom prst="rect">
              <a:avLst/>
            </a:prstGeom>
            <a:noFill/>
          </p:spPr>
          <p:txBody>
            <a:bodyPr wrap="none" rtlCol="0">
              <a:spAutoFit/>
            </a:bodyPr>
            <a:lstStyle/>
            <a:p>
              <a:pPr marL="285750" indent="-285750">
                <a:buFont typeface="Wingdings" pitchFamily="2" charset="2"/>
                <a:buChar char="Ø"/>
              </a:pPr>
              <a:r>
                <a:rPr lang="en-US" sz="1600" dirty="0" smtClean="0"/>
                <a:t>Experiment with adjustment task</a:t>
              </a:r>
              <a:endParaRPr lang="en-US" sz="1600" dirty="0"/>
            </a:p>
          </p:txBody>
        </p:sp>
      </p:grpSp>
      <p:cxnSp>
        <p:nvCxnSpPr>
          <p:cNvPr id="64" name="Straight Arrow Connector 63"/>
          <p:cNvCxnSpPr/>
          <p:nvPr/>
        </p:nvCxnSpPr>
        <p:spPr>
          <a:xfrm flipV="1">
            <a:off x="8534399" y="1123950"/>
            <a:ext cx="0" cy="188297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68" name="TextBox 67"/>
          <p:cNvSpPr txBox="1"/>
          <p:nvPr/>
        </p:nvSpPr>
        <p:spPr>
          <a:xfrm rot="16200000">
            <a:off x="7848346" y="1885696"/>
            <a:ext cx="1033553" cy="338554"/>
          </a:xfrm>
          <a:prstGeom prst="rect">
            <a:avLst/>
          </a:prstGeom>
          <a:noFill/>
        </p:spPr>
        <p:txBody>
          <a:bodyPr wrap="none" rtlCol="0">
            <a:spAutoFit/>
          </a:bodyPr>
          <a:lstStyle/>
          <a:p>
            <a:r>
              <a:rPr lang="en-US" sz="1600" b="1" dirty="0" smtClean="0"/>
              <a:t>Threshold</a:t>
            </a:r>
            <a:endParaRPr lang="en-US" sz="1600" b="1" dirty="0"/>
          </a:p>
        </p:txBody>
      </p:sp>
      <p:cxnSp>
        <p:nvCxnSpPr>
          <p:cNvPr id="42" name="Straight Arrow Connector 41"/>
          <p:cNvCxnSpPr>
            <a:stCxn id="43" idx="2"/>
          </p:cNvCxnSpPr>
          <p:nvPr/>
        </p:nvCxnSpPr>
        <p:spPr>
          <a:xfrm>
            <a:off x="4160926" y="1123950"/>
            <a:ext cx="853676" cy="17526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3144974" y="723840"/>
            <a:ext cx="2031903" cy="400110"/>
          </a:xfrm>
          <a:prstGeom prst="rect">
            <a:avLst/>
          </a:prstGeom>
          <a:noFill/>
        </p:spPr>
        <p:txBody>
          <a:bodyPr wrap="none" rtlCol="0">
            <a:spAutoFit/>
          </a:bodyPr>
          <a:lstStyle/>
          <a:p>
            <a:r>
              <a:rPr lang="en-US" sz="2000" b="1" dirty="0" smtClean="0"/>
              <a:t>Sinusoid in depth</a:t>
            </a:r>
            <a:endParaRPr lang="en-US" sz="2000" b="1" dirty="0"/>
          </a:p>
        </p:txBody>
      </p:sp>
      <p:grpSp>
        <p:nvGrpSpPr>
          <p:cNvPr id="9" name="Group 8"/>
          <p:cNvGrpSpPr/>
          <p:nvPr/>
        </p:nvGrpSpPr>
        <p:grpSpPr>
          <a:xfrm>
            <a:off x="3246525" y="1122284"/>
            <a:ext cx="1828800" cy="548640"/>
            <a:chOff x="685800" y="844907"/>
            <a:chExt cx="2459174" cy="888643"/>
          </a:xfrm>
        </p:grpSpPr>
        <p:sp>
          <p:nvSpPr>
            <p:cNvPr id="49" name="Rectangle 48"/>
            <p:cNvSpPr/>
            <p:nvPr/>
          </p:nvSpPr>
          <p:spPr>
            <a:xfrm>
              <a:off x="685800" y="844907"/>
              <a:ext cx="2459174" cy="888643"/>
            </a:xfrm>
            <a:prstGeom prst="rect">
              <a:avLst/>
            </a:prstGeom>
            <a:gradFill>
              <a:gsLst>
                <a:gs pos="0">
                  <a:schemeClr val="tx1">
                    <a:lumMod val="11000"/>
                    <a:lumOff val="89000"/>
                  </a:schemeClr>
                </a:gs>
                <a:gs pos="100000">
                  <a:schemeClr val="accent1">
                    <a:tint val="23500"/>
                    <a:satMod val="160000"/>
                    <a:lumMod val="9000"/>
                    <a:lumOff val="91000"/>
                  </a:schemeClr>
                </a:gs>
              </a:gsLst>
              <a:lin ang="13500000" scaled="1"/>
            </a:gradFill>
            <a:ln w="952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45"/>
            <p:cNvSpPr/>
            <p:nvPr/>
          </p:nvSpPr>
          <p:spPr>
            <a:xfrm rot="5400000" flipH="1">
              <a:off x="1770766" y="191948"/>
              <a:ext cx="289242" cy="2194560"/>
            </a:xfrm>
            <a:custGeom>
              <a:avLst/>
              <a:gdLst>
                <a:gd name="connsiteX0" fmla="*/ 343959 w 702552"/>
                <a:gd name="connsiteY0" fmla="*/ 0 h 2057400"/>
                <a:gd name="connsiteX1" fmla="*/ 10584 w 702552"/>
                <a:gd name="connsiteY1" fmla="*/ 242888 h 2057400"/>
                <a:gd name="connsiteX2" fmla="*/ 696384 w 702552"/>
                <a:gd name="connsiteY2" fmla="*/ 557213 h 2057400"/>
                <a:gd name="connsiteX3" fmla="*/ 10584 w 702552"/>
                <a:gd name="connsiteY3" fmla="*/ 866775 h 2057400"/>
                <a:gd name="connsiteX4" fmla="*/ 696384 w 702552"/>
                <a:gd name="connsiteY4" fmla="*/ 1181100 h 2057400"/>
                <a:gd name="connsiteX5" fmla="*/ 10584 w 702552"/>
                <a:gd name="connsiteY5" fmla="*/ 1490663 h 2057400"/>
                <a:gd name="connsiteX6" fmla="*/ 696384 w 702552"/>
                <a:gd name="connsiteY6" fmla="*/ 1804988 h 2057400"/>
                <a:gd name="connsiteX7" fmla="*/ 348722 w 702552"/>
                <a:gd name="connsiteY7" fmla="*/ 2057400 h 2057400"/>
                <a:gd name="connsiteX0" fmla="*/ 0 w 691968"/>
                <a:gd name="connsiteY0" fmla="*/ 0 h 1814512"/>
                <a:gd name="connsiteX1" fmla="*/ 685800 w 691968"/>
                <a:gd name="connsiteY1" fmla="*/ 314325 h 1814512"/>
                <a:gd name="connsiteX2" fmla="*/ 0 w 691968"/>
                <a:gd name="connsiteY2" fmla="*/ 623887 h 1814512"/>
                <a:gd name="connsiteX3" fmla="*/ 685800 w 691968"/>
                <a:gd name="connsiteY3" fmla="*/ 938212 h 1814512"/>
                <a:gd name="connsiteX4" fmla="*/ 0 w 691968"/>
                <a:gd name="connsiteY4" fmla="*/ 1247775 h 1814512"/>
                <a:gd name="connsiteX5" fmla="*/ 685800 w 691968"/>
                <a:gd name="connsiteY5" fmla="*/ 1562100 h 1814512"/>
                <a:gd name="connsiteX6" fmla="*/ 338138 w 691968"/>
                <a:gd name="connsiteY6" fmla="*/ 1814512 h 1814512"/>
                <a:gd name="connsiteX0" fmla="*/ 0 w 691968"/>
                <a:gd name="connsiteY0" fmla="*/ 0 h 1830950"/>
                <a:gd name="connsiteX1" fmla="*/ 685800 w 691968"/>
                <a:gd name="connsiteY1" fmla="*/ 314325 h 1830950"/>
                <a:gd name="connsiteX2" fmla="*/ 0 w 691968"/>
                <a:gd name="connsiteY2" fmla="*/ 623887 h 1830950"/>
                <a:gd name="connsiteX3" fmla="*/ 685800 w 691968"/>
                <a:gd name="connsiteY3" fmla="*/ 938212 h 1830950"/>
                <a:gd name="connsiteX4" fmla="*/ 0 w 691968"/>
                <a:gd name="connsiteY4" fmla="*/ 1247775 h 1830950"/>
                <a:gd name="connsiteX5" fmla="*/ 685800 w 691968"/>
                <a:gd name="connsiteY5" fmla="*/ 1562100 h 1830950"/>
                <a:gd name="connsiteX6" fmla="*/ 338138 w 691968"/>
                <a:gd name="connsiteY6" fmla="*/ 1814512 h 1830950"/>
                <a:gd name="connsiteX7" fmla="*/ 351273 w 691968"/>
                <a:gd name="connsiteY7" fmla="*/ 1806061 h 1830950"/>
                <a:gd name="connsiteX0" fmla="*/ 0 w 691968"/>
                <a:gd name="connsiteY0" fmla="*/ 0 h 1814512"/>
                <a:gd name="connsiteX1" fmla="*/ 685800 w 691968"/>
                <a:gd name="connsiteY1" fmla="*/ 314325 h 1814512"/>
                <a:gd name="connsiteX2" fmla="*/ 0 w 691968"/>
                <a:gd name="connsiteY2" fmla="*/ 623887 h 1814512"/>
                <a:gd name="connsiteX3" fmla="*/ 685800 w 691968"/>
                <a:gd name="connsiteY3" fmla="*/ 938212 h 1814512"/>
                <a:gd name="connsiteX4" fmla="*/ 0 w 691968"/>
                <a:gd name="connsiteY4" fmla="*/ 1247775 h 1814512"/>
                <a:gd name="connsiteX5" fmla="*/ 685800 w 691968"/>
                <a:gd name="connsiteY5" fmla="*/ 1562100 h 1814512"/>
                <a:gd name="connsiteX6" fmla="*/ 338138 w 691968"/>
                <a:gd name="connsiteY6" fmla="*/ 1814512 h 1814512"/>
                <a:gd name="connsiteX0" fmla="*/ 0 w 685800"/>
                <a:gd name="connsiteY0" fmla="*/ 0 h 1562100"/>
                <a:gd name="connsiteX1" fmla="*/ 685800 w 685800"/>
                <a:gd name="connsiteY1" fmla="*/ 314325 h 1562100"/>
                <a:gd name="connsiteX2" fmla="*/ 0 w 685800"/>
                <a:gd name="connsiteY2" fmla="*/ 623887 h 1562100"/>
                <a:gd name="connsiteX3" fmla="*/ 685800 w 685800"/>
                <a:gd name="connsiteY3" fmla="*/ 938212 h 1562100"/>
                <a:gd name="connsiteX4" fmla="*/ 0 w 685800"/>
                <a:gd name="connsiteY4" fmla="*/ 1247775 h 1562100"/>
                <a:gd name="connsiteX5" fmla="*/ 685800 w 685800"/>
                <a:gd name="connsiteY5" fmla="*/ 1562100 h 1562100"/>
                <a:gd name="connsiteX0" fmla="*/ 367047 w 693510"/>
                <a:gd name="connsiteY0" fmla="*/ 0 h 1413895"/>
                <a:gd name="connsiteX1" fmla="*/ 685800 w 693510"/>
                <a:gd name="connsiteY1" fmla="*/ 166120 h 1413895"/>
                <a:gd name="connsiteX2" fmla="*/ 0 w 693510"/>
                <a:gd name="connsiteY2" fmla="*/ 475682 h 1413895"/>
                <a:gd name="connsiteX3" fmla="*/ 685800 w 693510"/>
                <a:gd name="connsiteY3" fmla="*/ 790007 h 1413895"/>
                <a:gd name="connsiteX4" fmla="*/ 0 w 693510"/>
                <a:gd name="connsiteY4" fmla="*/ 1099570 h 1413895"/>
                <a:gd name="connsiteX5" fmla="*/ 685800 w 693510"/>
                <a:gd name="connsiteY5" fmla="*/ 1413895 h 1413895"/>
                <a:gd name="connsiteX0" fmla="*/ 367047 w 696575"/>
                <a:gd name="connsiteY0" fmla="*/ 0 h 1413895"/>
                <a:gd name="connsiteX1" fmla="*/ 685800 w 696575"/>
                <a:gd name="connsiteY1" fmla="*/ 166120 h 1413895"/>
                <a:gd name="connsiteX2" fmla="*/ 0 w 696575"/>
                <a:gd name="connsiteY2" fmla="*/ 475682 h 1413895"/>
                <a:gd name="connsiteX3" fmla="*/ 685800 w 696575"/>
                <a:gd name="connsiteY3" fmla="*/ 790007 h 1413895"/>
                <a:gd name="connsiteX4" fmla="*/ 0 w 696575"/>
                <a:gd name="connsiteY4" fmla="*/ 1099570 h 1413895"/>
                <a:gd name="connsiteX5" fmla="*/ 685800 w 696575"/>
                <a:gd name="connsiteY5" fmla="*/ 1413895 h 1413895"/>
                <a:gd name="connsiteX0" fmla="*/ 367047 w 695021"/>
                <a:gd name="connsiteY0" fmla="*/ 0 h 1413895"/>
                <a:gd name="connsiteX1" fmla="*/ 685800 w 695021"/>
                <a:gd name="connsiteY1" fmla="*/ 166120 h 1413895"/>
                <a:gd name="connsiteX2" fmla="*/ 0 w 695021"/>
                <a:gd name="connsiteY2" fmla="*/ 475682 h 1413895"/>
                <a:gd name="connsiteX3" fmla="*/ 685800 w 695021"/>
                <a:gd name="connsiteY3" fmla="*/ 790007 h 1413895"/>
                <a:gd name="connsiteX4" fmla="*/ 0 w 695021"/>
                <a:gd name="connsiteY4" fmla="*/ 1099570 h 1413895"/>
                <a:gd name="connsiteX5" fmla="*/ 685800 w 695021"/>
                <a:gd name="connsiteY5" fmla="*/ 1413895 h 1413895"/>
                <a:gd name="connsiteX0" fmla="*/ 381789 w 709763"/>
                <a:gd name="connsiteY0" fmla="*/ 0 h 1224622"/>
                <a:gd name="connsiteX1" fmla="*/ 700542 w 709763"/>
                <a:gd name="connsiteY1" fmla="*/ 166120 h 1224622"/>
                <a:gd name="connsiteX2" fmla="*/ 14742 w 709763"/>
                <a:gd name="connsiteY2" fmla="*/ 475682 h 1224622"/>
                <a:gd name="connsiteX3" fmla="*/ 700542 w 709763"/>
                <a:gd name="connsiteY3" fmla="*/ 790007 h 1224622"/>
                <a:gd name="connsiteX4" fmla="*/ 14742 w 709763"/>
                <a:gd name="connsiteY4" fmla="*/ 1099570 h 1224622"/>
                <a:gd name="connsiteX5" fmla="*/ 239779 w 709763"/>
                <a:gd name="connsiteY5" fmla="*/ 1224622 h 1224622"/>
                <a:gd name="connsiteX0" fmla="*/ 391424 w 719398"/>
                <a:gd name="connsiteY0" fmla="*/ 0 h 1224622"/>
                <a:gd name="connsiteX1" fmla="*/ 710177 w 719398"/>
                <a:gd name="connsiteY1" fmla="*/ 166120 h 1224622"/>
                <a:gd name="connsiteX2" fmla="*/ 24377 w 719398"/>
                <a:gd name="connsiteY2" fmla="*/ 475682 h 1224622"/>
                <a:gd name="connsiteX3" fmla="*/ 710177 w 719398"/>
                <a:gd name="connsiteY3" fmla="*/ 790007 h 1224622"/>
                <a:gd name="connsiteX4" fmla="*/ 24377 w 719398"/>
                <a:gd name="connsiteY4" fmla="*/ 1099570 h 1224622"/>
                <a:gd name="connsiteX5" fmla="*/ 249414 w 719398"/>
                <a:gd name="connsiteY5" fmla="*/ 1224622 h 1224622"/>
                <a:gd name="connsiteX0" fmla="*/ 382949 w 710923"/>
                <a:gd name="connsiteY0" fmla="*/ 0 h 1224622"/>
                <a:gd name="connsiteX1" fmla="*/ 701702 w 710923"/>
                <a:gd name="connsiteY1" fmla="*/ 166120 h 1224622"/>
                <a:gd name="connsiteX2" fmla="*/ 15902 w 710923"/>
                <a:gd name="connsiteY2" fmla="*/ 475682 h 1224622"/>
                <a:gd name="connsiteX3" fmla="*/ 701702 w 710923"/>
                <a:gd name="connsiteY3" fmla="*/ 790007 h 1224622"/>
                <a:gd name="connsiteX4" fmla="*/ 15902 w 710923"/>
                <a:gd name="connsiteY4" fmla="*/ 1099570 h 1224622"/>
                <a:gd name="connsiteX5" fmla="*/ 240939 w 710923"/>
                <a:gd name="connsiteY5" fmla="*/ 1224622 h 1224622"/>
                <a:gd name="connsiteX0" fmla="*/ 387658 w 715632"/>
                <a:gd name="connsiteY0" fmla="*/ 0 h 1224622"/>
                <a:gd name="connsiteX1" fmla="*/ 706411 w 715632"/>
                <a:gd name="connsiteY1" fmla="*/ 166120 h 1224622"/>
                <a:gd name="connsiteX2" fmla="*/ 20611 w 715632"/>
                <a:gd name="connsiteY2" fmla="*/ 475682 h 1224622"/>
                <a:gd name="connsiteX3" fmla="*/ 706411 w 715632"/>
                <a:gd name="connsiteY3" fmla="*/ 790007 h 1224622"/>
                <a:gd name="connsiteX4" fmla="*/ 20611 w 715632"/>
                <a:gd name="connsiteY4" fmla="*/ 1099570 h 1224622"/>
                <a:gd name="connsiteX5" fmla="*/ 245648 w 715632"/>
                <a:gd name="connsiteY5" fmla="*/ 1224622 h 1224622"/>
                <a:gd name="connsiteX0" fmla="*/ 381584 w 709558"/>
                <a:gd name="connsiteY0" fmla="*/ 0 h 1246049"/>
                <a:gd name="connsiteX1" fmla="*/ 700337 w 709558"/>
                <a:gd name="connsiteY1" fmla="*/ 166120 h 1246049"/>
                <a:gd name="connsiteX2" fmla="*/ 14537 w 709558"/>
                <a:gd name="connsiteY2" fmla="*/ 475682 h 1246049"/>
                <a:gd name="connsiteX3" fmla="*/ 700337 w 709558"/>
                <a:gd name="connsiteY3" fmla="*/ 790007 h 1246049"/>
                <a:gd name="connsiteX4" fmla="*/ 14537 w 709558"/>
                <a:gd name="connsiteY4" fmla="*/ 1099570 h 1246049"/>
                <a:gd name="connsiteX5" fmla="*/ 286430 w 709558"/>
                <a:gd name="connsiteY5" fmla="*/ 1246049 h 1246049"/>
                <a:gd name="connsiteX0" fmla="*/ 387168 w 715142"/>
                <a:gd name="connsiteY0" fmla="*/ 0 h 1246049"/>
                <a:gd name="connsiteX1" fmla="*/ 705921 w 715142"/>
                <a:gd name="connsiteY1" fmla="*/ 166120 h 1246049"/>
                <a:gd name="connsiteX2" fmla="*/ 20121 w 715142"/>
                <a:gd name="connsiteY2" fmla="*/ 475682 h 1246049"/>
                <a:gd name="connsiteX3" fmla="*/ 705921 w 715142"/>
                <a:gd name="connsiteY3" fmla="*/ 790007 h 1246049"/>
                <a:gd name="connsiteX4" fmla="*/ 20121 w 715142"/>
                <a:gd name="connsiteY4" fmla="*/ 1099570 h 1246049"/>
                <a:gd name="connsiteX5" fmla="*/ 292014 w 715142"/>
                <a:gd name="connsiteY5" fmla="*/ 1246049 h 1246049"/>
                <a:gd name="connsiteX0" fmla="*/ 367585 w 695559"/>
                <a:gd name="connsiteY0" fmla="*/ 0 h 1246049"/>
                <a:gd name="connsiteX1" fmla="*/ 686338 w 695559"/>
                <a:gd name="connsiteY1" fmla="*/ 166120 h 1246049"/>
                <a:gd name="connsiteX2" fmla="*/ 538 w 695559"/>
                <a:gd name="connsiteY2" fmla="*/ 475682 h 1246049"/>
                <a:gd name="connsiteX3" fmla="*/ 686338 w 695559"/>
                <a:gd name="connsiteY3" fmla="*/ 790007 h 1246049"/>
                <a:gd name="connsiteX4" fmla="*/ 538 w 695559"/>
                <a:gd name="connsiteY4" fmla="*/ 1099570 h 1246049"/>
                <a:gd name="connsiteX5" fmla="*/ 272431 w 695559"/>
                <a:gd name="connsiteY5" fmla="*/ 1246049 h 1246049"/>
                <a:gd name="connsiteX0" fmla="*/ 367049 w 695023"/>
                <a:gd name="connsiteY0" fmla="*/ 0 h 1246049"/>
                <a:gd name="connsiteX1" fmla="*/ 685802 w 695023"/>
                <a:gd name="connsiteY1" fmla="*/ 166120 h 1246049"/>
                <a:gd name="connsiteX2" fmla="*/ 2 w 695023"/>
                <a:gd name="connsiteY2" fmla="*/ 475682 h 1246049"/>
                <a:gd name="connsiteX3" fmla="*/ 685802 w 695023"/>
                <a:gd name="connsiteY3" fmla="*/ 790007 h 1246049"/>
                <a:gd name="connsiteX4" fmla="*/ 2 w 695023"/>
                <a:gd name="connsiteY4" fmla="*/ 1099570 h 1246049"/>
                <a:gd name="connsiteX5" fmla="*/ 271895 w 695023"/>
                <a:gd name="connsiteY5" fmla="*/ 1246049 h 1246049"/>
                <a:gd name="connsiteX0" fmla="*/ 373642 w 701616"/>
                <a:gd name="connsiteY0" fmla="*/ 0 h 1246049"/>
                <a:gd name="connsiteX1" fmla="*/ 692395 w 701616"/>
                <a:gd name="connsiteY1" fmla="*/ 166120 h 1246049"/>
                <a:gd name="connsiteX2" fmla="*/ 6595 w 701616"/>
                <a:gd name="connsiteY2" fmla="*/ 475682 h 1246049"/>
                <a:gd name="connsiteX3" fmla="*/ 692395 w 701616"/>
                <a:gd name="connsiteY3" fmla="*/ 790007 h 1246049"/>
                <a:gd name="connsiteX4" fmla="*/ 6595 w 701616"/>
                <a:gd name="connsiteY4" fmla="*/ 1099570 h 1246049"/>
                <a:gd name="connsiteX5" fmla="*/ 278488 w 701616"/>
                <a:gd name="connsiteY5" fmla="*/ 1246049 h 1246049"/>
                <a:gd name="connsiteX0" fmla="*/ 384831 w 712805"/>
                <a:gd name="connsiteY0" fmla="*/ 0 h 1246049"/>
                <a:gd name="connsiteX1" fmla="*/ 703584 w 712805"/>
                <a:gd name="connsiteY1" fmla="*/ 166120 h 1246049"/>
                <a:gd name="connsiteX2" fmla="*/ 17784 w 712805"/>
                <a:gd name="connsiteY2" fmla="*/ 475682 h 1246049"/>
                <a:gd name="connsiteX3" fmla="*/ 703584 w 712805"/>
                <a:gd name="connsiteY3" fmla="*/ 790007 h 1246049"/>
                <a:gd name="connsiteX4" fmla="*/ 17784 w 712805"/>
                <a:gd name="connsiteY4" fmla="*/ 1099570 h 1246049"/>
                <a:gd name="connsiteX5" fmla="*/ 289677 w 712805"/>
                <a:gd name="connsiteY5" fmla="*/ 1246049 h 1246049"/>
                <a:gd name="connsiteX0" fmla="*/ 377881 w 705855"/>
                <a:gd name="connsiteY0" fmla="*/ 0 h 1246049"/>
                <a:gd name="connsiteX1" fmla="*/ 696634 w 705855"/>
                <a:gd name="connsiteY1" fmla="*/ 166120 h 1246049"/>
                <a:gd name="connsiteX2" fmla="*/ 10834 w 705855"/>
                <a:gd name="connsiteY2" fmla="*/ 475682 h 1246049"/>
                <a:gd name="connsiteX3" fmla="*/ 696634 w 705855"/>
                <a:gd name="connsiteY3" fmla="*/ 790007 h 1246049"/>
                <a:gd name="connsiteX4" fmla="*/ 10834 w 705855"/>
                <a:gd name="connsiteY4" fmla="*/ 1099570 h 1246049"/>
                <a:gd name="connsiteX5" fmla="*/ 282727 w 705855"/>
                <a:gd name="connsiteY5" fmla="*/ 1246049 h 1246049"/>
                <a:gd name="connsiteX0" fmla="*/ 373590 w 701564"/>
                <a:gd name="connsiteY0" fmla="*/ 0 h 1246049"/>
                <a:gd name="connsiteX1" fmla="*/ 692343 w 701564"/>
                <a:gd name="connsiteY1" fmla="*/ 166120 h 1246049"/>
                <a:gd name="connsiteX2" fmla="*/ 6543 w 701564"/>
                <a:gd name="connsiteY2" fmla="*/ 475682 h 1246049"/>
                <a:gd name="connsiteX3" fmla="*/ 692343 w 701564"/>
                <a:gd name="connsiteY3" fmla="*/ 790007 h 1246049"/>
                <a:gd name="connsiteX4" fmla="*/ 6543 w 701564"/>
                <a:gd name="connsiteY4" fmla="*/ 1099570 h 1246049"/>
                <a:gd name="connsiteX5" fmla="*/ 278436 w 701564"/>
                <a:gd name="connsiteY5" fmla="*/ 1246049 h 1246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1564" h="1246049">
                  <a:moveTo>
                    <a:pt x="373590" y="0"/>
                  </a:moveTo>
                  <a:cubicBezTo>
                    <a:pt x="494806" y="41087"/>
                    <a:pt x="753517" y="86840"/>
                    <a:pt x="692343" y="166120"/>
                  </a:cubicBezTo>
                  <a:cubicBezTo>
                    <a:pt x="631169" y="245400"/>
                    <a:pt x="6543" y="371701"/>
                    <a:pt x="6543" y="475682"/>
                  </a:cubicBezTo>
                  <a:cubicBezTo>
                    <a:pt x="6543" y="579663"/>
                    <a:pt x="692343" y="686026"/>
                    <a:pt x="692343" y="790007"/>
                  </a:cubicBezTo>
                  <a:cubicBezTo>
                    <a:pt x="692343" y="893988"/>
                    <a:pt x="50112" y="1038807"/>
                    <a:pt x="6543" y="1099570"/>
                  </a:cubicBezTo>
                  <a:cubicBezTo>
                    <a:pt x="-37026" y="1160333"/>
                    <a:pt x="146423" y="1223039"/>
                    <a:pt x="278436" y="1246049"/>
                  </a:cubicBezTo>
                </a:path>
              </a:pathLst>
            </a:custGeom>
            <a:ln w="25400">
              <a:solidFill>
                <a:srgbClr val="C000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cxnSp>
        <p:nvCxnSpPr>
          <p:cNvPr id="66" name="Straight Arrow Connector 65"/>
          <p:cNvCxnSpPr>
            <a:stCxn id="65" idx="2"/>
          </p:cNvCxnSpPr>
          <p:nvPr/>
        </p:nvCxnSpPr>
        <p:spPr>
          <a:xfrm flipH="1">
            <a:off x="6181060" y="1184474"/>
            <a:ext cx="1113663" cy="41041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6380323" y="635834"/>
            <a:ext cx="1828800" cy="548640"/>
            <a:chOff x="693017" y="1968011"/>
            <a:chExt cx="2459174" cy="888643"/>
          </a:xfrm>
        </p:grpSpPr>
        <p:sp>
          <p:nvSpPr>
            <p:cNvPr id="65" name="Rectangle 64"/>
            <p:cNvSpPr/>
            <p:nvPr/>
          </p:nvSpPr>
          <p:spPr>
            <a:xfrm>
              <a:off x="693017" y="1968011"/>
              <a:ext cx="2459174" cy="888643"/>
            </a:xfrm>
            <a:prstGeom prst="rect">
              <a:avLst/>
            </a:prstGeom>
            <a:gradFill>
              <a:gsLst>
                <a:gs pos="0">
                  <a:schemeClr val="tx1">
                    <a:lumMod val="11000"/>
                    <a:lumOff val="89000"/>
                  </a:schemeClr>
                </a:gs>
                <a:gs pos="100000">
                  <a:schemeClr val="accent1">
                    <a:tint val="23500"/>
                    <a:satMod val="160000"/>
                    <a:lumMod val="9000"/>
                    <a:lumOff val="91000"/>
                  </a:schemeClr>
                </a:gs>
              </a:gsLst>
              <a:lin ang="13500000" scaled="1"/>
            </a:gradFill>
            <a:ln w="952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46"/>
            <p:cNvSpPr/>
            <p:nvPr/>
          </p:nvSpPr>
          <p:spPr>
            <a:xfrm rot="5400000">
              <a:off x="1575378" y="1315053"/>
              <a:ext cx="694452" cy="2194560"/>
            </a:xfrm>
            <a:custGeom>
              <a:avLst/>
              <a:gdLst>
                <a:gd name="connsiteX0" fmla="*/ 323850 w 694452"/>
                <a:gd name="connsiteY0" fmla="*/ 0 h 2367100"/>
                <a:gd name="connsiteX1" fmla="*/ 685800 w 694452"/>
                <a:gd name="connsiteY1" fmla="*/ 242887 h 2367100"/>
                <a:gd name="connsiteX2" fmla="*/ 0 w 694452"/>
                <a:gd name="connsiteY2" fmla="*/ 552450 h 2367100"/>
                <a:gd name="connsiteX3" fmla="*/ 685800 w 694452"/>
                <a:gd name="connsiteY3" fmla="*/ 866775 h 2367100"/>
                <a:gd name="connsiteX4" fmla="*/ 0 w 694452"/>
                <a:gd name="connsiteY4" fmla="*/ 1176337 h 2367100"/>
                <a:gd name="connsiteX5" fmla="*/ 685800 w 694452"/>
                <a:gd name="connsiteY5" fmla="*/ 1495425 h 2367100"/>
                <a:gd name="connsiteX6" fmla="*/ 0 w 694452"/>
                <a:gd name="connsiteY6" fmla="*/ 1800225 h 2367100"/>
                <a:gd name="connsiteX7" fmla="*/ 685800 w 694452"/>
                <a:gd name="connsiteY7" fmla="*/ 2114550 h 2367100"/>
                <a:gd name="connsiteX8" fmla="*/ 319088 w 694452"/>
                <a:gd name="connsiteY8" fmla="*/ 2366962 h 23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4452" h="2367100">
                  <a:moveTo>
                    <a:pt x="323850" y="0"/>
                  </a:moveTo>
                  <a:cubicBezTo>
                    <a:pt x="531812" y="75406"/>
                    <a:pt x="739775" y="150812"/>
                    <a:pt x="685800" y="242887"/>
                  </a:cubicBezTo>
                  <a:cubicBezTo>
                    <a:pt x="631825" y="334962"/>
                    <a:pt x="0" y="448469"/>
                    <a:pt x="0" y="552450"/>
                  </a:cubicBezTo>
                  <a:cubicBezTo>
                    <a:pt x="0" y="656431"/>
                    <a:pt x="685800" y="762794"/>
                    <a:pt x="685800" y="866775"/>
                  </a:cubicBezTo>
                  <a:cubicBezTo>
                    <a:pt x="685800" y="970756"/>
                    <a:pt x="0" y="1071562"/>
                    <a:pt x="0" y="1176337"/>
                  </a:cubicBezTo>
                  <a:cubicBezTo>
                    <a:pt x="0" y="1281112"/>
                    <a:pt x="685800" y="1391444"/>
                    <a:pt x="685800" y="1495425"/>
                  </a:cubicBezTo>
                  <a:cubicBezTo>
                    <a:pt x="685800" y="1599406"/>
                    <a:pt x="0" y="1697038"/>
                    <a:pt x="0" y="1800225"/>
                  </a:cubicBezTo>
                  <a:cubicBezTo>
                    <a:pt x="0" y="1903412"/>
                    <a:pt x="632619" y="2020094"/>
                    <a:pt x="685800" y="2114550"/>
                  </a:cubicBezTo>
                  <a:cubicBezTo>
                    <a:pt x="738981" y="2209006"/>
                    <a:pt x="395288" y="2372518"/>
                    <a:pt x="319088" y="2366962"/>
                  </a:cubicBezTo>
                </a:path>
              </a:pathLst>
            </a:custGeom>
            <a:ln w="25400">
              <a:solidFill>
                <a:srgbClr val="C000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3" name="Slide Number Placeholder 2"/>
          <p:cNvSpPr>
            <a:spLocks noGrp="1"/>
          </p:cNvSpPr>
          <p:nvPr>
            <p:ph type="sldNum" sz="quarter" idx="12"/>
          </p:nvPr>
        </p:nvSpPr>
        <p:spPr/>
        <p:txBody>
          <a:bodyPr/>
          <a:lstStyle/>
          <a:p>
            <a:fld id="{4AF310B5-B37C-4062-950A-8FEDA86889CC}" type="slidenum">
              <a:rPr lang="en-US" smtClean="0"/>
              <a:t>24</a:t>
            </a:fld>
            <a:endParaRPr lang="en-US"/>
          </a:p>
        </p:txBody>
      </p:sp>
    </p:spTree>
    <p:extLst>
      <p:ext uri="{BB962C8B-B14F-4D97-AF65-F5344CB8AC3E}">
        <p14:creationId xmlns:p14="http://schemas.microsoft.com/office/powerpoint/2010/main" val="33883125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fade">
                                      <p:cBhvr>
                                        <p:cTn id="10" dur="500"/>
                                        <p:tgtEl>
                                          <p:spTgt spid="2050"/>
                                        </p:tgtEl>
                                      </p:cBhvr>
                                    </p:animEffect>
                                  </p:childTnLst>
                                </p:cTn>
                              </p:par>
                              <p:par>
                                <p:cTn id="11" presetID="22" presetClass="entr" presetSubtype="4"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par>
                                <p:cTn id="14" presetID="22" presetClass="entr" presetSubtype="4"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500"/>
                                        <p:tgtEl>
                                          <p:spTgt spid="4"/>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grpId="1" nodeType="clickEffect">
                                  <p:stCondLst>
                                    <p:cond delay="0"/>
                                  </p:stCondLst>
                                  <p:childTnLst>
                                    <p:animEffect transition="out" filter="fade">
                                      <p:cBhvr>
                                        <p:cTn id="27" dur="500"/>
                                        <p:tgtEl>
                                          <p:spTgt spid="12"/>
                                        </p:tgtEl>
                                      </p:cBhvr>
                                    </p:animEffect>
                                    <p:set>
                                      <p:cBhvr>
                                        <p:cTn id="28" dur="1" fill="hold">
                                          <p:stCondLst>
                                            <p:cond delay="499"/>
                                          </p:stCondLst>
                                        </p:cTn>
                                        <p:tgtEl>
                                          <p:spTgt spid="12"/>
                                        </p:tgtEl>
                                        <p:attrNameLst>
                                          <p:attrName>style.visibility</p:attrName>
                                        </p:attrNameLst>
                                      </p:cBhvr>
                                      <p:to>
                                        <p:strVal val="hidden"/>
                                      </p:to>
                                    </p:set>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2067"/>
                                        </p:tgtEl>
                                        <p:attrNameLst>
                                          <p:attrName>style.visibility</p:attrName>
                                        </p:attrNameLst>
                                      </p:cBhvr>
                                      <p:to>
                                        <p:strVal val="visible"/>
                                      </p:to>
                                    </p:set>
                                    <p:animEffect transition="in" filter="fade">
                                      <p:cBhvr>
                                        <p:cTn id="32" dur="500"/>
                                        <p:tgtEl>
                                          <p:spTgt spid="2067"/>
                                        </p:tgtEl>
                                      </p:cBhvr>
                                    </p:animEffect>
                                  </p:childTnLst>
                                </p:cTn>
                              </p:par>
                            </p:childTnLst>
                          </p:cTn>
                        </p:par>
                        <p:par>
                          <p:cTn id="33" fill="hold">
                            <p:stCondLst>
                              <p:cond delay="1000"/>
                            </p:stCondLst>
                            <p:childTnLst>
                              <p:par>
                                <p:cTn id="34" presetID="10" presetClass="entr" presetSubtype="0"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100"/>
                                        <p:tgtEl>
                                          <p:spTgt spid="20"/>
                                        </p:tgtEl>
                                      </p:cBhvr>
                                    </p:animEffect>
                                  </p:childTnLst>
                                </p:cTn>
                              </p:par>
                            </p:childTnLst>
                          </p:cTn>
                        </p:par>
                        <p:par>
                          <p:cTn id="37" fill="hold">
                            <p:stCondLst>
                              <p:cond delay="1100"/>
                            </p:stCondLst>
                            <p:childTnLst>
                              <p:par>
                                <p:cTn id="38" presetID="10" presetClass="entr" presetSubtype="0"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100"/>
                                        <p:tgtEl>
                                          <p:spTgt spid="18"/>
                                        </p:tgtEl>
                                      </p:cBhvr>
                                    </p:animEffect>
                                  </p:childTnLst>
                                </p:cTn>
                              </p:par>
                            </p:childTnLst>
                          </p:cTn>
                        </p:par>
                        <p:par>
                          <p:cTn id="41" fill="hold">
                            <p:stCondLst>
                              <p:cond delay="1200"/>
                            </p:stCondLst>
                            <p:childTnLst>
                              <p:par>
                                <p:cTn id="42" presetID="10" presetClass="entr" presetSubtype="0"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100"/>
                                        <p:tgtEl>
                                          <p:spTgt spid="13"/>
                                        </p:tgtEl>
                                      </p:cBhvr>
                                    </p:animEffect>
                                  </p:childTnLst>
                                </p:cTn>
                              </p:par>
                            </p:childTnLst>
                          </p:cTn>
                        </p:par>
                        <p:par>
                          <p:cTn id="45" fill="hold">
                            <p:stCondLst>
                              <p:cond delay="1300"/>
                            </p:stCondLst>
                            <p:childTnLst>
                              <p:par>
                                <p:cTn id="46" presetID="10" presetClass="entr" presetSubtype="0" fill="hold" grpId="0" nodeType="after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fade">
                                      <p:cBhvr>
                                        <p:cTn id="48" dur="100"/>
                                        <p:tgtEl>
                                          <p:spTgt spid="22"/>
                                        </p:tgtEl>
                                      </p:cBhvr>
                                    </p:animEffect>
                                  </p:childTnLst>
                                </p:cTn>
                              </p:par>
                            </p:childTnLst>
                          </p:cTn>
                        </p:par>
                        <p:par>
                          <p:cTn id="49" fill="hold">
                            <p:stCondLst>
                              <p:cond delay="1400"/>
                            </p:stCondLst>
                            <p:childTnLst>
                              <p:par>
                                <p:cTn id="50" presetID="10" presetClass="entr" presetSubtype="0" fill="hold" grpId="0" nodeType="after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100"/>
                                        <p:tgtEl>
                                          <p:spTgt spid="16"/>
                                        </p:tgtEl>
                                      </p:cBhvr>
                                    </p:animEffect>
                                  </p:childTnLst>
                                </p:cTn>
                              </p:par>
                            </p:childTnLst>
                          </p:cTn>
                        </p:par>
                        <p:par>
                          <p:cTn id="53" fill="hold">
                            <p:stCondLst>
                              <p:cond delay="1500"/>
                            </p:stCondLst>
                            <p:childTnLst>
                              <p:par>
                                <p:cTn id="54" presetID="10" presetClass="entr" presetSubtype="0" fill="hold" grpId="0" nodeType="after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100"/>
                                        <p:tgtEl>
                                          <p:spTgt spid="17"/>
                                        </p:tgtEl>
                                      </p:cBhvr>
                                    </p:animEffect>
                                  </p:childTnLst>
                                </p:cTn>
                              </p:par>
                            </p:childTnLst>
                          </p:cTn>
                        </p:par>
                        <p:par>
                          <p:cTn id="57" fill="hold">
                            <p:stCondLst>
                              <p:cond delay="1600"/>
                            </p:stCondLst>
                            <p:childTnLst>
                              <p:par>
                                <p:cTn id="58" presetID="10" presetClass="entr" presetSubtype="0"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fade">
                                      <p:cBhvr>
                                        <p:cTn id="60" dur="100"/>
                                        <p:tgtEl>
                                          <p:spTgt spid="15"/>
                                        </p:tgtEl>
                                      </p:cBhvr>
                                    </p:animEffect>
                                  </p:childTnLst>
                                </p:cTn>
                              </p:par>
                            </p:childTnLst>
                          </p:cTn>
                        </p:par>
                        <p:par>
                          <p:cTn id="61" fill="hold">
                            <p:stCondLst>
                              <p:cond delay="1700"/>
                            </p:stCondLst>
                            <p:childTnLst>
                              <p:par>
                                <p:cTn id="62" presetID="10" presetClass="entr" presetSubtype="0" fill="hold" grpId="0"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100"/>
                                        <p:tgtEl>
                                          <p:spTgt spid="21"/>
                                        </p:tgtEl>
                                      </p:cBhvr>
                                    </p:animEffect>
                                  </p:childTnLst>
                                </p:cTn>
                              </p:par>
                            </p:childTnLst>
                          </p:cTn>
                        </p:par>
                        <p:par>
                          <p:cTn id="65" fill="hold">
                            <p:stCondLst>
                              <p:cond delay="1800"/>
                            </p:stCondLst>
                            <p:childTnLst>
                              <p:par>
                                <p:cTn id="66" presetID="10" presetClass="entr" presetSubtype="0" fill="hold" grpId="0" nodeType="after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fade">
                                      <p:cBhvr>
                                        <p:cTn id="68" dur="100"/>
                                        <p:tgtEl>
                                          <p:spTgt spid="19"/>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1" nodeType="clickEffect">
                                  <p:stCondLst>
                                    <p:cond delay="0"/>
                                  </p:stCondLst>
                                  <p:childTnLst>
                                    <p:set>
                                      <p:cBhvr>
                                        <p:cTn id="72" dur="1" fill="hold">
                                          <p:stCondLst>
                                            <p:cond delay="0"/>
                                          </p:stCondLst>
                                        </p:cTn>
                                        <p:tgtEl>
                                          <p:spTgt spid="43"/>
                                        </p:tgtEl>
                                        <p:attrNameLst>
                                          <p:attrName>style.visibility</p:attrName>
                                        </p:attrNameLst>
                                      </p:cBhvr>
                                      <p:to>
                                        <p:strVal val="visible"/>
                                      </p:to>
                                    </p:set>
                                    <p:animEffect transition="in" filter="fade">
                                      <p:cBhvr>
                                        <p:cTn id="73" dur="500"/>
                                        <p:tgtEl>
                                          <p:spTgt spid="43"/>
                                        </p:tgtEl>
                                      </p:cBhvr>
                                    </p:animEffect>
                                  </p:childTnLst>
                                </p:cTn>
                              </p:par>
                              <p:par>
                                <p:cTn id="74" presetID="22" presetClass="entr" presetSubtype="1" fill="hold" nodeType="withEffect">
                                  <p:stCondLst>
                                    <p:cond delay="0"/>
                                  </p:stCondLst>
                                  <p:childTnLst>
                                    <p:set>
                                      <p:cBhvr>
                                        <p:cTn id="75" dur="1" fill="hold">
                                          <p:stCondLst>
                                            <p:cond delay="0"/>
                                          </p:stCondLst>
                                        </p:cTn>
                                        <p:tgtEl>
                                          <p:spTgt spid="42"/>
                                        </p:tgtEl>
                                        <p:attrNameLst>
                                          <p:attrName>style.visibility</p:attrName>
                                        </p:attrNameLst>
                                      </p:cBhvr>
                                      <p:to>
                                        <p:strVal val="visible"/>
                                      </p:to>
                                    </p:set>
                                    <p:animEffect transition="in" filter="wipe(up)">
                                      <p:cBhvr>
                                        <p:cTn id="76" dur="500"/>
                                        <p:tgtEl>
                                          <p:spTgt spid="42"/>
                                        </p:tgtEl>
                                      </p:cBhvr>
                                    </p:animEffect>
                                  </p:childTnLst>
                                </p:cTn>
                              </p:par>
                            </p:childTnLst>
                          </p:cTn>
                        </p:par>
                        <p:par>
                          <p:cTn id="77" fill="hold">
                            <p:stCondLst>
                              <p:cond delay="500"/>
                            </p:stCondLst>
                            <p:childTnLst>
                              <p:par>
                                <p:cTn id="78" presetID="10" presetClass="entr" presetSubtype="0" fill="hold" nodeType="afterEffect">
                                  <p:stCondLst>
                                    <p:cond delay="0"/>
                                  </p:stCondLst>
                                  <p:childTnLst>
                                    <p:set>
                                      <p:cBhvr>
                                        <p:cTn id="79" dur="1" fill="hold">
                                          <p:stCondLst>
                                            <p:cond delay="0"/>
                                          </p:stCondLst>
                                        </p:cTn>
                                        <p:tgtEl>
                                          <p:spTgt spid="9"/>
                                        </p:tgtEl>
                                        <p:attrNameLst>
                                          <p:attrName>style.visibility</p:attrName>
                                        </p:attrNameLst>
                                      </p:cBhvr>
                                      <p:to>
                                        <p:strVal val="visible"/>
                                      </p:to>
                                    </p:set>
                                    <p:animEffect transition="in" filter="fade">
                                      <p:cBhvr>
                                        <p:cTn id="80" dur="500"/>
                                        <p:tgtEl>
                                          <p:spTgt spid="9"/>
                                        </p:tgtEl>
                                      </p:cBhvr>
                                    </p:animEffect>
                                  </p:childTnLst>
                                </p:cTn>
                              </p:par>
                            </p:childTnLst>
                          </p:cTn>
                        </p:par>
                        <p:par>
                          <p:cTn id="81" fill="hold">
                            <p:stCondLst>
                              <p:cond delay="1000"/>
                            </p:stCondLst>
                            <p:childTnLst>
                              <p:par>
                                <p:cTn id="82" presetID="10" presetClass="entr" presetSubtype="0" fill="hold" nodeType="afterEffect">
                                  <p:stCondLst>
                                    <p:cond delay="0"/>
                                  </p:stCondLst>
                                  <p:childTnLst>
                                    <p:set>
                                      <p:cBhvr>
                                        <p:cTn id="83" dur="1" fill="hold">
                                          <p:stCondLst>
                                            <p:cond delay="0"/>
                                          </p:stCondLst>
                                        </p:cTn>
                                        <p:tgtEl>
                                          <p:spTgt spid="10"/>
                                        </p:tgtEl>
                                        <p:attrNameLst>
                                          <p:attrName>style.visibility</p:attrName>
                                        </p:attrNameLst>
                                      </p:cBhvr>
                                      <p:to>
                                        <p:strVal val="visible"/>
                                      </p:to>
                                    </p:set>
                                    <p:animEffect transition="in" filter="fade">
                                      <p:cBhvr>
                                        <p:cTn id="84" dur="500"/>
                                        <p:tgtEl>
                                          <p:spTgt spid="10"/>
                                        </p:tgtEl>
                                      </p:cBhvr>
                                    </p:animEffect>
                                  </p:childTnLst>
                                </p:cTn>
                              </p:par>
                            </p:childTnLst>
                          </p:cTn>
                        </p:par>
                        <p:par>
                          <p:cTn id="85" fill="hold">
                            <p:stCondLst>
                              <p:cond delay="1500"/>
                            </p:stCondLst>
                            <p:childTnLst>
                              <p:par>
                                <p:cTn id="86" presetID="22" presetClass="entr" presetSubtype="1" fill="hold" nodeType="afterEffect">
                                  <p:stCondLst>
                                    <p:cond delay="0"/>
                                  </p:stCondLst>
                                  <p:childTnLst>
                                    <p:set>
                                      <p:cBhvr>
                                        <p:cTn id="87" dur="1" fill="hold">
                                          <p:stCondLst>
                                            <p:cond delay="0"/>
                                          </p:stCondLst>
                                        </p:cTn>
                                        <p:tgtEl>
                                          <p:spTgt spid="66"/>
                                        </p:tgtEl>
                                        <p:attrNameLst>
                                          <p:attrName>style.visibility</p:attrName>
                                        </p:attrNameLst>
                                      </p:cBhvr>
                                      <p:to>
                                        <p:strVal val="visible"/>
                                      </p:to>
                                    </p:set>
                                    <p:animEffect transition="in" filter="wipe(up)">
                                      <p:cBhvr>
                                        <p:cTn id="88" dur="500"/>
                                        <p:tgtEl>
                                          <p:spTgt spid="66"/>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nodeType="clickEffect">
                                  <p:stCondLst>
                                    <p:cond delay="0"/>
                                  </p:stCondLst>
                                  <p:childTnLst>
                                    <p:set>
                                      <p:cBhvr>
                                        <p:cTn id="92" dur="1" fill="hold">
                                          <p:stCondLst>
                                            <p:cond delay="0"/>
                                          </p:stCondLst>
                                        </p:cTn>
                                        <p:tgtEl>
                                          <p:spTgt spid="2068"/>
                                        </p:tgtEl>
                                        <p:attrNameLst>
                                          <p:attrName>style.visibility</p:attrName>
                                        </p:attrNameLst>
                                      </p:cBhvr>
                                      <p:to>
                                        <p:strVal val="visible"/>
                                      </p:to>
                                    </p:set>
                                    <p:animEffect transition="in" filter="fade">
                                      <p:cBhvr>
                                        <p:cTn id="93" dur="500"/>
                                        <p:tgtEl>
                                          <p:spTgt spid="2068"/>
                                        </p:tgtEl>
                                      </p:cBhvr>
                                    </p:animEffect>
                                  </p:childTnLst>
                                </p:cTn>
                              </p:par>
                              <p:par>
                                <p:cTn id="94" presetID="10" presetClass="exit" presetSubtype="0" fill="hold" grpId="2" nodeType="withEffect">
                                  <p:stCondLst>
                                    <p:cond delay="0"/>
                                  </p:stCondLst>
                                  <p:childTnLst>
                                    <p:animEffect transition="out" filter="fade">
                                      <p:cBhvr>
                                        <p:cTn id="95" dur="500"/>
                                        <p:tgtEl>
                                          <p:spTgt spid="43"/>
                                        </p:tgtEl>
                                      </p:cBhvr>
                                    </p:animEffect>
                                    <p:set>
                                      <p:cBhvr>
                                        <p:cTn id="96" dur="1" fill="hold">
                                          <p:stCondLst>
                                            <p:cond delay="499"/>
                                          </p:stCondLst>
                                        </p:cTn>
                                        <p:tgtEl>
                                          <p:spTgt spid="43"/>
                                        </p:tgtEl>
                                        <p:attrNameLst>
                                          <p:attrName>style.visibility</p:attrName>
                                        </p:attrNameLst>
                                      </p:cBhvr>
                                      <p:to>
                                        <p:strVal val="hidden"/>
                                      </p:to>
                                    </p:set>
                                  </p:childTnLst>
                                </p:cTn>
                              </p:par>
                              <p:par>
                                <p:cTn id="97" presetID="10" presetClass="exit" presetSubtype="0" fill="hold" nodeType="withEffect">
                                  <p:stCondLst>
                                    <p:cond delay="0"/>
                                  </p:stCondLst>
                                  <p:childTnLst>
                                    <p:animEffect transition="out" filter="fade">
                                      <p:cBhvr>
                                        <p:cTn id="98" dur="500"/>
                                        <p:tgtEl>
                                          <p:spTgt spid="42"/>
                                        </p:tgtEl>
                                      </p:cBhvr>
                                    </p:animEffect>
                                    <p:set>
                                      <p:cBhvr>
                                        <p:cTn id="99" dur="1" fill="hold">
                                          <p:stCondLst>
                                            <p:cond delay="499"/>
                                          </p:stCondLst>
                                        </p:cTn>
                                        <p:tgtEl>
                                          <p:spTgt spid="42"/>
                                        </p:tgtEl>
                                        <p:attrNameLst>
                                          <p:attrName>style.visibility</p:attrName>
                                        </p:attrNameLst>
                                      </p:cBhvr>
                                      <p:to>
                                        <p:strVal val="hidden"/>
                                      </p:to>
                                    </p:set>
                                  </p:childTnLst>
                                </p:cTn>
                              </p:par>
                              <p:par>
                                <p:cTn id="100" presetID="10" presetClass="exit" presetSubtype="0" fill="hold" nodeType="withEffect">
                                  <p:stCondLst>
                                    <p:cond delay="0"/>
                                  </p:stCondLst>
                                  <p:childTnLst>
                                    <p:animEffect transition="out" filter="fade">
                                      <p:cBhvr>
                                        <p:cTn id="101" dur="500"/>
                                        <p:tgtEl>
                                          <p:spTgt spid="9"/>
                                        </p:tgtEl>
                                      </p:cBhvr>
                                    </p:animEffect>
                                    <p:set>
                                      <p:cBhvr>
                                        <p:cTn id="102" dur="1" fill="hold">
                                          <p:stCondLst>
                                            <p:cond delay="499"/>
                                          </p:stCondLst>
                                        </p:cTn>
                                        <p:tgtEl>
                                          <p:spTgt spid="9"/>
                                        </p:tgtEl>
                                        <p:attrNameLst>
                                          <p:attrName>style.visibility</p:attrName>
                                        </p:attrNameLst>
                                      </p:cBhvr>
                                      <p:to>
                                        <p:strVal val="hidden"/>
                                      </p:to>
                                    </p:set>
                                  </p:childTnLst>
                                </p:cTn>
                              </p:par>
                              <p:par>
                                <p:cTn id="103" presetID="10" presetClass="exit" presetSubtype="0" fill="hold" nodeType="withEffect">
                                  <p:stCondLst>
                                    <p:cond delay="0"/>
                                  </p:stCondLst>
                                  <p:childTnLst>
                                    <p:animEffect transition="out" filter="fade">
                                      <p:cBhvr>
                                        <p:cTn id="104" dur="500"/>
                                        <p:tgtEl>
                                          <p:spTgt spid="10"/>
                                        </p:tgtEl>
                                      </p:cBhvr>
                                    </p:animEffect>
                                    <p:set>
                                      <p:cBhvr>
                                        <p:cTn id="105" dur="1" fill="hold">
                                          <p:stCondLst>
                                            <p:cond delay="499"/>
                                          </p:stCondLst>
                                        </p:cTn>
                                        <p:tgtEl>
                                          <p:spTgt spid="10"/>
                                        </p:tgtEl>
                                        <p:attrNameLst>
                                          <p:attrName>style.visibility</p:attrName>
                                        </p:attrNameLst>
                                      </p:cBhvr>
                                      <p:to>
                                        <p:strVal val="hidden"/>
                                      </p:to>
                                    </p:set>
                                  </p:childTnLst>
                                </p:cTn>
                              </p:par>
                              <p:par>
                                <p:cTn id="106" presetID="10" presetClass="exit" presetSubtype="0" fill="hold" nodeType="withEffect">
                                  <p:stCondLst>
                                    <p:cond delay="0"/>
                                  </p:stCondLst>
                                  <p:childTnLst>
                                    <p:animEffect transition="out" filter="fade">
                                      <p:cBhvr>
                                        <p:cTn id="107" dur="500"/>
                                        <p:tgtEl>
                                          <p:spTgt spid="66"/>
                                        </p:tgtEl>
                                      </p:cBhvr>
                                    </p:animEffect>
                                    <p:set>
                                      <p:cBhvr>
                                        <p:cTn id="108" dur="1" fill="hold">
                                          <p:stCondLst>
                                            <p:cond delay="499"/>
                                          </p:stCondLst>
                                        </p:cTn>
                                        <p:tgtEl>
                                          <p:spTgt spid="66"/>
                                        </p:tgtEl>
                                        <p:attrNameLst>
                                          <p:attrName>style.visibility</p:attrName>
                                        </p:attrNameLst>
                                      </p:cBhvr>
                                      <p:to>
                                        <p:strVal val="hidden"/>
                                      </p:to>
                                    </p:set>
                                  </p:childTnLst>
                                </p:cTn>
                              </p:par>
                            </p:childTnLst>
                          </p:cTn>
                        </p:par>
                        <p:par>
                          <p:cTn id="109" fill="hold">
                            <p:stCondLst>
                              <p:cond delay="500"/>
                            </p:stCondLst>
                            <p:childTnLst>
                              <p:par>
                                <p:cTn id="110" presetID="22" presetClass="entr" presetSubtype="4" fill="hold" nodeType="afterEffect">
                                  <p:stCondLst>
                                    <p:cond delay="0"/>
                                  </p:stCondLst>
                                  <p:childTnLst>
                                    <p:set>
                                      <p:cBhvr>
                                        <p:cTn id="111" dur="1" fill="hold">
                                          <p:stCondLst>
                                            <p:cond delay="0"/>
                                          </p:stCondLst>
                                        </p:cTn>
                                        <p:tgtEl>
                                          <p:spTgt spid="30"/>
                                        </p:tgtEl>
                                        <p:attrNameLst>
                                          <p:attrName>style.visibility</p:attrName>
                                        </p:attrNameLst>
                                      </p:cBhvr>
                                      <p:to>
                                        <p:strVal val="visible"/>
                                      </p:to>
                                    </p:set>
                                    <p:animEffect transition="in" filter="wipe(down)">
                                      <p:cBhvr>
                                        <p:cTn id="112" dur="500"/>
                                        <p:tgtEl>
                                          <p:spTgt spid="30"/>
                                        </p:tgtEl>
                                      </p:cBhvr>
                                    </p:animEffect>
                                  </p:childTnLst>
                                </p:cTn>
                              </p:par>
                              <p:par>
                                <p:cTn id="113" presetID="22" presetClass="entr" presetSubtype="4" fill="hold" nodeType="withEffect">
                                  <p:stCondLst>
                                    <p:cond delay="0"/>
                                  </p:stCondLst>
                                  <p:childTnLst>
                                    <p:set>
                                      <p:cBhvr>
                                        <p:cTn id="114" dur="1" fill="hold">
                                          <p:stCondLst>
                                            <p:cond delay="0"/>
                                          </p:stCondLst>
                                        </p:cTn>
                                        <p:tgtEl>
                                          <p:spTgt spid="28"/>
                                        </p:tgtEl>
                                        <p:attrNameLst>
                                          <p:attrName>style.visibility</p:attrName>
                                        </p:attrNameLst>
                                      </p:cBhvr>
                                      <p:to>
                                        <p:strVal val="visible"/>
                                      </p:to>
                                    </p:set>
                                    <p:animEffect transition="in" filter="wipe(down)">
                                      <p:cBhvr>
                                        <p:cTn id="115" dur="500"/>
                                        <p:tgtEl>
                                          <p:spTgt spid="28"/>
                                        </p:tgtEl>
                                      </p:cBhvr>
                                    </p:animEffect>
                                  </p:childTnLst>
                                </p:cTn>
                              </p:par>
                              <p:par>
                                <p:cTn id="116" presetID="22" presetClass="entr" presetSubtype="4" fill="hold" nodeType="withEffect">
                                  <p:stCondLst>
                                    <p:cond delay="0"/>
                                  </p:stCondLst>
                                  <p:childTnLst>
                                    <p:set>
                                      <p:cBhvr>
                                        <p:cTn id="117" dur="1" fill="hold">
                                          <p:stCondLst>
                                            <p:cond delay="0"/>
                                          </p:stCondLst>
                                        </p:cTn>
                                        <p:tgtEl>
                                          <p:spTgt spid="25"/>
                                        </p:tgtEl>
                                        <p:attrNameLst>
                                          <p:attrName>style.visibility</p:attrName>
                                        </p:attrNameLst>
                                      </p:cBhvr>
                                      <p:to>
                                        <p:strVal val="visible"/>
                                      </p:to>
                                    </p:set>
                                    <p:animEffect transition="in" filter="wipe(down)">
                                      <p:cBhvr>
                                        <p:cTn id="118" dur="500"/>
                                        <p:tgtEl>
                                          <p:spTgt spid="25"/>
                                        </p:tgtEl>
                                      </p:cBhvr>
                                    </p:animEffect>
                                  </p:childTnLst>
                                </p:cTn>
                              </p:par>
                              <p:par>
                                <p:cTn id="119" presetID="22" presetClass="entr" presetSubtype="4" fill="hold" nodeType="withEffect">
                                  <p:stCondLst>
                                    <p:cond delay="0"/>
                                  </p:stCondLst>
                                  <p:childTnLst>
                                    <p:set>
                                      <p:cBhvr>
                                        <p:cTn id="120" dur="1" fill="hold">
                                          <p:stCondLst>
                                            <p:cond delay="0"/>
                                          </p:stCondLst>
                                        </p:cTn>
                                        <p:tgtEl>
                                          <p:spTgt spid="31"/>
                                        </p:tgtEl>
                                        <p:attrNameLst>
                                          <p:attrName>style.visibility</p:attrName>
                                        </p:attrNameLst>
                                      </p:cBhvr>
                                      <p:to>
                                        <p:strVal val="visible"/>
                                      </p:to>
                                    </p:set>
                                    <p:animEffect transition="in" filter="wipe(down)">
                                      <p:cBhvr>
                                        <p:cTn id="121" dur="500"/>
                                        <p:tgtEl>
                                          <p:spTgt spid="31"/>
                                        </p:tgtEl>
                                      </p:cBhvr>
                                    </p:animEffect>
                                  </p:childTnLst>
                                </p:cTn>
                              </p:par>
                              <p:par>
                                <p:cTn id="122" presetID="22" presetClass="entr" presetSubtype="4" fill="hold" nodeType="withEffect">
                                  <p:stCondLst>
                                    <p:cond delay="0"/>
                                  </p:stCondLst>
                                  <p:childTnLst>
                                    <p:set>
                                      <p:cBhvr>
                                        <p:cTn id="123" dur="1" fill="hold">
                                          <p:stCondLst>
                                            <p:cond delay="0"/>
                                          </p:stCondLst>
                                        </p:cTn>
                                        <p:tgtEl>
                                          <p:spTgt spid="33"/>
                                        </p:tgtEl>
                                        <p:attrNameLst>
                                          <p:attrName>style.visibility</p:attrName>
                                        </p:attrNameLst>
                                      </p:cBhvr>
                                      <p:to>
                                        <p:strVal val="visible"/>
                                      </p:to>
                                    </p:set>
                                    <p:animEffect transition="in" filter="wipe(down)">
                                      <p:cBhvr>
                                        <p:cTn id="124" dur="500"/>
                                        <p:tgtEl>
                                          <p:spTgt spid="33"/>
                                        </p:tgtEl>
                                      </p:cBhvr>
                                    </p:animEffect>
                                  </p:childTnLst>
                                </p:cTn>
                              </p:par>
                              <p:par>
                                <p:cTn id="125" presetID="22" presetClass="entr" presetSubtype="4" fill="hold" nodeType="withEffect">
                                  <p:stCondLst>
                                    <p:cond delay="0"/>
                                  </p:stCondLst>
                                  <p:childTnLst>
                                    <p:set>
                                      <p:cBhvr>
                                        <p:cTn id="126" dur="1" fill="hold">
                                          <p:stCondLst>
                                            <p:cond delay="0"/>
                                          </p:stCondLst>
                                        </p:cTn>
                                        <p:tgtEl>
                                          <p:spTgt spid="35"/>
                                        </p:tgtEl>
                                        <p:attrNameLst>
                                          <p:attrName>style.visibility</p:attrName>
                                        </p:attrNameLst>
                                      </p:cBhvr>
                                      <p:to>
                                        <p:strVal val="visible"/>
                                      </p:to>
                                    </p:set>
                                    <p:animEffect transition="in" filter="wipe(down)">
                                      <p:cBhvr>
                                        <p:cTn id="127" dur="500"/>
                                        <p:tgtEl>
                                          <p:spTgt spid="35"/>
                                        </p:tgtEl>
                                      </p:cBhvr>
                                    </p:animEffect>
                                  </p:childTnLst>
                                </p:cTn>
                              </p:par>
                              <p:par>
                                <p:cTn id="128" presetID="22" presetClass="entr" presetSubtype="4" fill="hold" nodeType="withEffect">
                                  <p:stCondLst>
                                    <p:cond delay="0"/>
                                  </p:stCondLst>
                                  <p:childTnLst>
                                    <p:set>
                                      <p:cBhvr>
                                        <p:cTn id="129" dur="1" fill="hold">
                                          <p:stCondLst>
                                            <p:cond delay="0"/>
                                          </p:stCondLst>
                                        </p:cTn>
                                        <p:tgtEl>
                                          <p:spTgt spid="41"/>
                                        </p:tgtEl>
                                        <p:attrNameLst>
                                          <p:attrName>style.visibility</p:attrName>
                                        </p:attrNameLst>
                                      </p:cBhvr>
                                      <p:to>
                                        <p:strVal val="visible"/>
                                      </p:to>
                                    </p:set>
                                    <p:animEffect transition="in" filter="wipe(down)">
                                      <p:cBhvr>
                                        <p:cTn id="130" dur="500"/>
                                        <p:tgtEl>
                                          <p:spTgt spid="41"/>
                                        </p:tgtEl>
                                      </p:cBhvr>
                                    </p:animEffect>
                                  </p:childTnLst>
                                </p:cTn>
                              </p:par>
                              <p:par>
                                <p:cTn id="131" presetID="22" presetClass="entr" presetSubtype="4" fill="hold" nodeType="withEffect">
                                  <p:stCondLst>
                                    <p:cond delay="0"/>
                                  </p:stCondLst>
                                  <p:childTnLst>
                                    <p:set>
                                      <p:cBhvr>
                                        <p:cTn id="132" dur="1" fill="hold">
                                          <p:stCondLst>
                                            <p:cond delay="0"/>
                                          </p:stCondLst>
                                        </p:cTn>
                                        <p:tgtEl>
                                          <p:spTgt spid="39"/>
                                        </p:tgtEl>
                                        <p:attrNameLst>
                                          <p:attrName>style.visibility</p:attrName>
                                        </p:attrNameLst>
                                      </p:cBhvr>
                                      <p:to>
                                        <p:strVal val="visible"/>
                                      </p:to>
                                    </p:set>
                                    <p:animEffect transition="in" filter="wipe(down)">
                                      <p:cBhvr>
                                        <p:cTn id="133" dur="500"/>
                                        <p:tgtEl>
                                          <p:spTgt spid="39"/>
                                        </p:tgtEl>
                                      </p:cBhvr>
                                    </p:animEffect>
                                  </p:childTnLst>
                                </p:cTn>
                              </p:par>
                              <p:par>
                                <p:cTn id="134" presetID="22" presetClass="entr" presetSubtype="4" fill="hold" nodeType="withEffect">
                                  <p:stCondLst>
                                    <p:cond delay="0"/>
                                  </p:stCondLst>
                                  <p:childTnLst>
                                    <p:set>
                                      <p:cBhvr>
                                        <p:cTn id="135" dur="1" fill="hold">
                                          <p:stCondLst>
                                            <p:cond delay="0"/>
                                          </p:stCondLst>
                                        </p:cTn>
                                        <p:tgtEl>
                                          <p:spTgt spid="37"/>
                                        </p:tgtEl>
                                        <p:attrNameLst>
                                          <p:attrName>style.visibility</p:attrName>
                                        </p:attrNameLst>
                                      </p:cBhvr>
                                      <p:to>
                                        <p:strVal val="visible"/>
                                      </p:to>
                                    </p:set>
                                    <p:animEffect transition="in" filter="wipe(down)">
                                      <p:cBhvr>
                                        <p:cTn id="136" dur="500"/>
                                        <p:tgtEl>
                                          <p:spTgt spid="37"/>
                                        </p:tgtEl>
                                      </p:cBhvr>
                                    </p:animEffect>
                                  </p:childTnLst>
                                </p:cTn>
                              </p:par>
                              <p:par>
                                <p:cTn id="137" presetID="22" presetClass="entr" presetSubtype="4" fill="hold" nodeType="withEffect">
                                  <p:stCondLst>
                                    <p:cond delay="0"/>
                                  </p:stCondLst>
                                  <p:childTnLst>
                                    <p:set>
                                      <p:cBhvr>
                                        <p:cTn id="138" dur="1" fill="hold">
                                          <p:stCondLst>
                                            <p:cond delay="0"/>
                                          </p:stCondLst>
                                        </p:cTn>
                                        <p:tgtEl>
                                          <p:spTgt spid="64"/>
                                        </p:tgtEl>
                                        <p:attrNameLst>
                                          <p:attrName>style.visibility</p:attrName>
                                        </p:attrNameLst>
                                      </p:cBhvr>
                                      <p:to>
                                        <p:strVal val="visible"/>
                                      </p:to>
                                    </p:set>
                                    <p:animEffect transition="in" filter="wipe(down)">
                                      <p:cBhvr>
                                        <p:cTn id="139" dur="500"/>
                                        <p:tgtEl>
                                          <p:spTgt spid="64"/>
                                        </p:tgtEl>
                                      </p:cBhvr>
                                    </p:animEffect>
                                  </p:childTnLst>
                                </p:cTn>
                              </p:par>
                            </p:childTnLst>
                          </p:cTn>
                        </p:par>
                        <p:par>
                          <p:cTn id="140" fill="hold">
                            <p:stCondLst>
                              <p:cond delay="1000"/>
                            </p:stCondLst>
                            <p:childTnLst>
                              <p:par>
                                <p:cTn id="141" presetID="10" presetClass="entr" presetSubtype="0" fill="hold" grpId="0" nodeType="afterEffect">
                                  <p:stCondLst>
                                    <p:cond delay="0"/>
                                  </p:stCondLst>
                                  <p:childTnLst>
                                    <p:set>
                                      <p:cBhvr>
                                        <p:cTn id="142" dur="1" fill="hold">
                                          <p:stCondLst>
                                            <p:cond delay="0"/>
                                          </p:stCondLst>
                                        </p:cTn>
                                        <p:tgtEl>
                                          <p:spTgt spid="68"/>
                                        </p:tgtEl>
                                        <p:attrNameLst>
                                          <p:attrName>style.visibility</p:attrName>
                                        </p:attrNameLst>
                                      </p:cBhvr>
                                      <p:to>
                                        <p:strVal val="visible"/>
                                      </p:to>
                                    </p:set>
                                    <p:animEffect transition="in" filter="fade">
                                      <p:cBhvr>
                                        <p:cTn id="143"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2" grpId="0"/>
      <p:bldP spid="12" grpId="1"/>
      <p:bldP spid="13" grpId="0" animBg="1"/>
      <p:bldP spid="15" grpId="0" animBg="1"/>
      <p:bldP spid="16" grpId="0" animBg="1"/>
      <p:bldP spid="17" grpId="0" animBg="1"/>
      <p:bldP spid="18" grpId="0" animBg="1"/>
      <p:bldP spid="19" grpId="0" animBg="1"/>
      <p:bldP spid="20" grpId="0" animBg="1"/>
      <p:bldP spid="21" grpId="0" animBg="1"/>
      <p:bldP spid="22" grpId="0" animBg="1"/>
      <p:bldP spid="68" grpId="0"/>
      <p:bldP spid="43" grpId="1"/>
      <p:bldP spid="43" grpId="2"/>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Measurements</a:t>
            </a:r>
            <a:endParaRPr lang="en-US" dirty="0"/>
          </a:p>
        </p:txBody>
      </p:sp>
      <p:sp>
        <p:nvSpPr>
          <p:cNvPr id="18" name="TextBox 17"/>
          <p:cNvSpPr txBox="1"/>
          <p:nvPr/>
        </p:nvSpPr>
        <p:spPr>
          <a:xfrm>
            <a:off x="252663" y="1378425"/>
            <a:ext cx="3517117" cy="461665"/>
          </a:xfrm>
          <a:prstGeom prst="rect">
            <a:avLst/>
          </a:prstGeom>
          <a:noFill/>
        </p:spPr>
        <p:txBody>
          <a:bodyPr wrap="none" rtlCol="0">
            <a:spAutoFit/>
          </a:bodyPr>
          <a:lstStyle/>
          <a:p>
            <a:r>
              <a:rPr lang="en-US" sz="2400" b="1" dirty="0" smtClean="0">
                <a:solidFill>
                  <a:schemeClr val="tx1"/>
                </a:solidFill>
                <a:latin typeface="Calibri" pitchFamily="34" charset="0"/>
                <a:cs typeface="Calibri" pitchFamily="34" charset="0"/>
              </a:rPr>
              <a:t>Thresholds measurement:</a:t>
            </a:r>
            <a:endParaRPr lang="en-US" sz="2400" b="1" dirty="0">
              <a:solidFill>
                <a:schemeClr val="tx1"/>
              </a:solidFill>
              <a:latin typeface="Calibri" pitchFamily="34" charset="0"/>
              <a:cs typeface="Calibri" pitchFamily="34" charset="0"/>
            </a:endParaRPr>
          </a:p>
        </p:txBody>
      </p:sp>
      <mc:AlternateContent xmlns:mc="http://schemas.openxmlformats.org/markup-compatibility/2006" xmlns:a14="http://schemas.microsoft.com/office/drawing/2010/main">
        <mc:Choice Requires="a14">
          <p:sp>
            <p:nvSpPr>
              <p:cNvPr id="19" name="TextBox 18"/>
              <p:cNvSpPr txBox="1"/>
              <p:nvPr/>
            </p:nvSpPr>
            <p:spPr>
              <a:xfrm>
                <a:off x="284747" y="1956013"/>
                <a:ext cx="3949479" cy="1606337"/>
              </a:xfrm>
              <a:prstGeom prst="rect">
                <a:avLst/>
              </a:prstGeom>
              <a:noFill/>
            </p:spPr>
            <p:txBody>
              <a:bodyPr wrap="none" tIns="45720" rtlCol="0">
                <a:spAutoFit/>
              </a:bodyPr>
              <a:lstStyle/>
              <a:p>
                <a:pPr marL="274320">
                  <a:lnSpc>
                    <a:spcPct val="150000"/>
                  </a:lnSpc>
                  <a:buFont typeface="Arial" pitchFamily="34" charset="0"/>
                  <a:buChar char="•"/>
                </a:pPr>
                <a:r>
                  <a:rPr lang="pl-PL" sz="1600" dirty="0" smtClean="0">
                    <a:solidFill>
                      <a:schemeClr val="tx1"/>
                    </a:solidFill>
                    <a:latin typeface="Calibri" pitchFamily="34" charset="0"/>
                    <a:cs typeface="Calibri" pitchFamily="34" charset="0"/>
                  </a:rPr>
                  <a:t>  </a:t>
                </a:r>
                <a:r>
                  <a:rPr lang="en-US" sz="1600" dirty="0" smtClean="0">
                    <a:solidFill>
                      <a:schemeClr val="tx1"/>
                    </a:solidFill>
                    <a:latin typeface="Calibri" pitchFamily="34" charset="0"/>
                    <a:cs typeface="Calibri" pitchFamily="34" charset="0"/>
                  </a:rPr>
                  <a:t>Two sinusoidal corrugations</a:t>
                </a:r>
                <a:endParaRPr lang="pl-PL" sz="1600" dirty="0" smtClean="0">
                  <a:solidFill>
                    <a:schemeClr val="tx1"/>
                  </a:solidFill>
                  <a:latin typeface="Calibri" pitchFamily="34" charset="0"/>
                  <a:cs typeface="Calibri" pitchFamily="34" charset="0"/>
                </a:endParaRPr>
              </a:p>
              <a:p>
                <a:pPr marL="274320">
                  <a:lnSpc>
                    <a:spcPct val="150000"/>
                  </a:lnSpc>
                  <a:buFont typeface="Arial" pitchFamily="34" charset="0"/>
                  <a:buChar char="•"/>
                </a:pPr>
                <a:r>
                  <a:rPr lang="pl-PL" sz="1600" dirty="0" smtClean="0">
                    <a:solidFill>
                      <a:schemeClr val="tx1"/>
                    </a:solidFill>
                    <a:latin typeface="Calibri" pitchFamily="34" charset="0"/>
                    <a:cs typeface="Calibri" pitchFamily="34" charset="0"/>
                  </a:rPr>
                  <a:t>  </a:t>
                </a:r>
                <a:r>
                  <a:rPr lang="en-US" sz="1600" dirty="0" smtClean="0">
                    <a:solidFill>
                      <a:schemeClr val="tx1"/>
                    </a:solidFill>
                    <a:latin typeface="Calibri" pitchFamily="34" charset="0"/>
                    <a:cs typeface="Calibri" pitchFamily="34" charset="0"/>
                  </a:rPr>
                  <a:t>Which has more depth? (left/right)</a:t>
                </a:r>
              </a:p>
              <a:p>
                <a:pPr marL="274320">
                  <a:lnSpc>
                    <a:spcPct val="150000"/>
                  </a:lnSpc>
                  <a:buFont typeface="Arial" pitchFamily="34" charset="0"/>
                  <a:buChar char="•"/>
                </a:pPr>
                <a:r>
                  <a:rPr lang="en-US" sz="1600" dirty="0" smtClean="0">
                    <a:latin typeface="Calibri" pitchFamily="34" charset="0"/>
                    <a:cs typeface="Calibri" pitchFamily="34" charset="0"/>
                  </a:rPr>
                  <a:t>  Amplitude adjustment (PEST with 2AFC)</a:t>
                </a:r>
                <a:endParaRPr lang="en-US" sz="1600" dirty="0" smtClean="0">
                  <a:solidFill>
                    <a:schemeClr val="tx1"/>
                  </a:solidFill>
                  <a:latin typeface="Calibri" pitchFamily="34" charset="0"/>
                  <a:cs typeface="Calibri" pitchFamily="34" charset="0"/>
                </a:endParaRPr>
              </a:p>
              <a:p>
                <a:pPr marL="274320">
                  <a:lnSpc>
                    <a:spcPct val="150000"/>
                  </a:lnSpc>
                  <a:buFont typeface="Arial" pitchFamily="34" charset="0"/>
                  <a:buChar char="•"/>
                </a:pPr>
                <a:r>
                  <a:rPr lang="en-US" sz="1600" dirty="0" smtClean="0">
                    <a:latin typeface="Calibri" pitchFamily="34" charset="0"/>
                    <a:cs typeface="Calibri" pitchFamily="34" charset="0"/>
                  </a:rPr>
                  <a:t>  12 </a:t>
                </a:r>
                <a:r>
                  <a:rPr lang="en-US" sz="1600" dirty="0">
                    <a:latin typeface="Calibri" pitchFamily="34" charset="0"/>
                    <a:cs typeface="Calibri" pitchFamily="34" charset="0"/>
                  </a:rPr>
                  <a:t>participants </a:t>
                </a:r>
                <a:r>
                  <a:rPr lang="en-US" sz="1600" dirty="0" smtClean="0">
                    <a:latin typeface="Calibri" pitchFamily="34" charset="0"/>
                    <a:cs typeface="Calibri" pitchFamily="34" charset="0"/>
                  </a:rPr>
                  <a:t> </a:t>
                </a:r>
                <a14:m>
                  <m:oMath xmlns:m="http://schemas.openxmlformats.org/officeDocument/2006/math">
                    <m:r>
                      <a:rPr lang="en-US" i="0" smtClean="0">
                        <a:latin typeface="Cambria Math"/>
                        <a:ea typeface="Cambria Math"/>
                        <a:cs typeface="Calibri" pitchFamily="34" charset="0"/>
                      </a:rPr>
                      <m:t>→</m:t>
                    </m:r>
                    <m:r>
                      <a:rPr lang="en-US" i="1">
                        <a:latin typeface="Cambria Math"/>
                        <a:ea typeface="Cambria Math"/>
                        <a:cs typeface="Calibri" pitchFamily="34" charset="0"/>
                      </a:rPr>
                      <m:t> </m:t>
                    </m:r>
                  </m:oMath>
                </a14:m>
                <a:r>
                  <a:rPr lang="en-US" sz="1600" dirty="0" smtClean="0">
                    <a:latin typeface="Calibri" pitchFamily="34" charset="0"/>
                    <a:cs typeface="Calibri" pitchFamily="34" charset="0"/>
                  </a:rPr>
                  <a:t> 300+ samples</a:t>
                </a:r>
                <a:endParaRPr lang="en-US" sz="1600" dirty="0" smtClean="0">
                  <a:solidFill>
                    <a:schemeClr val="tx1"/>
                  </a:solidFill>
                  <a:latin typeface="Calibri" pitchFamily="34" charset="0"/>
                  <a:cs typeface="Calibri" pitchFamily="34" charset="0"/>
                </a:endParaRPr>
              </a:p>
            </p:txBody>
          </p:sp>
        </mc:Choice>
        <mc:Fallback xmlns="">
          <p:sp>
            <p:nvSpPr>
              <p:cNvPr id="19" name="TextBox 18"/>
              <p:cNvSpPr txBox="1">
                <a:spLocks noRot="1" noChangeAspect="1" noMove="1" noResize="1" noEditPoints="1" noAdjustHandles="1" noChangeArrowheads="1" noChangeShapeType="1" noTextEdit="1"/>
              </p:cNvSpPr>
              <p:nvPr/>
            </p:nvSpPr>
            <p:spPr>
              <a:xfrm>
                <a:off x="284747" y="1956013"/>
                <a:ext cx="3949479" cy="1606337"/>
              </a:xfrm>
              <a:prstGeom prst="rect">
                <a:avLst/>
              </a:prstGeom>
              <a:blipFill rotWithShape="1">
                <a:blip r:embed="rId3"/>
                <a:stretch>
                  <a:fillRect b="-1141"/>
                </a:stretch>
              </a:blipFill>
            </p:spPr>
            <p:txBody>
              <a:bodyPr/>
              <a:lstStyle/>
              <a:p>
                <a:r>
                  <a:rPr lang="en-US">
                    <a:noFill/>
                  </a:rPr>
                  <a:t> </a:t>
                </a:r>
              </a:p>
            </p:txBody>
          </p:sp>
        </mc:Fallback>
      </mc:AlternateContent>
      <p:pic>
        <p:nvPicPr>
          <p:cNvPr id="1026" name="Picture 2" descr="C:\Users\Administrator\Desktop\Siggraph 2011\images\measurement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76800" y="1550130"/>
            <a:ext cx="3655177" cy="2870473"/>
          </a:xfrm>
          <a:prstGeom prst="rect">
            <a:avLst/>
          </a:prstGeom>
          <a:noFill/>
          <a:extLst>
            <a:ext uri="{909E8E84-426E-40DD-AFC4-6F175D3DCCD1}">
              <a14:hiddenFill xmlns:a14="http://schemas.microsoft.com/office/drawing/2010/main">
                <a:solidFill>
                  <a:srgbClr val="FFFFFF"/>
                </a:solidFill>
              </a14:hiddenFill>
            </a:ext>
          </a:extLst>
        </p:spPr>
      </p:pic>
      <p:sp>
        <p:nvSpPr>
          <p:cNvPr id="3" name="Freeform 2"/>
          <p:cNvSpPr/>
          <p:nvPr/>
        </p:nvSpPr>
        <p:spPr>
          <a:xfrm>
            <a:off x="6543421" y="1954823"/>
            <a:ext cx="1316596" cy="1381452"/>
          </a:xfrm>
          <a:custGeom>
            <a:avLst/>
            <a:gdLst>
              <a:gd name="connsiteX0" fmla="*/ 1473200 w 1473200"/>
              <a:gd name="connsiteY0" fmla="*/ 0 h 1545771"/>
              <a:gd name="connsiteX1" fmla="*/ 1436915 w 1473200"/>
              <a:gd name="connsiteY1" fmla="*/ 1545771 h 1545771"/>
              <a:gd name="connsiteX2" fmla="*/ 0 w 1473200"/>
              <a:gd name="connsiteY2" fmla="*/ 1545771 h 1545771"/>
              <a:gd name="connsiteX3" fmla="*/ 58058 w 1473200"/>
              <a:gd name="connsiteY3" fmla="*/ 58057 h 1545771"/>
              <a:gd name="connsiteX4" fmla="*/ 1473200 w 1473200"/>
              <a:gd name="connsiteY4" fmla="*/ 0 h 15457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200" h="1545771">
                <a:moveTo>
                  <a:pt x="1473200" y="0"/>
                </a:moveTo>
                <a:lnTo>
                  <a:pt x="1436915" y="1545771"/>
                </a:lnTo>
                <a:lnTo>
                  <a:pt x="0" y="1545771"/>
                </a:lnTo>
                <a:lnTo>
                  <a:pt x="58058" y="58057"/>
                </a:lnTo>
                <a:lnTo>
                  <a:pt x="1473200" y="0"/>
                </a:lnTo>
                <a:close/>
              </a:path>
            </a:pathLst>
          </a:custGeom>
          <a:noFill/>
          <a:ln w="38100">
            <a:solidFill>
              <a:srgbClr val="E2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4AF310B5-B37C-4062-950A-8FEDA86889CC}" type="slidenum">
              <a:rPr lang="en-US" smtClean="0"/>
              <a:t>25</a:t>
            </a:fld>
            <a:endParaRPr lang="en-US"/>
          </a:p>
        </p:txBody>
      </p:sp>
      <p:sp>
        <p:nvSpPr>
          <p:cNvPr id="11" name="Rectangle 10"/>
          <p:cNvSpPr/>
          <p:nvPr/>
        </p:nvSpPr>
        <p:spPr>
          <a:xfrm>
            <a:off x="5029200" y="887329"/>
            <a:ext cx="1461382" cy="553453"/>
          </a:xfrm>
          <a:prstGeom prst="rect">
            <a:avLst/>
          </a:prstGeom>
          <a:gradFill>
            <a:gsLst>
              <a:gs pos="0">
                <a:schemeClr val="tx1">
                  <a:lumMod val="11000"/>
                  <a:lumOff val="89000"/>
                </a:schemeClr>
              </a:gs>
              <a:gs pos="100000">
                <a:schemeClr val="accent1">
                  <a:tint val="23500"/>
                  <a:satMod val="160000"/>
                  <a:lumMod val="9000"/>
                  <a:lumOff val="91000"/>
                </a:schemeClr>
              </a:gs>
            </a:gsLst>
            <a:lin ang="13500000" scaled="1"/>
          </a:gradFill>
          <a:ln w="952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p:cNvSpPr/>
          <p:nvPr/>
        </p:nvSpPr>
        <p:spPr>
          <a:xfrm rot="5400000">
            <a:off x="5655618" y="499958"/>
            <a:ext cx="208546" cy="1304133"/>
          </a:xfrm>
          <a:custGeom>
            <a:avLst/>
            <a:gdLst>
              <a:gd name="connsiteX0" fmla="*/ 323850 w 694452"/>
              <a:gd name="connsiteY0" fmla="*/ 0 h 2367100"/>
              <a:gd name="connsiteX1" fmla="*/ 685800 w 694452"/>
              <a:gd name="connsiteY1" fmla="*/ 242887 h 2367100"/>
              <a:gd name="connsiteX2" fmla="*/ 0 w 694452"/>
              <a:gd name="connsiteY2" fmla="*/ 552450 h 2367100"/>
              <a:gd name="connsiteX3" fmla="*/ 685800 w 694452"/>
              <a:gd name="connsiteY3" fmla="*/ 866775 h 2367100"/>
              <a:gd name="connsiteX4" fmla="*/ 0 w 694452"/>
              <a:gd name="connsiteY4" fmla="*/ 1176337 h 2367100"/>
              <a:gd name="connsiteX5" fmla="*/ 685800 w 694452"/>
              <a:gd name="connsiteY5" fmla="*/ 1495425 h 2367100"/>
              <a:gd name="connsiteX6" fmla="*/ 0 w 694452"/>
              <a:gd name="connsiteY6" fmla="*/ 1800225 h 2367100"/>
              <a:gd name="connsiteX7" fmla="*/ 685800 w 694452"/>
              <a:gd name="connsiteY7" fmla="*/ 2114550 h 2367100"/>
              <a:gd name="connsiteX8" fmla="*/ 319088 w 694452"/>
              <a:gd name="connsiteY8" fmla="*/ 2366962 h 23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4452" h="2367100">
                <a:moveTo>
                  <a:pt x="323850" y="0"/>
                </a:moveTo>
                <a:cubicBezTo>
                  <a:pt x="531812" y="75406"/>
                  <a:pt x="739775" y="150812"/>
                  <a:pt x="685800" y="242887"/>
                </a:cubicBezTo>
                <a:cubicBezTo>
                  <a:pt x="631825" y="334962"/>
                  <a:pt x="0" y="448469"/>
                  <a:pt x="0" y="552450"/>
                </a:cubicBezTo>
                <a:cubicBezTo>
                  <a:pt x="0" y="656431"/>
                  <a:pt x="685800" y="762794"/>
                  <a:pt x="685800" y="866775"/>
                </a:cubicBezTo>
                <a:cubicBezTo>
                  <a:pt x="685800" y="970756"/>
                  <a:pt x="0" y="1071562"/>
                  <a:pt x="0" y="1176337"/>
                </a:cubicBezTo>
                <a:cubicBezTo>
                  <a:pt x="0" y="1281112"/>
                  <a:pt x="685800" y="1391444"/>
                  <a:pt x="685800" y="1495425"/>
                </a:cubicBezTo>
                <a:cubicBezTo>
                  <a:pt x="685800" y="1599406"/>
                  <a:pt x="0" y="1697038"/>
                  <a:pt x="0" y="1800225"/>
                </a:cubicBezTo>
                <a:cubicBezTo>
                  <a:pt x="0" y="1903412"/>
                  <a:pt x="632619" y="2020094"/>
                  <a:pt x="685800" y="2114550"/>
                </a:cubicBezTo>
                <a:cubicBezTo>
                  <a:pt x="738981" y="2209006"/>
                  <a:pt x="395288" y="2372518"/>
                  <a:pt x="319088" y="2366962"/>
                </a:cubicBezTo>
              </a:path>
            </a:pathLst>
          </a:custGeom>
          <a:ln w="25400">
            <a:solidFill>
              <a:srgbClr val="C000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Rectangle 13"/>
          <p:cNvSpPr/>
          <p:nvPr/>
        </p:nvSpPr>
        <p:spPr>
          <a:xfrm>
            <a:off x="6705600" y="887330"/>
            <a:ext cx="1461382" cy="553452"/>
          </a:xfrm>
          <a:prstGeom prst="rect">
            <a:avLst/>
          </a:prstGeom>
          <a:gradFill>
            <a:gsLst>
              <a:gs pos="0">
                <a:schemeClr val="tx1">
                  <a:lumMod val="11000"/>
                  <a:lumOff val="89000"/>
                </a:schemeClr>
              </a:gs>
              <a:gs pos="100000">
                <a:schemeClr val="accent1">
                  <a:tint val="23500"/>
                  <a:satMod val="160000"/>
                  <a:lumMod val="9000"/>
                  <a:lumOff val="91000"/>
                </a:schemeClr>
              </a:gs>
            </a:gsLst>
            <a:lin ang="13500000" scaled="1"/>
          </a:gradFill>
          <a:ln w="952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4"/>
          <p:cNvSpPr/>
          <p:nvPr/>
        </p:nvSpPr>
        <p:spPr>
          <a:xfrm rot="5400000">
            <a:off x="7220454" y="497952"/>
            <a:ext cx="409359" cy="1304133"/>
          </a:xfrm>
          <a:custGeom>
            <a:avLst/>
            <a:gdLst>
              <a:gd name="connsiteX0" fmla="*/ 323850 w 694452"/>
              <a:gd name="connsiteY0" fmla="*/ 0 h 2367100"/>
              <a:gd name="connsiteX1" fmla="*/ 685800 w 694452"/>
              <a:gd name="connsiteY1" fmla="*/ 242887 h 2367100"/>
              <a:gd name="connsiteX2" fmla="*/ 0 w 694452"/>
              <a:gd name="connsiteY2" fmla="*/ 552450 h 2367100"/>
              <a:gd name="connsiteX3" fmla="*/ 685800 w 694452"/>
              <a:gd name="connsiteY3" fmla="*/ 866775 h 2367100"/>
              <a:gd name="connsiteX4" fmla="*/ 0 w 694452"/>
              <a:gd name="connsiteY4" fmla="*/ 1176337 h 2367100"/>
              <a:gd name="connsiteX5" fmla="*/ 685800 w 694452"/>
              <a:gd name="connsiteY5" fmla="*/ 1495425 h 2367100"/>
              <a:gd name="connsiteX6" fmla="*/ 0 w 694452"/>
              <a:gd name="connsiteY6" fmla="*/ 1800225 h 2367100"/>
              <a:gd name="connsiteX7" fmla="*/ 685800 w 694452"/>
              <a:gd name="connsiteY7" fmla="*/ 2114550 h 2367100"/>
              <a:gd name="connsiteX8" fmla="*/ 319088 w 694452"/>
              <a:gd name="connsiteY8" fmla="*/ 2366962 h 23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4452" h="2367100">
                <a:moveTo>
                  <a:pt x="323850" y="0"/>
                </a:moveTo>
                <a:cubicBezTo>
                  <a:pt x="531812" y="75406"/>
                  <a:pt x="739775" y="150812"/>
                  <a:pt x="685800" y="242887"/>
                </a:cubicBezTo>
                <a:cubicBezTo>
                  <a:pt x="631825" y="334962"/>
                  <a:pt x="0" y="448469"/>
                  <a:pt x="0" y="552450"/>
                </a:cubicBezTo>
                <a:cubicBezTo>
                  <a:pt x="0" y="656431"/>
                  <a:pt x="685800" y="762794"/>
                  <a:pt x="685800" y="866775"/>
                </a:cubicBezTo>
                <a:cubicBezTo>
                  <a:pt x="685800" y="970756"/>
                  <a:pt x="0" y="1071562"/>
                  <a:pt x="0" y="1176337"/>
                </a:cubicBezTo>
                <a:cubicBezTo>
                  <a:pt x="0" y="1281112"/>
                  <a:pt x="685800" y="1391444"/>
                  <a:pt x="685800" y="1495425"/>
                </a:cubicBezTo>
                <a:cubicBezTo>
                  <a:pt x="685800" y="1599406"/>
                  <a:pt x="0" y="1697038"/>
                  <a:pt x="0" y="1800225"/>
                </a:cubicBezTo>
                <a:cubicBezTo>
                  <a:pt x="0" y="1903412"/>
                  <a:pt x="632619" y="2020094"/>
                  <a:pt x="685800" y="2114550"/>
                </a:cubicBezTo>
                <a:cubicBezTo>
                  <a:pt x="738981" y="2209006"/>
                  <a:pt x="395288" y="2372518"/>
                  <a:pt x="319088" y="2366962"/>
                </a:cubicBezTo>
              </a:path>
            </a:pathLst>
          </a:custGeom>
          <a:ln w="25400">
            <a:solidFill>
              <a:srgbClr val="C000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Freeform 15"/>
          <p:cNvSpPr/>
          <p:nvPr/>
        </p:nvSpPr>
        <p:spPr>
          <a:xfrm rot="5400000">
            <a:off x="7365320" y="497952"/>
            <a:ext cx="119627" cy="1304133"/>
          </a:xfrm>
          <a:custGeom>
            <a:avLst/>
            <a:gdLst>
              <a:gd name="connsiteX0" fmla="*/ 323850 w 694452"/>
              <a:gd name="connsiteY0" fmla="*/ 0 h 2367100"/>
              <a:gd name="connsiteX1" fmla="*/ 685800 w 694452"/>
              <a:gd name="connsiteY1" fmla="*/ 242887 h 2367100"/>
              <a:gd name="connsiteX2" fmla="*/ 0 w 694452"/>
              <a:gd name="connsiteY2" fmla="*/ 552450 h 2367100"/>
              <a:gd name="connsiteX3" fmla="*/ 685800 w 694452"/>
              <a:gd name="connsiteY3" fmla="*/ 866775 h 2367100"/>
              <a:gd name="connsiteX4" fmla="*/ 0 w 694452"/>
              <a:gd name="connsiteY4" fmla="*/ 1176337 h 2367100"/>
              <a:gd name="connsiteX5" fmla="*/ 685800 w 694452"/>
              <a:gd name="connsiteY5" fmla="*/ 1495425 h 2367100"/>
              <a:gd name="connsiteX6" fmla="*/ 0 w 694452"/>
              <a:gd name="connsiteY6" fmla="*/ 1800225 h 2367100"/>
              <a:gd name="connsiteX7" fmla="*/ 685800 w 694452"/>
              <a:gd name="connsiteY7" fmla="*/ 2114550 h 2367100"/>
              <a:gd name="connsiteX8" fmla="*/ 319088 w 694452"/>
              <a:gd name="connsiteY8" fmla="*/ 2366962 h 23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4452" h="2367100">
                <a:moveTo>
                  <a:pt x="323850" y="0"/>
                </a:moveTo>
                <a:cubicBezTo>
                  <a:pt x="531812" y="75406"/>
                  <a:pt x="739775" y="150812"/>
                  <a:pt x="685800" y="242887"/>
                </a:cubicBezTo>
                <a:cubicBezTo>
                  <a:pt x="631825" y="334962"/>
                  <a:pt x="0" y="448469"/>
                  <a:pt x="0" y="552450"/>
                </a:cubicBezTo>
                <a:cubicBezTo>
                  <a:pt x="0" y="656431"/>
                  <a:pt x="685800" y="762794"/>
                  <a:pt x="685800" y="866775"/>
                </a:cubicBezTo>
                <a:cubicBezTo>
                  <a:pt x="685800" y="970756"/>
                  <a:pt x="0" y="1071562"/>
                  <a:pt x="0" y="1176337"/>
                </a:cubicBezTo>
                <a:cubicBezTo>
                  <a:pt x="0" y="1281112"/>
                  <a:pt x="685800" y="1391444"/>
                  <a:pt x="685800" y="1495425"/>
                </a:cubicBezTo>
                <a:cubicBezTo>
                  <a:pt x="685800" y="1599406"/>
                  <a:pt x="0" y="1697038"/>
                  <a:pt x="0" y="1800225"/>
                </a:cubicBezTo>
                <a:cubicBezTo>
                  <a:pt x="0" y="1903412"/>
                  <a:pt x="632619" y="2020094"/>
                  <a:pt x="685800" y="2114550"/>
                </a:cubicBezTo>
                <a:cubicBezTo>
                  <a:pt x="738981" y="2209006"/>
                  <a:pt x="395288" y="2372518"/>
                  <a:pt x="319088" y="2366962"/>
                </a:cubicBezTo>
              </a:path>
            </a:pathLst>
          </a:custGeom>
          <a:ln w="25400">
            <a:solidFill>
              <a:srgbClr val="C000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Freeform 16"/>
          <p:cNvSpPr/>
          <p:nvPr/>
        </p:nvSpPr>
        <p:spPr>
          <a:xfrm rot="5400000">
            <a:off x="7268008" y="497952"/>
            <a:ext cx="314251" cy="1304133"/>
          </a:xfrm>
          <a:custGeom>
            <a:avLst/>
            <a:gdLst>
              <a:gd name="connsiteX0" fmla="*/ 323850 w 694452"/>
              <a:gd name="connsiteY0" fmla="*/ 0 h 2367100"/>
              <a:gd name="connsiteX1" fmla="*/ 685800 w 694452"/>
              <a:gd name="connsiteY1" fmla="*/ 242887 h 2367100"/>
              <a:gd name="connsiteX2" fmla="*/ 0 w 694452"/>
              <a:gd name="connsiteY2" fmla="*/ 552450 h 2367100"/>
              <a:gd name="connsiteX3" fmla="*/ 685800 w 694452"/>
              <a:gd name="connsiteY3" fmla="*/ 866775 h 2367100"/>
              <a:gd name="connsiteX4" fmla="*/ 0 w 694452"/>
              <a:gd name="connsiteY4" fmla="*/ 1176337 h 2367100"/>
              <a:gd name="connsiteX5" fmla="*/ 685800 w 694452"/>
              <a:gd name="connsiteY5" fmla="*/ 1495425 h 2367100"/>
              <a:gd name="connsiteX6" fmla="*/ 0 w 694452"/>
              <a:gd name="connsiteY6" fmla="*/ 1800225 h 2367100"/>
              <a:gd name="connsiteX7" fmla="*/ 685800 w 694452"/>
              <a:gd name="connsiteY7" fmla="*/ 2114550 h 2367100"/>
              <a:gd name="connsiteX8" fmla="*/ 319088 w 694452"/>
              <a:gd name="connsiteY8" fmla="*/ 2366962 h 23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4452" h="2367100">
                <a:moveTo>
                  <a:pt x="323850" y="0"/>
                </a:moveTo>
                <a:cubicBezTo>
                  <a:pt x="531812" y="75406"/>
                  <a:pt x="739775" y="150812"/>
                  <a:pt x="685800" y="242887"/>
                </a:cubicBezTo>
                <a:cubicBezTo>
                  <a:pt x="631825" y="334962"/>
                  <a:pt x="0" y="448469"/>
                  <a:pt x="0" y="552450"/>
                </a:cubicBezTo>
                <a:cubicBezTo>
                  <a:pt x="0" y="656431"/>
                  <a:pt x="685800" y="762794"/>
                  <a:pt x="685800" y="866775"/>
                </a:cubicBezTo>
                <a:cubicBezTo>
                  <a:pt x="685800" y="970756"/>
                  <a:pt x="0" y="1071562"/>
                  <a:pt x="0" y="1176337"/>
                </a:cubicBezTo>
                <a:cubicBezTo>
                  <a:pt x="0" y="1281112"/>
                  <a:pt x="685800" y="1391444"/>
                  <a:pt x="685800" y="1495425"/>
                </a:cubicBezTo>
                <a:cubicBezTo>
                  <a:pt x="685800" y="1599406"/>
                  <a:pt x="0" y="1697038"/>
                  <a:pt x="0" y="1800225"/>
                </a:cubicBezTo>
                <a:cubicBezTo>
                  <a:pt x="0" y="1903412"/>
                  <a:pt x="632619" y="2020094"/>
                  <a:pt x="685800" y="2114550"/>
                </a:cubicBezTo>
                <a:cubicBezTo>
                  <a:pt x="738981" y="2209006"/>
                  <a:pt x="395288" y="2372518"/>
                  <a:pt x="319088" y="2366962"/>
                </a:cubicBezTo>
              </a:path>
            </a:pathLst>
          </a:custGeom>
          <a:ln w="25400">
            <a:solidFill>
              <a:srgbClr val="C000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Freeform 19"/>
          <p:cNvSpPr/>
          <p:nvPr/>
        </p:nvSpPr>
        <p:spPr>
          <a:xfrm rot="5400000">
            <a:off x="7220454" y="497952"/>
            <a:ext cx="409359" cy="1304133"/>
          </a:xfrm>
          <a:custGeom>
            <a:avLst/>
            <a:gdLst>
              <a:gd name="connsiteX0" fmla="*/ 323850 w 694452"/>
              <a:gd name="connsiteY0" fmla="*/ 0 h 2367100"/>
              <a:gd name="connsiteX1" fmla="*/ 685800 w 694452"/>
              <a:gd name="connsiteY1" fmla="*/ 242887 h 2367100"/>
              <a:gd name="connsiteX2" fmla="*/ 0 w 694452"/>
              <a:gd name="connsiteY2" fmla="*/ 552450 h 2367100"/>
              <a:gd name="connsiteX3" fmla="*/ 685800 w 694452"/>
              <a:gd name="connsiteY3" fmla="*/ 866775 h 2367100"/>
              <a:gd name="connsiteX4" fmla="*/ 0 w 694452"/>
              <a:gd name="connsiteY4" fmla="*/ 1176337 h 2367100"/>
              <a:gd name="connsiteX5" fmla="*/ 685800 w 694452"/>
              <a:gd name="connsiteY5" fmla="*/ 1495425 h 2367100"/>
              <a:gd name="connsiteX6" fmla="*/ 0 w 694452"/>
              <a:gd name="connsiteY6" fmla="*/ 1800225 h 2367100"/>
              <a:gd name="connsiteX7" fmla="*/ 685800 w 694452"/>
              <a:gd name="connsiteY7" fmla="*/ 2114550 h 2367100"/>
              <a:gd name="connsiteX8" fmla="*/ 319088 w 694452"/>
              <a:gd name="connsiteY8" fmla="*/ 2366962 h 23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4452" h="2367100">
                <a:moveTo>
                  <a:pt x="323850" y="0"/>
                </a:moveTo>
                <a:cubicBezTo>
                  <a:pt x="531812" y="75406"/>
                  <a:pt x="739775" y="150812"/>
                  <a:pt x="685800" y="242887"/>
                </a:cubicBezTo>
                <a:cubicBezTo>
                  <a:pt x="631825" y="334962"/>
                  <a:pt x="0" y="448469"/>
                  <a:pt x="0" y="552450"/>
                </a:cubicBezTo>
                <a:cubicBezTo>
                  <a:pt x="0" y="656431"/>
                  <a:pt x="685800" y="762794"/>
                  <a:pt x="685800" y="866775"/>
                </a:cubicBezTo>
                <a:cubicBezTo>
                  <a:pt x="685800" y="970756"/>
                  <a:pt x="0" y="1071562"/>
                  <a:pt x="0" y="1176337"/>
                </a:cubicBezTo>
                <a:cubicBezTo>
                  <a:pt x="0" y="1281112"/>
                  <a:pt x="685800" y="1391444"/>
                  <a:pt x="685800" y="1495425"/>
                </a:cubicBezTo>
                <a:cubicBezTo>
                  <a:pt x="685800" y="1599406"/>
                  <a:pt x="0" y="1697038"/>
                  <a:pt x="0" y="1800225"/>
                </a:cubicBezTo>
                <a:cubicBezTo>
                  <a:pt x="0" y="1903412"/>
                  <a:pt x="632619" y="2020094"/>
                  <a:pt x="685800" y="2114550"/>
                </a:cubicBezTo>
                <a:cubicBezTo>
                  <a:pt x="738981" y="2209006"/>
                  <a:pt x="395288" y="2372518"/>
                  <a:pt x="319088" y="2366962"/>
                </a:cubicBezTo>
              </a:path>
            </a:pathLst>
          </a:custGeom>
          <a:ln w="25400">
            <a:solidFill>
              <a:srgbClr val="C000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8" name="Straight Connector 7"/>
          <p:cNvCxnSpPr/>
          <p:nvPr/>
        </p:nvCxnSpPr>
        <p:spPr>
          <a:xfrm flipH="1">
            <a:off x="4495801" y="1039730"/>
            <a:ext cx="1916157" cy="1"/>
          </a:xfrm>
          <a:prstGeom prst="line">
            <a:avLst/>
          </a:prstGeom>
          <a:ln w="12700">
            <a:solidFill>
              <a:schemeClr val="tx1">
                <a:lumMod val="65000"/>
                <a:lumOff val="35000"/>
              </a:schemeClr>
            </a:solidFill>
            <a:prstDash val="sysDash"/>
          </a:ln>
          <a:effectLst>
            <a:outerShdw blurRad="254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4495801" y="971550"/>
            <a:ext cx="3440157" cy="0"/>
          </a:xfrm>
          <a:prstGeom prst="line">
            <a:avLst/>
          </a:prstGeom>
          <a:ln w="12700">
            <a:solidFill>
              <a:schemeClr val="tx1">
                <a:lumMod val="65000"/>
                <a:lumOff val="35000"/>
              </a:schemeClr>
            </a:solidFill>
            <a:prstDash val="sysDash"/>
          </a:ln>
          <a:effectLst>
            <a:outerShdw blurRad="254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4724400" y="903372"/>
            <a:ext cx="0" cy="202875"/>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rot="19823681">
            <a:off x="4566658" y="550252"/>
            <a:ext cx="732893" cy="261610"/>
          </a:xfrm>
          <a:prstGeom prst="rect">
            <a:avLst/>
          </a:prstGeom>
          <a:noFill/>
        </p:spPr>
        <p:txBody>
          <a:bodyPr wrap="none" rtlCol="0">
            <a:spAutoFit/>
          </a:bodyPr>
          <a:lstStyle/>
          <a:p>
            <a:pPr algn="ctr"/>
            <a:r>
              <a:rPr lang="en-US" sz="1100" dirty="0" smtClean="0"/>
              <a:t>threshold</a:t>
            </a:r>
            <a:endParaRPr lang="en-US" sz="1100" dirty="0"/>
          </a:p>
        </p:txBody>
      </p:sp>
    </p:spTree>
    <p:extLst>
      <p:ext uri="{BB962C8B-B14F-4D97-AF65-F5344CB8AC3E}">
        <p14:creationId xmlns:p14="http://schemas.microsoft.com/office/powerpoint/2010/main" val="9814765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9">
                                            <p:txEl>
                                              <p:pRg st="1" end="1"/>
                                            </p:txEl>
                                          </p:spTgt>
                                        </p:tgtEl>
                                        <p:attrNameLst>
                                          <p:attrName>style.visibility</p:attrName>
                                        </p:attrNameLst>
                                      </p:cBhvr>
                                      <p:to>
                                        <p:strVal val="visible"/>
                                      </p:to>
                                    </p:set>
                                    <p:animEffect transition="in" filter="fade">
                                      <p:cBhvr>
                                        <p:cTn id="24" dur="500"/>
                                        <p:tgtEl>
                                          <p:spTgt spid="19">
                                            <p:txEl>
                                              <p:pRg st="1" end="1"/>
                                            </p:txEl>
                                          </p:spTgt>
                                        </p:tgtEl>
                                      </p:cBhvr>
                                    </p:animEffec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9">
                                            <p:txEl>
                                              <p:pRg st="2" end="2"/>
                                            </p:txEl>
                                          </p:spTgt>
                                        </p:tgtEl>
                                        <p:attrNameLst>
                                          <p:attrName>style.visibility</p:attrName>
                                        </p:attrNameLst>
                                      </p:cBhvr>
                                      <p:to>
                                        <p:strVal val="visible"/>
                                      </p:to>
                                    </p:set>
                                    <p:animEffect transition="in" filter="fade">
                                      <p:cBhvr>
                                        <p:cTn id="33" dur="500"/>
                                        <p:tgtEl>
                                          <p:spTgt spid="19">
                                            <p:txEl>
                                              <p:pRg st="2" end="2"/>
                                            </p:txEl>
                                          </p:spTgt>
                                        </p:tgtEl>
                                      </p:cBhvr>
                                    </p:animEffect>
                                  </p:childTnLst>
                                </p:cTn>
                              </p:par>
                            </p:childTnLst>
                          </p:cTn>
                        </p:par>
                        <p:par>
                          <p:cTn id="34" fill="hold">
                            <p:stCondLst>
                              <p:cond delay="500"/>
                            </p:stCondLst>
                            <p:childTnLst>
                              <p:par>
                                <p:cTn id="35" presetID="10" presetClass="exit" presetSubtype="0" fill="hold" grpId="1" nodeType="afterEffect">
                                  <p:stCondLst>
                                    <p:cond delay="0"/>
                                  </p:stCondLst>
                                  <p:childTnLst>
                                    <p:animEffect transition="out" filter="fade">
                                      <p:cBhvr>
                                        <p:cTn id="36" dur="500"/>
                                        <p:tgtEl>
                                          <p:spTgt spid="15"/>
                                        </p:tgtEl>
                                      </p:cBhvr>
                                    </p:animEffect>
                                    <p:set>
                                      <p:cBhvr>
                                        <p:cTn id="37" dur="1" fill="hold">
                                          <p:stCondLst>
                                            <p:cond delay="499"/>
                                          </p:stCondLst>
                                        </p:cTn>
                                        <p:tgtEl>
                                          <p:spTgt spid="15"/>
                                        </p:tgtEl>
                                        <p:attrNameLst>
                                          <p:attrName>style.visibility</p:attrName>
                                        </p:attrNameLst>
                                      </p:cBhvr>
                                      <p:to>
                                        <p:strVal val="hidden"/>
                                      </p:to>
                                    </p:set>
                                  </p:childTnLst>
                                </p:cTn>
                              </p:par>
                            </p:childTnLst>
                          </p:cTn>
                        </p:par>
                        <p:par>
                          <p:cTn id="38" fill="hold">
                            <p:stCondLst>
                              <p:cond delay="1000"/>
                            </p:stCondLst>
                            <p:childTnLst>
                              <p:par>
                                <p:cTn id="39" presetID="10" presetClass="entr" presetSubtype="0"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childTnLst>
                                </p:cTn>
                              </p:par>
                            </p:childTnLst>
                          </p:cTn>
                        </p:par>
                        <p:par>
                          <p:cTn id="42" fill="hold">
                            <p:stCondLst>
                              <p:cond delay="1500"/>
                            </p:stCondLst>
                            <p:childTnLst>
                              <p:par>
                                <p:cTn id="43" presetID="10" presetClass="exit" presetSubtype="0" fill="hold" grpId="2" nodeType="afterEffect">
                                  <p:stCondLst>
                                    <p:cond delay="0"/>
                                  </p:stCondLst>
                                  <p:childTnLst>
                                    <p:animEffect transition="out" filter="fade">
                                      <p:cBhvr>
                                        <p:cTn id="44" dur="500"/>
                                        <p:tgtEl>
                                          <p:spTgt spid="16"/>
                                        </p:tgtEl>
                                      </p:cBhvr>
                                    </p:animEffect>
                                    <p:set>
                                      <p:cBhvr>
                                        <p:cTn id="45" dur="1" fill="hold">
                                          <p:stCondLst>
                                            <p:cond delay="499"/>
                                          </p:stCondLst>
                                        </p:cTn>
                                        <p:tgtEl>
                                          <p:spTgt spid="16"/>
                                        </p:tgtEl>
                                        <p:attrNameLst>
                                          <p:attrName>style.visibility</p:attrName>
                                        </p:attrNameLst>
                                      </p:cBhvr>
                                      <p:to>
                                        <p:strVal val="hidden"/>
                                      </p:to>
                                    </p:set>
                                  </p:childTnLst>
                                </p:cTn>
                              </p:par>
                            </p:childTnLst>
                          </p:cTn>
                        </p:par>
                        <p:par>
                          <p:cTn id="46" fill="hold">
                            <p:stCondLst>
                              <p:cond delay="2000"/>
                            </p:stCondLst>
                            <p:childTnLst>
                              <p:par>
                                <p:cTn id="47" presetID="10" presetClass="entr" presetSubtype="0"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childTnLst>
                          </p:cTn>
                        </p:par>
                        <p:par>
                          <p:cTn id="50" fill="hold">
                            <p:stCondLst>
                              <p:cond delay="2500"/>
                            </p:stCondLst>
                            <p:childTnLst>
                              <p:par>
                                <p:cTn id="51" presetID="10" presetClass="exit" presetSubtype="0" fill="hold" grpId="1" nodeType="afterEffect">
                                  <p:stCondLst>
                                    <p:cond delay="0"/>
                                  </p:stCondLst>
                                  <p:childTnLst>
                                    <p:animEffect transition="out" filter="fade">
                                      <p:cBhvr>
                                        <p:cTn id="52" dur="500"/>
                                        <p:tgtEl>
                                          <p:spTgt spid="20"/>
                                        </p:tgtEl>
                                      </p:cBhvr>
                                    </p:animEffect>
                                    <p:set>
                                      <p:cBhvr>
                                        <p:cTn id="53" dur="1" fill="hold">
                                          <p:stCondLst>
                                            <p:cond delay="499"/>
                                          </p:stCondLst>
                                        </p:cTn>
                                        <p:tgtEl>
                                          <p:spTgt spid="20"/>
                                        </p:tgtEl>
                                        <p:attrNameLst>
                                          <p:attrName>style.visibility</p:attrName>
                                        </p:attrNameLst>
                                      </p:cBhvr>
                                      <p:to>
                                        <p:strVal val="hidden"/>
                                      </p:to>
                                    </p:set>
                                  </p:childTnLst>
                                </p:cTn>
                              </p:par>
                            </p:childTnLst>
                          </p:cTn>
                        </p:par>
                        <p:par>
                          <p:cTn id="54" fill="hold">
                            <p:stCondLst>
                              <p:cond delay="3000"/>
                            </p:stCondLst>
                            <p:childTnLst>
                              <p:par>
                                <p:cTn id="55" presetID="10" presetClass="entr" presetSubtype="0"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500"/>
                                        <p:tgtEl>
                                          <p:spTgt spid="17"/>
                                        </p:tgtEl>
                                      </p:cBhvr>
                                    </p:animEffect>
                                  </p:childTnLst>
                                </p:cTn>
                              </p:par>
                            </p:childTnLst>
                          </p:cTn>
                        </p:par>
                        <p:par>
                          <p:cTn id="58" fill="hold">
                            <p:stCondLst>
                              <p:cond delay="3500"/>
                            </p:stCondLst>
                            <p:childTnLst>
                              <p:par>
                                <p:cTn id="59" presetID="22" presetClass="entr" presetSubtype="2" fill="hold" nodeType="afterEffect">
                                  <p:stCondLst>
                                    <p:cond delay="0"/>
                                  </p:stCondLst>
                                  <p:childTnLst>
                                    <p:set>
                                      <p:cBhvr>
                                        <p:cTn id="60" dur="1" fill="hold">
                                          <p:stCondLst>
                                            <p:cond delay="0"/>
                                          </p:stCondLst>
                                        </p:cTn>
                                        <p:tgtEl>
                                          <p:spTgt spid="8"/>
                                        </p:tgtEl>
                                        <p:attrNameLst>
                                          <p:attrName>style.visibility</p:attrName>
                                        </p:attrNameLst>
                                      </p:cBhvr>
                                      <p:to>
                                        <p:strVal val="visible"/>
                                      </p:to>
                                    </p:set>
                                    <p:animEffect transition="in" filter="wipe(right)">
                                      <p:cBhvr>
                                        <p:cTn id="61" dur="500"/>
                                        <p:tgtEl>
                                          <p:spTgt spid="8"/>
                                        </p:tgtEl>
                                      </p:cBhvr>
                                    </p:animEffect>
                                  </p:childTnLst>
                                </p:cTn>
                              </p:par>
                              <p:par>
                                <p:cTn id="62" presetID="22" presetClass="entr" presetSubtype="2" fill="hold" nodeType="with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wipe(right)">
                                      <p:cBhvr>
                                        <p:cTn id="64" dur="500"/>
                                        <p:tgtEl>
                                          <p:spTgt spid="29"/>
                                        </p:tgtEl>
                                      </p:cBhvr>
                                    </p:animEffect>
                                  </p:childTnLst>
                                </p:cTn>
                              </p:par>
                            </p:childTnLst>
                          </p:cTn>
                        </p:par>
                        <p:par>
                          <p:cTn id="65" fill="hold">
                            <p:stCondLst>
                              <p:cond delay="4000"/>
                            </p:stCondLst>
                            <p:childTnLst>
                              <p:par>
                                <p:cTn id="66" presetID="1" presetClass="entr" presetSubtype="0" fill="hold" nodeType="afterEffect">
                                  <p:stCondLst>
                                    <p:cond delay="0"/>
                                  </p:stCondLst>
                                  <p:childTnLst>
                                    <p:set>
                                      <p:cBhvr>
                                        <p:cTn id="67" dur="1" fill="hold">
                                          <p:stCondLst>
                                            <p:cond delay="0"/>
                                          </p:stCondLst>
                                        </p:cTn>
                                        <p:tgtEl>
                                          <p:spTgt spid="31"/>
                                        </p:tgtEl>
                                        <p:attrNameLst>
                                          <p:attrName>style.visibility</p:attrName>
                                        </p:attrNameLst>
                                      </p:cBhvr>
                                      <p:to>
                                        <p:strVal val="visible"/>
                                      </p:to>
                                    </p:set>
                                  </p:childTnLst>
                                </p:cTn>
                              </p:par>
                            </p:childTnLst>
                          </p:cTn>
                        </p:par>
                        <p:par>
                          <p:cTn id="68" fill="hold">
                            <p:stCondLst>
                              <p:cond delay="4000"/>
                            </p:stCondLst>
                            <p:childTnLst>
                              <p:par>
                                <p:cTn id="69" presetID="10" presetClass="entr" presetSubtype="0" fill="hold" grpId="0" nodeType="afterEffect">
                                  <p:stCondLst>
                                    <p:cond delay="0"/>
                                  </p:stCondLst>
                                  <p:childTnLst>
                                    <p:set>
                                      <p:cBhvr>
                                        <p:cTn id="70" dur="1" fill="hold">
                                          <p:stCondLst>
                                            <p:cond delay="0"/>
                                          </p:stCondLst>
                                        </p:cTn>
                                        <p:tgtEl>
                                          <p:spTgt spid="4"/>
                                        </p:tgtEl>
                                        <p:attrNameLst>
                                          <p:attrName>style.visibility</p:attrName>
                                        </p:attrNameLst>
                                      </p:cBhvr>
                                      <p:to>
                                        <p:strVal val="visible"/>
                                      </p:to>
                                    </p:set>
                                    <p:animEffect transition="in" filter="fade">
                                      <p:cBhvr>
                                        <p:cTn id="71" dur="500"/>
                                        <p:tgtEl>
                                          <p:spTgt spid="4"/>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19">
                                            <p:txEl>
                                              <p:pRg st="3" end="3"/>
                                            </p:txEl>
                                          </p:spTgt>
                                        </p:tgtEl>
                                        <p:attrNameLst>
                                          <p:attrName>style.visibility</p:attrName>
                                        </p:attrNameLst>
                                      </p:cBhvr>
                                      <p:to>
                                        <p:strVal val="visible"/>
                                      </p:to>
                                    </p:set>
                                    <p:animEffect transition="in" filter="fade">
                                      <p:cBhvr>
                                        <p:cTn id="76" dur="500"/>
                                        <p:tgtEl>
                                          <p:spTgt spid="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uiExpand="1" build="p"/>
      <p:bldP spid="3" grpId="0" uiExpand="1" animBg="1"/>
      <p:bldP spid="11" grpId="0" uiExpand="1" animBg="1"/>
      <p:bldP spid="12" grpId="0" uiExpand="1" animBg="1"/>
      <p:bldP spid="14" grpId="0" uiExpand="1" animBg="1"/>
      <p:bldP spid="15" grpId="0" uiExpand="1" animBg="1"/>
      <p:bldP spid="15" grpId="1" uiExpand="1" animBg="1"/>
      <p:bldP spid="16" grpId="0" uiExpand="1" animBg="1"/>
      <p:bldP spid="16" grpId="2" uiExpand="1" animBg="1"/>
      <p:bldP spid="17" grpId="0" uiExpand="1" animBg="1"/>
      <p:bldP spid="20" grpId="0" uiExpand="1" animBg="1"/>
      <p:bldP spid="20" grpId="1" uiExpand="1" animBg="1"/>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a:t>
            </a:r>
            <a:endParaRPr lang="en-US" dirty="0"/>
          </a:p>
        </p:txBody>
      </p:sp>
      <p:grpSp>
        <p:nvGrpSpPr>
          <p:cNvPr id="3" name="Group 2"/>
          <p:cNvGrpSpPr/>
          <p:nvPr/>
        </p:nvGrpSpPr>
        <p:grpSpPr>
          <a:xfrm>
            <a:off x="348915" y="2272835"/>
            <a:ext cx="2944459" cy="832315"/>
            <a:chOff x="228600" y="1927721"/>
            <a:chExt cx="2944459" cy="832315"/>
          </a:xfrm>
        </p:grpSpPr>
        <p:sp>
          <p:nvSpPr>
            <p:cNvPr id="4" name="Rectangle 3"/>
            <p:cNvSpPr/>
            <p:nvPr/>
          </p:nvSpPr>
          <p:spPr>
            <a:xfrm>
              <a:off x="228600" y="1927721"/>
              <a:ext cx="2944459" cy="832315"/>
            </a:xfrm>
            <a:prstGeom prst="rect">
              <a:avLst/>
            </a:prstGeom>
            <a:gradFill>
              <a:gsLst>
                <a:gs pos="0">
                  <a:schemeClr val="bg1">
                    <a:lumMod val="85000"/>
                  </a:schemeClr>
                </a:gs>
                <a:gs pos="100000">
                  <a:schemeClr val="bg1">
                    <a:lumMod val="95000"/>
                  </a:schemeClr>
                </a:gs>
              </a:gsLs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 name="TextBox 4"/>
            <p:cNvSpPr txBox="1"/>
            <p:nvPr/>
          </p:nvSpPr>
          <p:spPr>
            <a:xfrm>
              <a:off x="228600" y="2163978"/>
              <a:ext cx="2365904" cy="369332"/>
            </a:xfrm>
            <a:prstGeom prst="rect">
              <a:avLst/>
            </a:prstGeom>
            <a:noFill/>
          </p:spPr>
          <p:txBody>
            <a:bodyPr wrap="none" rtlCol="0">
              <a:spAutoFit/>
            </a:bodyPr>
            <a:lstStyle/>
            <a:p>
              <a:r>
                <a:rPr lang="en-US" b="1" dirty="0"/>
                <a:t>3</a:t>
              </a:r>
              <a:r>
                <a:rPr lang="en-US" b="1" dirty="0" smtClean="0"/>
                <a:t>. Fit analytic function </a:t>
              </a:r>
              <a:endParaRPr lang="en-US" b="1" dirty="0"/>
            </a:p>
          </p:txBody>
        </p:sp>
      </p:grpSp>
      <p:grpSp>
        <p:nvGrpSpPr>
          <p:cNvPr id="12" name="Group 11"/>
          <p:cNvGrpSpPr/>
          <p:nvPr/>
        </p:nvGrpSpPr>
        <p:grpSpPr>
          <a:xfrm>
            <a:off x="4078705" y="1048080"/>
            <a:ext cx="4630138" cy="3276270"/>
            <a:chOff x="4416623" y="916679"/>
            <a:chExt cx="4040469" cy="2859022"/>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776191" y="916679"/>
              <a:ext cx="3299760" cy="258847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8" name="TextBox 7"/>
            <p:cNvSpPr txBox="1"/>
            <p:nvPr/>
          </p:nvSpPr>
          <p:spPr>
            <a:xfrm rot="16200000">
              <a:off x="3788983" y="1949209"/>
              <a:ext cx="1563057" cy="307777"/>
            </a:xfrm>
            <a:prstGeom prst="rect">
              <a:avLst/>
            </a:prstGeom>
            <a:noFill/>
          </p:spPr>
          <p:txBody>
            <a:bodyPr wrap="none" rtlCol="0">
              <a:spAutoFit/>
            </a:bodyPr>
            <a:lstStyle/>
            <a:p>
              <a:r>
                <a:rPr lang="en-US" sz="1400" dirty="0" smtClean="0">
                  <a:solidFill>
                    <a:schemeClr val="tx1"/>
                  </a:solidFill>
                  <a:latin typeface="Calibri" pitchFamily="34" charset="0"/>
                  <a:cs typeface="Calibri" pitchFamily="34" charset="0"/>
                </a:rPr>
                <a:t>Threshold</a:t>
              </a:r>
              <a:r>
                <a:rPr lang="en-US" sz="1400" dirty="0" smtClean="0">
                  <a:solidFill>
                    <a:schemeClr val="tx1">
                      <a:lumMod val="75000"/>
                      <a:lumOff val="25000"/>
                    </a:schemeClr>
                  </a:solidFill>
                  <a:latin typeface="Calibri" pitchFamily="34" charset="0"/>
                  <a:cs typeface="Calibri" pitchFamily="34" charset="0"/>
                </a:rPr>
                <a:t> </a:t>
              </a:r>
              <a:r>
                <a:rPr lang="en-US" sz="1400" dirty="0" smtClean="0">
                  <a:solidFill>
                    <a:schemeClr val="tx1">
                      <a:lumMod val="50000"/>
                      <a:lumOff val="50000"/>
                    </a:schemeClr>
                  </a:solidFill>
                  <a:latin typeface="Calibri" pitchFamily="34" charset="0"/>
                  <a:cs typeface="Calibri" pitchFamily="34" charset="0"/>
                </a:rPr>
                <a:t>[</a:t>
              </a:r>
              <a:r>
                <a:rPr lang="en-US" sz="1400" dirty="0" err="1" smtClean="0">
                  <a:solidFill>
                    <a:schemeClr val="tx1">
                      <a:lumMod val="50000"/>
                      <a:lumOff val="50000"/>
                    </a:schemeClr>
                  </a:solidFill>
                  <a:latin typeface="Calibri" pitchFamily="34" charset="0"/>
                  <a:cs typeface="Calibri" pitchFamily="34" charset="0"/>
                </a:rPr>
                <a:t>arcmin</a:t>
              </a:r>
              <a:r>
                <a:rPr lang="en-US" sz="1400" dirty="0">
                  <a:solidFill>
                    <a:schemeClr val="tx1">
                      <a:lumMod val="50000"/>
                      <a:lumOff val="50000"/>
                    </a:schemeClr>
                  </a:solidFill>
                  <a:latin typeface="Calibri" pitchFamily="34" charset="0"/>
                  <a:cs typeface="Calibri" pitchFamily="34" charset="0"/>
                </a:rPr>
                <a:t>]</a:t>
              </a:r>
            </a:p>
          </p:txBody>
        </p:sp>
        <p:sp>
          <p:nvSpPr>
            <p:cNvPr id="9" name="TextBox 8"/>
            <p:cNvSpPr txBox="1"/>
            <p:nvPr/>
          </p:nvSpPr>
          <p:spPr>
            <a:xfrm>
              <a:off x="4683514" y="3463464"/>
              <a:ext cx="1360501" cy="307777"/>
            </a:xfrm>
            <a:prstGeom prst="rect">
              <a:avLst/>
            </a:prstGeom>
            <a:noFill/>
          </p:spPr>
          <p:txBody>
            <a:bodyPr wrap="none" rtlCol="0">
              <a:spAutoFit/>
            </a:bodyPr>
            <a:lstStyle/>
            <a:p>
              <a:r>
                <a:rPr lang="en-US" sz="1400" dirty="0" smtClean="0">
                  <a:solidFill>
                    <a:schemeClr val="tx1"/>
                  </a:solidFill>
                  <a:latin typeface="Calibri" pitchFamily="34" charset="0"/>
                  <a:cs typeface="Calibri" pitchFamily="34" charset="0"/>
                </a:rPr>
                <a:t>Frequency </a:t>
              </a:r>
              <a:r>
                <a:rPr lang="en-US" sz="1400" dirty="0" smtClean="0">
                  <a:solidFill>
                    <a:schemeClr val="tx1">
                      <a:lumMod val="50000"/>
                      <a:lumOff val="50000"/>
                    </a:schemeClr>
                  </a:solidFill>
                  <a:latin typeface="Calibri" pitchFamily="34" charset="0"/>
                  <a:cs typeface="Calibri" pitchFamily="34" charset="0"/>
                </a:rPr>
                <a:t>[</a:t>
              </a:r>
              <a:r>
                <a:rPr lang="en-US" sz="1400" dirty="0" err="1" smtClean="0">
                  <a:solidFill>
                    <a:schemeClr val="tx1">
                      <a:lumMod val="50000"/>
                      <a:lumOff val="50000"/>
                    </a:schemeClr>
                  </a:solidFill>
                  <a:latin typeface="Calibri" pitchFamily="34" charset="0"/>
                  <a:cs typeface="Calibri" pitchFamily="34" charset="0"/>
                </a:rPr>
                <a:t>cpd</a:t>
              </a:r>
              <a:r>
                <a:rPr lang="en-US" sz="1400" dirty="0" smtClean="0">
                  <a:solidFill>
                    <a:schemeClr val="tx1">
                      <a:lumMod val="50000"/>
                      <a:lumOff val="50000"/>
                    </a:schemeClr>
                  </a:solidFill>
                  <a:latin typeface="Calibri" pitchFamily="34" charset="0"/>
                  <a:cs typeface="Calibri" pitchFamily="34" charset="0"/>
                </a:rPr>
                <a:t>]</a:t>
              </a:r>
              <a:endParaRPr lang="en-US" sz="1400" dirty="0">
                <a:solidFill>
                  <a:schemeClr val="tx1">
                    <a:lumMod val="50000"/>
                    <a:lumOff val="50000"/>
                  </a:schemeClr>
                </a:solidFill>
                <a:latin typeface="Calibri" pitchFamily="34" charset="0"/>
                <a:cs typeface="Calibri" pitchFamily="34" charset="0"/>
              </a:endParaRPr>
            </a:p>
          </p:txBody>
        </p:sp>
        <p:sp>
          <p:nvSpPr>
            <p:cNvPr id="10" name="TextBox 9"/>
            <p:cNvSpPr txBox="1"/>
            <p:nvPr/>
          </p:nvSpPr>
          <p:spPr>
            <a:xfrm>
              <a:off x="6858000" y="3467924"/>
              <a:ext cx="1599092" cy="307777"/>
            </a:xfrm>
            <a:prstGeom prst="rect">
              <a:avLst/>
            </a:prstGeom>
            <a:noFill/>
          </p:spPr>
          <p:txBody>
            <a:bodyPr wrap="none" rtlCol="0">
              <a:spAutoFit/>
            </a:bodyPr>
            <a:lstStyle/>
            <a:p>
              <a:r>
                <a:rPr lang="en-US" sz="1400" dirty="0" smtClean="0">
                  <a:solidFill>
                    <a:schemeClr val="tx1"/>
                  </a:solidFill>
                  <a:latin typeface="Calibri" pitchFamily="34" charset="0"/>
                  <a:cs typeface="Calibri" pitchFamily="34" charset="0"/>
                </a:rPr>
                <a:t>Amplitude</a:t>
              </a:r>
              <a:r>
                <a:rPr lang="en-US" sz="1400" dirty="0" smtClean="0">
                  <a:solidFill>
                    <a:schemeClr val="tx1">
                      <a:lumMod val="75000"/>
                      <a:lumOff val="25000"/>
                    </a:schemeClr>
                  </a:solidFill>
                  <a:latin typeface="Calibri" pitchFamily="34" charset="0"/>
                  <a:cs typeface="Calibri" pitchFamily="34" charset="0"/>
                </a:rPr>
                <a:t> </a:t>
              </a:r>
              <a:r>
                <a:rPr lang="en-US" sz="1400" dirty="0" smtClean="0">
                  <a:solidFill>
                    <a:schemeClr val="tx1">
                      <a:lumMod val="50000"/>
                      <a:lumOff val="50000"/>
                    </a:schemeClr>
                  </a:solidFill>
                  <a:latin typeface="Calibri" pitchFamily="34" charset="0"/>
                  <a:cs typeface="Calibri" pitchFamily="34" charset="0"/>
                </a:rPr>
                <a:t>[</a:t>
              </a:r>
              <a:r>
                <a:rPr lang="en-US" sz="1400" dirty="0" err="1" smtClean="0">
                  <a:solidFill>
                    <a:schemeClr val="tx1">
                      <a:lumMod val="50000"/>
                      <a:lumOff val="50000"/>
                    </a:schemeClr>
                  </a:solidFill>
                  <a:latin typeface="Calibri" pitchFamily="34" charset="0"/>
                  <a:cs typeface="Calibri" pitchFamily="34" charset="0"/>
                </a:rPr>
                <a:t>arcmin</a:t>
              </a:r>
              <a:r>
                <a:rPr lang="en-US" sz="1400" dirty="0" smtClean="0">
                  <a:solidFill>
                    <a:schemeClr val="tx1">
                      <a:lumMod val="50000"/>
                      <a:lumOff val="50000"/>
                    </a:schemeClr>
                  </a:solidFill>
                  <a:latin typeface="Calibri" pitchFamily="34" charset="0"/>
                  <a:cs typeface="Calibri" pitchFamily="34" charset="0"/>
                </a:rPr>
                <a:t>]</a:t>
              </a:r>
              <a:endParaRPr lang="en-US" sz="1400" dirty="0">
                <a:solidFill>
                  <a:schemeClr val="tx1">
                    <a:lumMod val="50000"/>
                    <a:lumOff val="50000"/>
                  </a:schemeClr>
                </a:solidFill>
                <a:latin typeface="Calibri" pitchFamily="34" charset="0"/>
                <a:cs typeface="Calibri" pitchFamily="34" charset="0"/>
              </a:endParaRPr>
            </a:p>
          </p:txBody>
        </p:sp>
      </p:grpSp>
      <p:sp>
        <p:nvSpPr>
          <p:cNvPr id="6" name="Slide Number Placeholder 5"/>
          <p:cNvSpPr>
            <a:spLocks noGrp="1"/>
          </p:cNvSpPr>
          <p:nvPr>
            <p:ph type="sldNum" sz="quarter" idx="12"/>
          </p:nvPr>
        </p:nvSpPr>
        <p:spPr/>
        <p:txBody>
          <a:bodyPr/>
          <a:lstStyle/>
          <a:p>
            <a:fld id="{4AF310B5-B37C-4062-950A-8FEDA86889CC}" type="slidenum">
              <a:rPr lang="en-US" smtClean="0"/>
              <a:t>26</a:t>
            </a:fld>
            <a:endParaRPr lang="en-US"/>
          </a:p>
        </p:txBody>
      </p:sp>
    </p:spTree>
    <p:extLst>
      <p:ext uri="{BB962C8B-B14F-4D97-AF65-F5344CB8AC3E}">
        <p14:creationId xmlns:p14="http://schemas.microsoft.com/office/powerpoint/2010/main" val="7773124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HVS response</a:t>
            </a:r>
            <a:endParaRPr lang="en-US" dirty="0"/>
          </a:p>
        </p:txBody>
      </p:sp>
      <p:grpSp>
        <p:nvGrpSpPr>
          <p:cNvPr id="3" name="Group 2"/>
          <p:cNvGrpSpPr/>
          <p:nvPr/>
        </p:nvGrpSpPr>
        <p:grpSpPr>
          <a:xfrm>
            <a:off x="261555" y="1000626"/>
            <a:ext cx="4933683" cy="3271159"/>
            <a:chOff x="4416623" y="916679"/>
            <a:chExt cx="4305355" cy="2854562"/>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776192" y="916679"/>
              <a:ext cx="3299758" cy="258847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rot="16200000">
              <a:off x="3788983" y="1949209"/>
              <a:ext cx="1563057" cy="307777"/>
            </a:xfrm>
            <a:prstGeom prst="rect">
              <a:avLst/>
            </a:prstGeom>
            <a:noFill/>
          </p:spPr>
          <p:txBody>
            <a:bodyPr wrap="none" rtlCol="0">
              <a:spAutoFit/>
            </a:bodyPr>
            <a:lstStyle/>
            <a:p>
              <a:r>
                <a:rPr lang="en-US" sz="1400" dirty="0" smtClean="0">
                  <a:solidFill>
                    <a:schemeClr val="tx1"/>
                  </a:solidFill>
                  <a:latin typeface="Calibri" pitchFamily="34" charset="0"/>
                  <a:cs typeface="Calibri" pitchFamily="34" charset="0"/>
                </a:rPr>
                <a:t>Threshold</a:t>
              </a:r>
              <a:r>
                <a:rPr lang="en-US" sz="1400" dirty="0" smtClean="0">
                  <a:solidFill>
                    <a:schemeClr val="tx1">
                      <a:lumMod val="75000"/>
                      <a:lumOff val="25000"/>
                    </a:schemeClr>
                  </a:solidFill>
                  <a:latin typeface="Calibri" pitchFamily="34" charset="0"/>
                  <a:cs typeface="Calibri" pitchFamily="34" charset="0"/>
                </a:rPr>
                <a:t> </a:t>
              </a:r>
              <a:r>
                <a:rPr lang="en-US" sz="1400" dirty="0" smtClean="0">
                  <a:solidFill>
                    <a:schemeClr val="tx1">
                      <a:lumMod val="50000"/>
                      <a:lumOff val="50000"/>
                    </a:schemeClr>
                  </a:solidFill>
                  <a:latin typeface="Calibri" pitchFamily="34" charset="0"/>
                  <a:cs typeface="Calibri" pitchFamily="34" charset="0"/>
                </a:rPr>
                <a:t>[</a:t>
              </a:r>
              <a:r>
                <a:rPr lang="en-US" sz="1400" dirty="0" err="1" smtClean="0">
                  <a:solidFill>
                    <a:schemeClr val="tx1">
                      <a:lumMod val="50000"/>
                      <a:lumOff val="50000"/>
                    </a:schemeClr>
                  </a:solidFill>
                  <a:latin typeface="Calibri" pitchFamily="34" charset="0"/>
                  <a:cs typeface="Calibri" pitchFamily="34" charset="0"/>
                </a:rPr>
                <a:t>arcmin</a:t>
              </a:r>
              <a:r>
                <a:rPr lang="en-US" sz="1400" dirty="0">
                  <a:solidFill>
                    <a:schemeClr val="tx1">
                      <a:lumMod val="50000"/>
                      <a:lumOff val="50000"/>
                    </a:schemeClr>
                  </a:solidFill>
                  <a:latin typeface="Calibri" pitchFamily="34" charset="0"/>
                  <a:cs typeface="Calibri" pitchFamily="34" charset="0"/>
                </a:rPr>
                <a:t>]</a:t>
              </a:r>
            </a:p>
          </p:txBody>
        </p:sp>
        <p:sp>
          <p:nvSpPr>
            <p:cNvPr id="6" name="TextBox 5"/>
            <p:cNvSpPr txBox="1"/>
            <p:nvPr/>
          </p:nvSpPr>
          <p:spPr>
            <a:xfrm>
              <a:off x="4443549" y="3463464"/>
              <a:ext cx="1360501" cy="307777"/>
            </a:xfrm>
            <a:prstGeom prst="rect">
              <a:avLst/>
            </a:prstGeom>
            <a:noFill/>
          </p:spPr>
          <p:txBody>
            <a:bodyPr wrap="none" rtlCol="0">
              <a:spAutoFit/>
            </a:bodyPr>
            <a:lstStyle/>
            <a:p>
              <a:r>
                <a:rPr lang="en-US" sz="1400" dirty="0" smtClean="0">
                  <a:solidFill>
                    <a:schemeClr val="tx1"/>
                  </a:solidFill>
                  <a:latin typeface="Calibri" pitchFamily="34" charset="0"/>
                  <a:cs typeface="Calibri" pitchFamily="34" charset="0"/>
                </a:rPr>
                <a:t>Frequency </a:t>
              </a:r>
              <a:r>
                <a:rPr lang="en-US" sz="1400" dirty="0" smtClean="0">
                  <a:solidFill>
                    <a:schemeClr val="tx1">
                      <a:lumMod val="50000"/>
                      <a:lumOff val="50000"/>
                    </a:schemeClr>
                  </a:solidFill>
                  <a:latin typeface="Calibri" pitchFamily="34" charset="0"/>
                  <a:cs typeface="Calibri" pitchFamily="34" charset="0"/>
                </a:rPr>
                <a:t>[</a:t>
              </a:r>
              <a:r>
                <a:rPr lang="en-US" sz="1400" dirty="0" err="1" smtClean="0">
                  <a:solidFill>
                    <a:schemeClr val="tx1">
                      <a:lumMod val="50000"/>
                      <a:lumOff val="50000"/>
                    </a:schemeClr>
                  </a:solidFill>
                  <a:latin typeface="Calibri" pitchFamily="34" charset="0"/>
                  <a:cs typeface="Calibri" pitchFamily="34" charset="0"/>
                </a:rPr>
                <a:t>cpd</a:t>
              </a:r>
              <a:r>
                <a:rPr lang="en-US" sz="1400" dirty="0" smtClean="0">
                  <a:solidFill>
                    <a:schemeClr val="tx1">
                      <a:lumMod val="50000"/>
                      <a:lumOff val="50000"/>
                    </a:schemeClr>
                  </a:solidFill>
                  <a:latin typeface="Calibri" pitchFamily="34" charset="0"/>
                  <a:cs typeface="Calibri" pitchFamily="34" charset="0"/>
                </a:rPr>
                <a:t>]</a:t>
              </a:r>
              <a:endParaRPr lang="en-US" sz="1400" dirty="0">
                <a:solidFill>
                  <a:schemeClr val="tx1">
                    <a:lumMod val="50000"/>
                    <a:lumOff val="50000"/>
                  </a:schemeClr>
                </a:solidFill>
                <a:latin typeface="Calibri" pitchFamily="34" charset="0"/>
                <a:cs typeface="Calibri" pitchFamily="34" charset="0"/>
              </a:endParaRPr>
            </a:p>
          </p:txBody>
        </p:sp>
        <p:sp>
          <p:nvSpPr>
            <p:cNvPr id="7" name="TextBox 6"/>
            <p:cNvSpPr txBox="1"/>
            <p:nvPr/>
          </p:nvSpPr>
          <p:spPr>
            <a:xfrm>
              <a:off x="6677471" y="3415540"/>
              <a:ext cx="2044507" cy="268580"/>
            </a:xfrm>
            <a:prstGeom prst="rect">
              <a:avLst/>
            </a:prstGeom>
            <a:noFill/>
          </p:spPr>
          <p:txBody>
            <a:bodyPr wrap="none" rtlCol="0">
              <a:spAutoFit/>
            </a:bodyPr>
            <a:lstStyle/>
            <a:p>
              <a:r>
                <a:rPr lang="en-US" sz="1400" dirty="0" smtClean="0">
                  <a:latin typeface="Calibri" pitchFamily="34" charset="0"/>
                  <a:cs typeface="Calibri" pitchFamily="34" charset="0"/>
                </a:rPr>
                <a:t>Amplitude (disparity)</a:t>
              </a:r>
              <a:r>
                <a:rPr lang="en-US" sz="1400" dirty="0" smtClean="0">
                  <a:solidFill>
                    <a:schemeClr val="tx1">
                      <a:lumMod val="50000"/>
                      <a:lumOff val="50000"/>
                    </a:schemeClr>
                  </a:solidFill>
                  <a:latin typeface="Calibri" pitchFamily="34" charset="0"/>
                  <a:cs typeface="Calibri" pitchFamily="34" charset="0"/>
                </a:rPr>
                <a:t>[</a:t>
              </a:r>
              <a:r>
                <a:rPr lang="en-US" sz="1400" dirty="0" err="1" smtClean="0">
                  <a:solidFill>
                    <a:schemeClr val="tx1">
                      <a:lumMod val="50000"/>
                      <a:lumOff val="50000"/>
                    </a:schemeClr>
                  </a:solidFill>
                  <a:latin typeface="Calibri" pitchFamily="34" charset="0"/>
                  <a:cs typeface="Calibri" pitchFamily="34" charset="0"/>
                </a:rPr>
                <a:t>arcmin</a:t>
              </a:r>
              <a:r>
                <a:rPr lang="en-US" sz="1400" dirty="0" smtClean="0">
                  <a:solidFill>
                    <a:schemeClr val="tx1">
                      <a:lumMod val="50000"/>
                      <a:lumOff val="50000"/>
                    </a:schemeClr>
                  </a:solidFill>
                  <a:latin typeface="Calibri" pitchFamily="34" charset="0"/>
                  <a:cs typeface="Calibri" pitchFamily="34" charset="0"/>
                </a:rPr>
                <a:t>]</a:t>
              </a:r>
              <a:endParaRPr lang="en-US" sz="1400" dirty="0">
                <a:solidFill>
                  <a:schemeClr val="tx1">
                    <a:lumMod val="50000"/>
                    <a:lumOff val="50000"/>
                  </a:schemeClr>
                </a:solidFill>
                <a:latin typeface="Calibri" pitchFamily="34" charset="0"/>
                <a:cs typeface="Calibri" pitchFamily="34" charset="0"/>
              </a:endParaRPr>
            </a:p>
          </p:txBody>
        </p:sp>
      </p:grpSp>
      <p:sp>
        <p:nvSpPr>
          <p:cNvPr id="8" name="Right Arrow 7"/>
          <p:cNvSpPr/>
          <p:nvPr/>
        </p:nvSpPr>
        <p:spPr>
          <a:xfrm>
            <a:off x="4595095" y="2148415"/>
            <a:ext cx="914400" cy="450821"/>
          </a:xfrm>
          <a:prstGeom prst="rightArrow">
            <a:avLst>
              <a:gd name="adj1" fmla="val 50000"/>
              <a:gd name="adj2" fmla="val 91264"/>
            </a:avLst>
          </a:prstGeom>
          <a:gradFill flip="none" rotWithShape="1">
            <a:gsLst>
              <a:gs pos="0">
                <a:schemeClr val="bg1">
                  <a:lumMod val="75000"/>
                </a:schemeClr>
              </a:gs>
              <a:gs pos="100000">
                <a:schemeClr val="bg1">
                  <a:lumMod val="95000"/>
                </a:schemeClr>
              </a:gs>
            </a:gsLst>
            <a:lin ang="0" scaled="1"/>
            <a:tileRect/>
          </a:gradFill>
          <a:ln w="6350">
            <a:solidFill>
              <a:schemeClr val="tx1">
                <a:lumMod val="75000"/>
                <a:lumOff val="2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5897687" y="2109769"/>
            <a:ext cx="2616935" cy="461665"/>
          </a:xfrm>
          <a:prstGeom prst="rect">
            <a:avLst/>
          </a:prstGeom>
          <a:noFill/>
        </p:spPr>
        <p:txBody>
          <a:bodyPr wrap="none" rtlCol="0">
            <a:spAutoFit/>
          </a:bodyPr>
          <a:lstStyle/>
          <a:p>
            <a:pPr algn="ctr"/>
            <a:r>
              <a:rPr lang="en-US" sz="2400" b="1" dirty="0" smtClean="0"/>
              <a:t>The HVS response?</a:t>
            </a:r>
            <a:endParaRPr lang="en-US" sz="2400" b="1" dirty="0"/>
          </a:p>
        </p:txBody>
      </p:sp>
      <p:sp>
        <p:nvSpPr>
          <p:cNvPr id="10" name="Freeform 9"/>
          <p:cNvSpPr/>
          <p:nvPr/>
        </p:nvSpPr>
        <p:spPr>
          <a:xfrm>
            <a:off x="1944330" y="1893324"/>
            <a:ext cx="1668378" cy="1756611"/>
          </a:xfrm>
          <a:custGeom>
            <a:avLst/>
            <a:gdLst>
              <a:gd name="connsiteX0" fmla="*/ 0 w 1668378"/>
              <a:gd name="connsiteY0" fmla="*/ 1756611 h 1756611"/>
              <a:gd name="connsiteX1" fmla="*/ 352926 w 1668378"/>
              <a:gd name="connsiteY1" fmla="*/ 1564106 h 1756611"/>
              <a:gd name="connsiteX2" fmla="*/ 737936 w 1668378"/>
              <a:gd name="connsiteY2" fmla="*/ 1235242 h 1756611"/>
              <a:gd name="connsiteX3" fmla="*/ 1179094 w 1668378"/>
              <a:gd name="connsiteY3" fmla="*/ 729916 h 1756611"/>
              <a:gd name="connsiteX4" fmla="*/ 1515978 w 1668378"/>
              <a:gd name="connsiteY4" fmla="*/ 240632 h 1756611"/>
              <a:gd name="connsiteX5" fmla="*/ 1668378 w 1668378"/>
              <a:gd name="connsiteY5" fmla="*/ 0 h 1756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68378" h="1756611">
                <a:moveTo>
                  <a:pt x="0" y="1756611"/>
                </a:moveTo>
                <a:cubicBezTo>
                  <a:pt x="114968" y="1703806"/>
                  <a:pt x="229937" y="1651001"/>
                  <a:pt x="352926" y="1564106"/>
                </a:cubicBezTo>
                <a:cubicBezTo>
                  <a:pt x="475915" y="1477211"/>
                  <a:pt x="600241" y="1374274"/>
                  <a:pt x="737936" y="1235242"/>
                </a:cubicBezTo>
                <a:cubicBezTo>
                  <a:pt x="875631" y="1096210"/>
                  <a:pt x="1049420" y="895684"/>
                  <a:pt x="1179094" y="729916"/>
                </a:cubicBezTo>
                <a:cubicBezTo>
                  <a:pt x="1308768" y="564148"/>
                  <a:pt x="1434431" y="362285"/>
                  <a:pt x="1515978" y="240632"/>
                </a:cubicBezTo>
                <a:cubicBezTo>
                  <a:pt x="1597525" y="118979"/>
                  <a:pt x="1636294" y="37432"/>
                  <a:pt x="1668378" y="0"/>
                </a:cubicBezTo>
              </a:path>
            </a:pathLst>
          </a:custGeom>
          <a:noFill/>
          <a:ln w="31750" cmpd="sng">
            <a:gradFill>
              <a:gsLst>
                <a:gs pos="0">
                  <a:schemeClr val="tx1"/>
                </a:gs>
                <a:gs pos="100000">
                  <a:schemeClr val="bg1">
                    <a:lumMod val="85000"/>
                  </a:schemeClr>
                </a:gs>
              </a:gsLst>
              <a:lin ang="5400000" scaled="0"/>
            </a:gradFill>
            <a:prstDash val="solid"/>
          </a:ln>
          <a:effectLst>
            <a:outerShdw blurRad="88900" dist="12700" dir="2700000" algn="tl" rotWithShape="0">
              <a:schemeClr val="bg1">
                <a:lumMod val="8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5851890" y="896713"/>
            <a:ext cx="2890158" cy="2646982"/>
          </a:xfrm>
          <a:custGeom>
            <a:avLst/>
            <a:gdLst>
              <a:gd name="connsiteX0" fmla="*/ 0 w 2890158"/>
              <a:gd name="connsiteY0" fmla="*/ 2751365 h 2751365"/>
              <a:gd name="connsiteX1" fmla="*/ 881743 w 2890158"/>
              <a:gd name="connsiteY1" fmla="*/ 2522765 h 2751365"/>
              <a:gd name="connsiteX2" fmla="*/ 1885950 w 2890158"/>
              <a:gd name="connsiteY2" fmla="*/ 1836965 h 2751365"/>
              <a:gd name="connsiteX3" fmla="*/ 2620736 w 2890158"/>
              <a:gd name="connsiteY3" fmla="*/ 653143 h 2751365"/>
              <a:gd name="connsiteX4" fmla="*/ 2890158 w 2890158"/>
              <a:gd name="connsiteY4" fmla="*/ 0 h 2751365"/>
              <a:gd name="connsiteX5" fmla="*/ 2890158 w 2890158"/>
              <a:gd name="connsiteY5" fmla="*/ 0 h 2751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0158" h="2751365">
                <a:moveTo>
                  <a:pt x="0" y="2751365"/>
                </a:moveTo>
                <a:cubicBezTo>
                  <a:pt x="283709" y="2713265"/>
                  <a:pt x="567418" y="2675165"/>
                  <a:pt x="881743" y="2522765"/>
                </a:cubicBezTo>
                <a:cubicBezTo>
                  <a:pt x="1196068" y="2370365"/>
                  <a:pt x="1596118" y="2148569"/>
                  <a:pt x="1885950" y="1836965"/>
                </a:cubicBezTo>
                <a:cubicBezTo>
                  <a:pt x="2175782" y="1525361"/>
                  <a:pt x="2453368" y="959304"/>
                  <a:pt x="2620736" y="653143"/>
                </a:cubicBezTo>
                <a:cubicBezTo>
                  <a:pt x="2788104" y="346982"/>
                  <a:pt x="2890158" y="0"/>
                  <a:pt x="2890158" y="0"/>
                </a:cubicBezTo>
                <a:lnTo>
                  <a:pt x="2890158" y="0"/>
                </a:lnTo>
              </a:path>
            </a:pathLst>
          </a:custGeom>
        </p:spPr>
        <p:style>
          <a:lnRef idx="2">
            <a:schemeClr val="accent3"/>
          </a:lnRef>
          <a:fillRef idx="0">
            <a:schemeClr val="accent3"/>
          </a:fillRef>
          <a:effectRef idx="1">
            <a:schemeClr val="accent3"/>
          </a:effectRef>
          <a:fontRef idx="minor">
            <a:schemeClr val="tx1"/>
          </a:fontRef>
        </p:style>
        <p:txBody>
          <a:bodyPr rtlCol="0" anchor="ctr"/>
          <a:lstStyle/>
          <a:p>
            <a:pPr algn="ctr"/>
            <a:endParaRPr lang="en-US"/>
          </a:p>
        </p:txBody>
      </p:sp>
      <p:grpSp>
        <p:nvGrpSpPr>
          <p:cNvPr id="12" name="Group 11"/>
          <p:cNvGrpSpPr/>
          <p:nvPr/>
        </p:nvGrpSpPr>
        <p:grpSpPr>
          <a:xfrm>
            <a:off x="5181600" y="712047"/>
            <a:ext cx="3555005" cy="3612303"/>
            <a:chOff x="4821552" y="871306"/>
            <a:chExt cx="3555005" cy="3612303"/>
          </a:xfrm>
        </p:grpSpPr>
        <p:grpSp>
          <p:nvGrpSpPr>
            <p:cNvPr id="13" name="Group 12"/>
            <p:cNvGrpSpPr/>
            <p:nvPr/>
          </p:nvGrpSpPr>
          <p:grpSpPr>
            <a:xfrm>
              <a:off x="4821552" y="951589"/>
              <a:ext cx="3555005" cy="3532020"/>
              <a:chOff x="4821552" y="951589"/>
              <a:chExt cx="3555005" cy="3532020"/>
            </a:xfrm>
          </p:grpSpPr>
          <p:cxnSp>
            <p:nvCxnSpPr>
              <p:cNvPr id="15" name="Straight Arrow Connector 14"/>
              <p:cNvCxnSpPr/>
              <p:nvPr/>
            </p:nvCxnSpPr>
            <p:spPr>
              <a:xfrm flipV="1">
                <a:off x="5372100" y="951589"/>
                <a:ext cx="0" cy="3200400"/>
              </a:xfrm>
              <a:prstGeom prst="straightConnector1">
                <a:avLst/>
              </a:prstGeom>
              <a:ln w="25400">
                <a:solidFill>
                  <a:schemeClr val="tx1">
                    <a:lumMod val="65000"/>
                    <a:lumOff val="35000"/>
                  </a:schemeClr>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rot="16200000">
                <a:off x="4027424" y="2246989"/>
                <a:ext cx="1957587" cy="369332"/>
              </a:xfrm>
              <a:prstGeom prst="rect">
                <a:avLst/>
              </a:prstGeom>
              <a:noFill/>
            </p:spPr>
            <p:txBody>
              <a:bodyPr wrap="none" rtlCol="0">
                <a:spAutoFit/>
              </a:bodyPr>
              <a:lstStyle/>
              <a:p>
                <a:r>
                  <a:rPr lang="en-US" dirty="0" smtClean="0"/>
                  <a:t>Threshold </a:t>
                </a:r>
                <a:r>
                  <a:rPr lang="en-US" dirty="0" smtClean="0">
                    <a:solidFill>
                      <a:schemeClr val="bg1">
                        <a:lumMod val="50000"/>
                      </a:schemeClr>
                    </a:solidFill>
                  </a:rPr>
                  <a:t>[</a:t>
                </a:r>
                <a:r>
                  <a:rPr lang="en-US" dirty="0" err="1" smtClean="0">
                    <a:solidFill>
                      <a:schemeClr val="bg1">
                        <a:lumMod val="50000"/>
                      </a:schemeClr>
                    </a:solidFill>
                  </a:rPr>
                  <a:t>arcmin</a:t>
                </a:r>
                <a:r>
                  <a:rPr lang="en-US" dirty="0" smtClean="0">
                    <a:solidFill>
                      <a:schemeClr val="bg1">
                        <a:lumMod val="50000"/>
                      </a:schemeClr>
                    </a:solidFill>
                  </a:rPr>
                  <a:t>]</a:t>
                </a:r>
                <a:endParaRPr lang="en-US" dirty="0">
                  <a:solidFill>
                    <a:schemeClr val="bg1">
                      <a:lumMod val="50000"/>
                    </a:schemeClr>
                  </a:solidFill>
                </a:endParaRPr>
              </a:p>
            </p:txBody>
          </p:sp>
          <p:sp>
            <p:nvSpPr>
              <p:cNvPr id="17" name="TextBox 16"/>
              <p:cNvSpPr txBox="1"/>
              <p:nvPr/>
            </p:nvSpPr>
            <p:spPr>
              <a:xfrm>
                <a:off x="5958127" y="4114277"/>
                <a:ext cx="1854803" cy="369332"/>
              </a:xfrm>
              <a:prstGeom prst="rect">
                <a:avLst/>
              </a:prstGeom>
              <a:noFill/>
            </p:spPr>
            <p:txBody>
              <a:bodyPr wrap="none" rtlCol="0">
                <a:spAutoFit/>
              </a:bodyPr>
              <a:lstStyle/>
              <a:p>
                <a:r>
                  <a:rPr lang="en-US" dirty="0" smtClean="0"/>
                  <a:t>Disparity </a:t>
                </a:r>
                <a:r>
                  <a:rPr lang="en-US" dirty="0" smtClean="0">
                    <a:solidFill>
                      <a:schemeClr val="bg1">
                        <a:lumMod val="50000"/>
                      </a:schemeClr>
                    </a:solidFill>
                  </a:rPr>
                  <a:t>[</a:t>
                </a:r>
                <a:r>
                  <a:rPr lang="en-US" dirty="0" err="1" smtClean="0">
                    <a:solidFill>
                      <a:schemeClr val="bg1">
                        <a:lumMod val="50000"/>
                      </a:schemeClr>
                    </a:solidFill>
                  </a:rPr>
                  <a:t>arcmin</a:t>
                </a:r>
                <a:r>
                  <a:rPr lang="en-US" dirty="0" smtClean="0">
                    <a:solidFill>
                      <a:schemeClr val="bg1">
                        <a:lumMod val="50000"/>
                      </a:schemeClr>
                    </a:solidFill>
                  </a:rPr>
                  <a:t>]</a:t>
                </a:r>
                <a:endParaRPr lang="en-US" dirty="0">
                  <a:solidFill>
                    <a:schemeClr val="bg1">
                      <a:lumMod val="50000"/>
                    </a:schemeClr>
                  </a:solidFill>
                </a:endParaRPr>
              </a:p>
            </p:txBody>
          </p:sp>
          <p:cxnSp>
            <p:nvCxnSpPr>
              <p:cNvPr id="18" name="Straight Arrow Connector 17"/>
              <p:cNvCxnSpPr/>
              <p:nvPr/>
            </p:nvCxnSpPr>
            <p:spPr>
              <a:xfrm rot="5400000" flipV="1">
                <a:off x="6776357" y="2399389"/>
                <a:ext cx="0" cy="3200400"/>
              </a:xfrm>
              <a:prstGeom prst="straightConnector1">
                <a:avLst/>
              </a:prstGeom>
              <a:ln w="25400">
                <a:solidFill>
                  <a:schemeClr val="tx1">
                    <a:lumMod val="65000"/>
                    <a:lumOff val="35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14" name="TextBox 13"/>
            <p:cNvSpPr txBox="1"/>
            <p:nvPr/>
          </p:nvSpPr>
          <p:spPr>
            <a:xfrm>
              <a:off x="5943600" y="871306"/>
              <a:ext cx="2063385" cy="369332"/>
            </a:xfrm>
            <a:prstGeom prst="rect">
              <a:avLst/>
            </a:prstGeom>
            <a:noFill/>
          </p:spPr>
          <p:txBody>
            <a:bodyPr wrap="none" rtlCol="0">
              <a:spAutoFit/>
            </a:bodyPr>
            <a:lstStyle/>
            <a:p>
              <a:r>
                <a:rPr lang="en-US" b="1" dirty="0" smtClean="0"/>
                <a:t>Disparity sensitivity</a:t>
              </a:r>
              <a:endParaRPr lang="en-US" b="1" dirty="0"/>
            </a:p>
          </p:txBody>
        </p:sp>
      </p:grpSp>
      <p:sp>
        <p:nvSpPr>
          <p:cNvPr id="19" name="Right Arrow 18"/>
          <p:cNvSpPr/>
          <p:nvPr/>
        </p:nvSpPr>
        <p:spPr>
          <a:xfrm>
            <a:off x="4267200" y="2155116"/>
            <a:ext cx="914400" cy="450821"/>
          </a:xfrm>
          <a:prstGeom prst="rightArrow">
            <a:avLst>
              <a:gd name="adj1" fmla="val 50000"/>
              <a:gd name="adj2" fmla="val 91264"/>
            </a:avLst>
          </a:prstGeom>
          <a:gradFill flip="none" rotWithShape="1">
            <a:gsLst>
              <a:gs pos="0">
                <a:schemeClr val="bg1">
                  <a:lumMod val="75000"/>
                </a:schemeClr>
              </a:gs>
              <a:gs pos="100000">
                <a:schemeClr val="bg1">
                  <a:lumMod val="95000"/>
                </a:schemeClr>
              </a:gs>
            </a:gsLst>
            <a:lin ang="0" scaled="1"/>
            <a:tileRect/>
          </a:gradFill>
          <a:ln w="6350">
            <a:solidFill>
              <a:schemeClr val="tx1">
                <a:lumMod val="75000"/>
                <a:lumOff val="2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Slide Number Placeholder 19"/>
          <p:cNvSpPr>
            <a:spLocks noGrp="1"/>
          </p:cNvSpPr>
          <p:nvPr>
            <p:ph type="sldNum" sz="quarter" idx="12"/>
          </p:nvPr>
        </p:nvSpPr>
        <p:spPr/>
        <p:txBody>
          <a:bodyPr/>
          <a:lstStyle/>
          <a:p>
            <a:fld id="{4AF310B5-B37C-4062-950A-8FEDA86889CC}" type="slidenum">
              <a:rPr lang="en-US" smtClean="0"/>
              <a:t>27</a:t>
            </a:fld>
            <a:endParaRPr lang="en-US"/>
          </a:p>
        </p:txBody>
      </p:sp>
    </p:spTree>
    <p:extLst>
      <p:ext uri="{BB962C8B-B14F-4D97-AF65-F5344CB8AC3E}">
        <p14:creationId xmlns:p14="http://schemas.microsoft.com/office/powerpoint/2010/main" val="28264417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grpId="1" nodeType="clickEffect">
                                  <p:stCondLst>
                                    <p:cond delay="0"/>
                                  </p:stCondLst>
                                  <p:childTnLst>
                                    <p:animEffect transition="out" filter="fade">
                                      <p:cBhvr>
                                        <p:cTn id="15" dur="500"/>
                                        <p:tgtEl>
                                          <p:spTgt spid="8"/>
                                        </p:tgtEl>
                                      </p:cBhvr>
                                    </p:animEffect>
                                    <p:set>
                                      <p:cBhvr>
                                        <p:cTn id="16" dur="1" fill="hold">
                                          <p:stCondLst>
                                            <p:cond delay="499"/>
                                          </p:stCondLst>
                                        </p:cTn>
                                        <p:tgtEl>
                                          <p:spTgt spid="8"/>
                                        </p:tgtEl>
                                        <p:attrNameLst>
                                          <p:attrName>style.visibility</p:attrName>
                                        </p:attrNameLst>
                                      </p:cBhvr>
                                      <p:to>
                                        <p:strVal val="hidden"/>
                                      </p:to>
                                    </p:set>
                                  </p:childTnLst>
                                </p:cTn>
                              </p:par>
                              <p:par>
                                <p:cTn id="17" presetID="10" presetClass="exit" presetSubtype="0" fill="hold" grpId="1" nodeType="withEffect">
                                  <p:stCondLst>
                                    <p:cond delay="0"/>
                                  </p:stCondLst>
                                  <p:childTnLst>
                                    <p:animEffect transition="out" filter="fade">
                                      <p:cBhvr>
                                        <p:cTn id="18" dur="500"/>
                                        <p:tgtEl>
                                          <p:spTgt spid="9"/>
                                        </p:tgtEl>
                                      </p:cBhvr>
                                    </p:animEffect>
                                    <p:set>
                                      <p:cBhvr>
                                        <p:cTn id="19" dur="1" fill="hold">
                                          <p:stCondLst>
                                            <p:cond delay="499"/>
                                          </p:stCondLst>
                                        </p:cTn>
                                        <p:tgtEl>
                                          <p:spTgt spid="9"/>
                                        </p:tgtEl>
                                        <p:attrNameLst>
                                          <p:attrName>style.visibility</p:attrName>
                                        </p:attrNameLst>
                                      </p:cBhvr>
                                      <p:to>
                                        <p:strVal val="hidden"/>
                                      </p:to>
                                    </p:set>
                                  </p:childTnLst>
                                </p:cTn>
                              </p:par>
                            </p:childTnLst>
                          </p:cTn>
                        </p:par>
                        <p:par>
                          <p:cTn id="20" fill="hold">
                            <p:stCondLst>
                              <p:cond delay="500"/>
                            </p:stCondLst>
                            <p:childTnLst>
                              <p:par>
                                <p:cTn id="21" presetID="22" presetClass="entr" presetSubtype="4"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00"/>
                                        <p:tgtEl>
                                          <p:spTgt spid="10"/>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left)">
                                      <p:cBhvr>
                                        <p:cTn id="27" dur="500"/>
                                        <p:tgtEl>
                                          <p:spTgt spid="19"/>
                                        </p:tgtEl>
                                      </p:cBhvr>
                                    </p:animEffect>
                                  </p:childTnLst>
                                </p:cTn>
                              </p:par>
                            </p:childTnLst>
                          </p:cTn>
                        </p:par>
                        <p:par>
                          <p:cTn id="28" fill="hold">
                            <p:stCondLst>
                              <p:cond delay="1500"/>
                            </p:stCondLst>
                            <p:childTnLst>
                              <p:par>
                                <p:cTn id="29" presetID="10" presetClass="entr" presetSubtype="0"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250"/>
                                        <p:tgtEl>
                                          <p:spTgt spid="12"/>
                                        </p:tgtEl>
                                      </p:cBhvr>
                                    </p:animEffect>
                                  </p:childTnLst>
                                </p:cTn>
                              </p:par>
                            </p:childTnLst>
                          </p:cTn>
                        </p:par>
                        <p:par>
                          <p:cTn id="32" fill="hold">
                            <p:stCondLst>
                              <p:cond delay="1750"/>
                            </p:stCondLst>
                            <p:childTnLst>
                              <p:par>
                                <p:cTn id="33" presetID="22" presetClass="entr" presetSubtype="4"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down)">
                                      <p:cBhvr>
                                        <p:cTn id="35"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p:bldP spid="9" grpId="1"/>
      <p:bldP spid="10" grpId="0" animBg="1"/>
      <p:bldP spid="11" grpId="0" animBg="1"/>
      <p:bldP spid="1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6" name="Straight Connector 165"/>
          <p:cNvCxnSpPr/>
          <p:nvPr/>
        </p:nvCxnSpPr>
        <p:spPr>
          <a:xfrm flipH="1">
            <a:off x="911253" y="3971925"/>
            <a:ext cx="993747" cy="0"/>
          </a:xfrm>
          <a:prstGeom prst="line">
            <a:avLst/>
          </a:prstGeom>
          <a:ln w="63500">
            <a:solidFill>
              <a:schemeClr val="tx2">
                <a:lumMod val="60000"/>
                <a:lumOff val="40000"/>
              </a:schemeClr>
            </a:solidFill>
          </a:ln>
          <a:effectLst/>
        </p:spPr>
        <p:style>
          <a:lnRef idx="3">
            <a:schemeClr val="accent2"/>
          </a:lnRef>
          <a:fillRef idx="0">
            <a:schemeClr val="accent2"/>
          </a:fillRef>
          <a:effectRef idx="2">
            <a:schemeClr val="accent2"/>
          </a:effectRef>
          <a:fontRef idx="minor">
            <a:schemeClr val="tx1"/>
          </a:fontRef>
        </p:style>
      </p:cxnSp>
      <p:cxnSp>
        <p:nvCxnSpPr>
          <p:cNvPr id="168" name="Straight Connector 167"/>
          <p:cNvCxnSpPr/>
          <p:nvPr/>
        </p:nvCxnSpPr>
        <p:spPr>
          <a:xfrm>
            <a:off x="1895475" y="3457575"/>
            <a:ext cx="9526" cy="531129"/>
          </a:xfrm>
          <a:prstGeom prst="line">
            <a:avLst/>
          </a:prstGeom>
          <a:ln w="63500">
            <a:solidFill>
              <a:schemeClr val="accent6">
                <a:lumMod val="75000"/>
              </a:schemeClr>
            </a:solidFill>
          </a:ln>
          <a:effectLst/>
        </p:spPr>
        <p:style>
          <a:lnRef idx="3">
            <a:schemeClr val="accent2"/>
          </a:lnRef>
          <a:fillRef idx="0">
            <a:schemeClr val="accent2"/>
          </a:fillRef>
          <a:effectRef idx="2">
            <a:schemeClr val="accent2"/>
          </a:effectRef>
          <a:fontRef idx="minor">
            <a:schemeClr val="tx1"/>
          </a:fontRef>
        </p:style>
      </p:cxnSp>
      <p:cxnSp>
        <p:nvCxnSpPr>
          <p:cNvPr id="165" name="Straight Connector 164"/>
          <p:cNvCxnSpPr/>
          <p:nvPr/>
        </p:nvCxnSpPr>
        <p:spPr>
          <a:xfrm flipH="1">
            <a:off x="6823178" y="3829050"/>
            <a:ext cx="453922" cy="0"/>
          </a:xfrm>
          <a:prstGeom prst="line">
            <a:avLst/>
          </a:prstGeom>
          <a:ln w="63500">
            <a:solidFill>
              <a:schemeClr val="tx2">
                <a:lumMod val="60000"/>
                <a:lumOff val="40000"/>
              </a:schemeClr>
            </a:solidFill>
          </a:ln>
          <a:effectLst/>
        </p:spPr>
        <p:style>
          <a:lnRef idx="3">
            <a:schemeClr val="accent2"/>
          </a:lnRef>
          <a:fillRef idx="0">
            <a:schemeClr val="accent2"/>
          </a:fillRef>
          <a:effectRef idx="2">
            <a:schemeClr val="accent2"/>
          </a:effectRef>
          <a:fontRef idx="minor">
            <a:schemeClr val="tx1"/>
          </a:fontRef>
        </p:style>
      </p:cxnSp>
      <p:cxnSp>
        <p:nvCxnSpPr>
          <p:cNvPr id="167" name="Straight Connector 166"/>
          <p:cNvCxnSpPr/>
          <p:nvPr/>
        </p:nvCxnSpPr>
        <p:spPr>
          <a:xfrm flipH="1">
            <a:off x="7277101" y="3829050"/>
            <a:ext cx="361949" cy="0"/>
          </a:xfrm>
          <a:prstGeom prst="line">
            <a:avLst/>
          </a:prstGeom>
          <a:ln w="63500">
            <a:solidFill>
              <a:schemeClr val="accent6">
                <a:lumMod val="75000"/>
              </a:schemeClr>
            </a:solidFill>
          </a:ln>
          <a:effectLst/>
        </p:spPr>
        <p:style>
          <a:lnRef idx="3">
            <a:schemeClr val="accent2"/>
          </a:lnRef>
          <a:fillRef idx="0">
            <a:schemeClr val="accent2"/>
          </a:fillRef>
          <a:effectRef idx="2">
            <a:schemeClr val="accent2"/>
          </a:effectRef>
          <a:fontRef idx="minor">
            <a:schemeClr val="tx1"/>
          </a:fontRef>
        </p:style>
      </p:cxnSp>
      <p:sp>
        <p:nvSpPr>
          <p:cNvPr id="2" name="Title 1"/>
          <p:cNvSpPr>
            <a:spLocks noGrp="1"/>
          </p:cNvSpPr>
          <p:nvPr>
            <p:ph type="title"/>
          </p:nvPr>
        </p:nvSpPr>
        <p:spPr/>
        <p:txBody>
          <a:bodyPr/>
          <a:lstStyle/>
          <a:p>
            <a:r>
              <a:rPr lang="en-US" dirty="0" smtClean="0"/>
              <a:t>The HVS response</a:t>
            </a:r>
            <a:endParaRPr lang="en-US" dirty="0"/>
          </a:p>
        </p:txBody>
      </p:sp>
      <p:sp>
        <p:nvSpPr>
          <p:cNvPr id="18" name="Freeform 17"/>
          <p:cNvSpPr/>
          <p:nvPr/>
        </p:nvSpPr>
        <p:spPr>
          <a:xfrm>
            <a:off x="898890" y="1055972"/>
            <a:ext cx="2890158" cy="2646982"/>
          </a:xfrm>
          <a:custGeom>
            <a:avLst/>
            <a:gdLst>
              <a:gd name="connsiteX0" fmla="*/ 0 w 2890158"/>
              <a:gd name="connsiteY0" fmla="*/ 2751365 h 2751365"/>
              <a:gd name="connsiteX1" fmla="*/ 881743 w 2890158"/>
              <a:gd name="connsiteY1" fmla="*/ 2522765 h 2751365"/>
              <a:gd name="connsiteX2" fmla="*/ 1885950 w 2890158"/>
              <a:gd name="connsiteY2" fmla="*/ 1836965 h 2751365"/>
              <a:gd name="connsiteX3" fmla="*/ 2620736 w 2890158"/>
              <a:gd name="connsiteY3" fmla="*/ 653143 h 2751365"/>
              <a:gd name="connsiteX4" fmla="*/ 2890158 w 2890158"/>
              <a:gd name="connsiteY4" fmla="*/ 0 h 2751365"/>
              <a:gd name="connsiteX5" fmla="*/ 2890158 w 2890158"/>
              <a:gd name="connsiteY5" fmla="*/ 0 h 2751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0158" h="2751365">
                <a:moveTo>
                  <a:pt x="0" y="2751365"/>
                </a:moveTo>
                <a:cubicBezTo>
                  <a:pt x="283709" y="2713265"/>
                  <a:pt x="567418" y="2675165"/>
                  <a:pt x="881743" y="2522765"/>
                </a:cubicBezTo>
                <a:cubicBezTo>
                  <a:pt x="1196068" y="2370365"/>
                  <a:pt x="1596118" y="2148569"/>
                  <a:pt x="1885950" y="1836965"/>
                </a:cubicBezTo>
                <a:cubicBezTo>
                  <a:pt x="2175782" y="1525361"/>
                  <a:pt x="2453368" y="959304"/>
                  <a:pt x="2620736" y="653143"/>
                </a:cubicBezTo>
                <a:cubicBezTo>
                  <a:pt x="2788104" y="346982"/>
                  <a:pt x="2890158" y="0"/>
                  <a:pt x="2890158" y="0"/>
                </a:cubicBezTo>
                <a:lnTo>
                  <a:pt x="2890158" y="0"/>
                </a:lnTo>
              </a:path>
            </a:pathLst>
          </a:custGeom>
        </p:spPr>
        <p:style>
          <a:lnRef idx="2">
            <a:schemeClr val="accent3"/>
          </a:lnRef>
          <a:fillRef idx="0">
            <a:schemeClr val="accent3"/>
          </a:fillRef>
          <a:effectRef idx="1">
            <a:schemeClr val="accent3"/>
          </a:effectRef>
          <a:fontRef idx="minor">
            <a:schemeClr val="tx1"/>
          </a:fontRef>
        </p:style>
        <p:txBody>
          <a:bodyPr rtlCol="0" anchor="ctr"/>
          <a:lstStyle/>
          <a:p>
            <a:pPr algn="ctr"/>
            <a:endParaRPr lang="en-US"/>
          </a:p>
        </p:txBody>
      </p:sp>
      <p:grpSp>
        <p:nvGrpSpPr>
          <p:cNvPr id="94" name="Group 93"/>
          <p:cNvGrpSpPr/>
          <p:nvPr/>
        </p:nvGrpSpPr>
        <p:grpSpPr>
          <a:xfrm>
            <a:off x="228600" y="871306"/>
            <a:ext cx="3555005" cy="3612303"/>
            <a:chOff x="4821552" y="871306"/>
            <a:chExt cx="3555005" cy="3612303"/>
          </a:xfrm>
        </p:grpSpPr>
        <p:grpSp>
          <p:nvGrpSpPr>
            <p:cNvPr id="92" name="Group 91"/>
            <p:cNvGrpSpPr/>
            <p:nvPr/>
          </p:nvGrpSpPr>
          <p:grpSpPr>
            <a:xfrm>
              <a:off x="4821552" y="951589"/>
              <a:ext cx="3555005" cy="3532020"/>
              <a:chOff x="4821552" y="951589"/>
              <a:chExt cx="3555005" cy="3532020"/>
            </a:xfrm>
          </p:grpSpPr>
          <p:cxnSp>
            <p:nvCxnSpPr>
              <p:cNvPr id="14" name="Straight Arrow Connector 13"/>
              <p:cNvCxnSpPr/>
              <p:nvPr/>
            </p:nvCxnSpPr>
            <p:spPr>
              <a:xfrm flipV="1">
                <a:off x="5372100" y="951589"/>
                <a:ext cx="0" cy="3200400"/>
              </a:xfrm>
              <a:prstGeom prst="straightConnector1">
                <a:avLst/>
              </a:prstGeom>
              <a:ln w="25400">
                <a:solidFill>
                  <a:schemeClr val="tx1">
                    <a:lumMod val="65000"/>
                    <a:lumOff val="35000"/>
                  </a:schemeClr>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rot="16200000">
                <a:off x="4027424" y="2246989"/>
                <a:ext cx="1957587" cy="369332"/>
              </a:xfrm>
              <a:prstGeom prst="rect">
                <a:avLst/>
              </a:prstGeom>
              <a:noFill/>
            </p:spPr>
            <p:txBody>
              <a:bodyPr wrap="none" rtlCol="0">
                <a:spAutoFit/>
              </a:bodyPr>
              <a:lstStyle/>
              <a:p>
                <a:r>
                  <a:rPr lang="en-US" dirty="0" smtClean="0"/>
                  <a:t>Threshold </a:t>
                </a:r>
                <a:r>
                  <a:rPr lang="en-US" dirty="0" smtClean="0">
                    <a:solidFill>
                      <a:schemeClr val="bg1">
                        <a:lumMod val="50000"/>
                      </a:schemeClr>
                    </a:solidFill>
                  </a:rPr>
                  <a:t>[</a:t>
                </a:r>
                <a:r>
                  <a:rPr lang="en-US" dirty="0" err="1" smtClean="0">
                    <a:solidFill>
                      <a:schemeClr val="bg1">
                        <a:lumMod val="50000"/>
                      </a:schemeClr>
                    </a:solidFill>
                  </a:rPr>
                  <a:t>arcmin</a:t>
                </a:r>
                <a:r>
                  <a:rPr lang="en-US" dirty="0" smtClean="0">
                    <a:solidFill>
                      <a:schemeClr val="bg1">
                        <a:lumMod val="50000"/>
                      </a:schemeClr>
                    </a:solidFill>
                  </a:rPr>
                  <a:t>]</a:t>
                </a:r>
                <a:endParaRPr lang="en-US" dirty="0">
                  <a:solidFill>
                    <a:schemeClr val="bg1">
                      <a:lumMod val="50000"/>
                    </a:schemeClr>
                  </a:solidFill>
                </a:endParaRPr>
              </a:p>
            </p:txBody>
          </p:sp>
          <p:sp>
            <p:nvSpPr>
              <p:cNvPr id="84" name="TextBox 83"/>
              <p:cNvSpPr txBox="1"/>
              <p:nvPr/>
            </p:nvSpPr>
            <p:spPr>
              <a:xfrm>
                <a:off x="5958127" y="4114277"/>
                <a:ext cx="1854803" cy="369332"/>
              </a:xfrm>
              <a:prstGeom prst="rect">
                <a:avLst/>
              </a:prstGeom>
              <a:noFill/>
            </p:spPr>
            <p:txBody>
              <a:bodyPr wrap="none" rtlCol="0">
                <a:spAutoFit/>
              </a:bodyPr>
              <a:lstStyle/>
              <a:p>
                <a:r>
                  <a:rPr lang="en-US" dirty="0" smtClean="0"/>
                  <a:t>Disparity </a:t>
                </a:r>
                <a:r>
                  <a:rPr lang="en-US" dirty="0" smtClean="0">
                    <a:solidFill>
                      <a:schemeClr val="bg1">
                        <a:lumMod val="50000"/>
                      </a:schemeClr>
                    </a:solidFill>
                  </a:rPr>
                  <a:t>[</a:t>
                </a:r>
                <a:r>
                  <a:rPr lang="en-US" dirty="0" err="1" smtClean="0">
                    <a:solidFill>
                      <a:schemeClr val="bg1">
                        <a:lumMod val="50000"/>
                      </a:schemeClr>
                    </a:solidFill>
                  </a:rPr>
                  <a:t>arcmin</a:t>
                </a:r>
                <a:r>
                  <a:rPr lang="en-US" dirty="0" smtClean="0">
                    <a:solidFill>
                      <a:schemeClr val="bg1">
                        <a:lumMod val="50000"/>
                      </a:schemeClr>
                    </a:solidFill>
                  </a:rPr>
                  <a:t>]</a:t>
                </a:r>
                <a:endParaRPr lang="en-US" dirty="0">
                  <a:solidFill>
                    <a:schemeClr val="bg1">
                      <a:lumMod val="50000"/>
                    </a:schemeClr>
                  </a:solidFill>
                </a:endParaRPr>
              </a:p>
            </p:txBody>
          </p:sp>
          <p:cxnSp>
            <p:nvCxnSpPr>
              <p:cNvPr id="15" name="Straight Arrow Connector 14"/>
              <p:cNvCxnSpPr/>
              <p:nvPr/>
            </p:nvCxnSpPr>
            <p:spPr>
              <a:xfrm rot="5400000" flipV="1">
                <a:off x="6776357" y="2399389"/>
                <a:ext cx="0" cy="3200400"/>
              </a:xfrm>
              <a:prstGeom prst="straightConnector1">
                <a:avLst/>
              </a:prstGeom>
              <a:ln w="25400">
                <a:solidFill>
                  <a:schemeClr val="tx1">
                    <a:lumMod val="65000"/>
                    <a:lumOff val="35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88" name="TextBox 87"/>
            <p:cNvSpPr txBox="1"/>
            <p:nvPr/>
          </p:nvSpPr>
          <p:spPr>
            <a:xfrm>
              <a:off x="5943600" y="871306"/>
              <a:ext cx="2063385" cy="369332"/>
            </a:xfrm>
            <a:prstGeom prst="rect">
              <a:avLst/>
            </a:prstGeom>
            <a:noFill/>
          </p:spPr>
          <p:txBody>
            <a:bodyPr wrap="none" rtlCol="0">
              <a:spAutoFit/>
            </a:bodyPr>
            <a:lstStyle/>
            <a:p>
              <a:r>
                <a:rPr lang="en-US" b="1" dirty="0" smtClean="0"/>
                <a:t>Disparity sensitivity</a:t>
              </a:r>
              <a:endParaRPr lang="en-US" b="1" dirty="0"/>
            </a:p>
          </p:txBody>
        </p:sp>
      </p:grpSp>
      <p:sp>
        <p:nvSpPr>
          <p:cNvPr id="3" name="Slide Number Placeholder 2"/>
          <p:cNvSpPr>
            <a:spLocks noGrp="1"/>
          </p:cNvSpPr>
          <p:nvPr>
            <p:ph type="sldNum" sz="quarter" idx="12"/>
          </p:nvPr>
        </p:nvSpPr>
        <p:spPr>
          <a:xfrm>
            <a:off x="6929059" y="4607253"/>
            <a:ext cx="2133600" cy="274637"/>
          </a:xfrm>
        </p:spPr>
        <p:txBody>
          <a:bodyPr/>
          <a:lstStyle/>
          <a:p>
            <a:fld id="{4AF310B5-B37C-4062-950A-8FEDA86889CC}" type="slidenum">
              <a:rPr lang="en-US" smtClean="0"/>
              <a:t>28</a:t>
            </a:fld>
            <a:endParaRPr lang="en-US"/>
          </a:p>
        </p:txBody>
      </p:sp>
      <p:sp>
        <p:nvSpPr>
          <p:cNvPr id="128" name="Freeform 127"/>
          <p:cNvSpPr/>
          <p:nvPr/>
        </p:nvSpPr>
        <p:spPr>
          <a:xfrm flipH="1">
            <a:off x="6823178" y="650179"/>
            <a:ext cx="453370" cy="3521771"/>
          </a:xfrm>
          <a:custGeom>
            <a:avLst/>
            <a:gdLst>
              <a:gd name="connsiteX0" fmla="*/ 343959 w 702552"/>
              <a:gd name="connsiteY0" fmla="*/ 0 h 2057400"/>
              <a:gd name="connsiteX1" fmla="*/ 10584 w 702552"/>
              <a:gd name="connsiteY1" fmla="*/ 242888 h 2057400"/>
              <a:gd name="connsiteX2" fmla="*/ 696384 w 702552"/>
              <a:gd name="connsiteY2" fmla="*/ 557213 h 2057400"/>
              <a:gd name="connsiteX3" fmla="*/ 10584 w 702552"/>
              <a:gd name="connsiteY3" fmla="*/ 866775 h 2057400"/>
              <a:gd name="connsiteX4" fmla="*/ 696384 w 702552"/>
              <a:gd name="connsiteY4" fmla="*/ 1181100 h 2057400"/>
              <a:gd name="connsiteX5" fmla="*/ 10584 w 702552"/>
              <a:gd name="connsiteY5" fmla="*/ 1490663 h 2057400"/>
              <a:gd name="connsiteX6" fmla="*/ 696384 w 702552"/>
              <a:gd name="connsiteY6" fmla="*/ 1804988 h 2057400"/>
              <a:gd name="connsiteX7" fmla="*/ 348722 w 702552"/>
              <a:gd name="connsiteY7" fmla="*/ 2057400 h 2057400"/>
              <a:gd name="connsiteX0" fmla="*/ 0 w 691968"/>
              <a:gd name="connsiteY0" fmla="*/ 0 h 1814512"/>
              <a:gd name="connsiteX1" fmla="*/ 685800 w 691968"/>
              <a:gd name="connsiteY1" fmla="*/ 314325 h 1814512"/>
              <a:gd name="connsiteX2" fmla="*/ 0 w 691968"/>
              <a:gd name="connsiteY2" fmla="*/ 623887 h 1814512"/>
              <a:gd name="connsiteX3" fmla="*/ 685800 w 691968"/>
              <a:gd name="connsiteY3" fmla="*/ 938212 h 1814512"/>
              <a:gd name="connsiteX4" fmla="*/ 0 w 691968"/>
              <a:gd name="connsiteY4" fmla="*/ 1247775 h 1814512"/>
              <a:gd name="connsiteX5" fmla="*/ 685800 w 691968"/>
              <a:gd name="connsiteY5" fmla="*/ 1562100 h 1814512"/>
              <a:gd name="connsiteX6" fmla="*/ 338138 w 691968"/>
              <a:gd name="connsiteY6" fmla="*/ 1814512 h 1814512"/>
              <a:gd name="connsiteX0" fmla="*/ 0 w 691968"/>
              <a:gd name="connsiteY0" fmla="*/ 0 h 1830950"/>
              <a:gd name="connsiteX1" fmla="*/ 685800 w 691968"/>
              <a:gd name="connsiteY1" fmla="*/ 314325 h 1830950"/>
              <a:gd name="connsiteX2" fmla="*/ 0 w 691968"/>
              <a:gd name="connsiteY2" fmla="*/ 623887 h 1830950"/>
              <a:gd name="connsiteX3" fmla="*/ 685800 w 691968"/>
              <a:gd name="connsiteY3" fmla="*/ 938212 h 1830950"/>
              <a:gd name="connsiteX4" fmla="*/ 0 w 691968"/>
              <a:gd name="connsiteY4" fmla="*/ 1247775 h 1830950"/>
              <a:gd name="connsiteX5" fmla="*/ 685800 w 691968"/>
              <a:gd name="connsiteY5" fmla="*/ 1562100 h 1830950"/>
              <a:gd name="connsiteX6" fmla="*/ 338138 w 691968"/>
              <a:gd name="connsiteY6" fmla="*/ 1814512 h 1830950"/>
              <a:gd name="connsiteX7" fmla="*/ 351273 w 691968"/>
              <a:gd name="connsiteY7" fmla="*/ 1806061 h 1830950"/>
              <a:gd name="connsiteX0" fmla="*/ 0 w 691968"/>
              <a:gd name="connsiteY0" fmla="*/ 0 h 1814512"/>
              <a:gd name="connsiteX1" fmla="*/ 685800 w 691968"/>
              <a:gd name="connsiteY1" fmla="*/ 314325 h 1814512"/>
              <a:gd name="connsiteX2" fmla="*/ 0 w 691968"/>
              <a:gd name="connsiteY2" fmla="*/ 623887 h 1814512"/>
              <a:gd name="connsiteX3" fmla="*/ 685800 w 691968"/>
              <a:gd name="connsiteY3" fmla="*/ 938212 h 1814512"/>
              <a:gd name="connsiteX4" fmla="*/ 0 w 691968"/>
              <a:gd name="connsiteY4" fmla="*/ 1247775 h 1814512"/>
              <a:gd name="connsiteX5" fmla="*/ 685800 w 691968"/>
              <a:gd name="connsiteY5" fmla="*/ 1562100 h 1814512"/>
              <a:gd name="connsiteX6" fmla="*/ 338138 w 691968"/>
              <a:gd name="connsiteY6" fmla="*/ 1814512 h 1814512"/>
              <a:gd name="connsiteX0" fmla="*/ 0 w 685800"/>
              <a:gd name="connsiteY0" fmla="*/ 0 h 1562100"/>
              <a:gd name="connsiteX1" fmla="*/ 685800 w 685800"/>
              <a:gd name="connsiteY1" fmla="*/ 314325 h 1562100"/>
              <a:gd name="connsiteX2" fmla="*/ 0 w 685800"/>
              <a:gd name="connsiteY2" fmla="*/ 623887 h 1562100"/>
              <a:gd name="connsiteX3" fmla="*/ 685800 w 685800"/>
              <a:gd name="connsiteY3" fmla="*/ 938212 h 1562100"/>
              <a:gd name="connsiteX4" fmla="*/ 0 w 685800"/>
              <a:gd name="connsiteY4" fmla="*/ 1247775 h 1562100"/>
              <a:gd name="connsiteX5" fmla="*/ 685800 w 685800"/>
              <a:gd name="connsiteY5" fmla="*/ 1562100 h 1562100"/>
              <a:gd name="connsiteX0" fmla="*/ 367047 w 693510"/>
              <a:gd name="connsiteY0" fmla="*/ 0 h 1413895"/>
              <a:gd name="connsiteX1" fmla="*/ 685800 w 693510"/>
              <a:gd name="connsiteY1" fmla="*/ 166120 h 1413895"/>
              <a:gd name="connsiteX2" fmla="*/ 0 w 693510"/>
              <a:gd name="connsiteY2" fmla="*/ 475682 h 1413895"/>
              <a:gd name="connsiteX3" fmla="*/ 685800 w 693510"/>
              <a:gd name="connsiteY3" fmla="*/ 790007 h 1413895"/>
              <a:gd name="connsiteX4" fmla="*/ 0 w 693510"/>
              <a:gd name="connsiteY4" fmla="*/ 1099570 h 1413895"/>
              <a:gd name="connsiteX5" fmla="*/ 685800 w 693510"/>
              <a:gd name="connsiteY5" fmla="*/ 1413895 h 1413895"/>
              <a:gd name="connsiteX0" fmla="*/ 367047 w 696575"/>
              <a:gd name="connsiteY0" fmla="*/ 0 h 1413895"/>
              <a:gd name="connsiteX1" fmla="*/ 685800 w 696575"/>
              <a:gd name="connsiteY1" fmla="*/ 166120 h 1413895"/>
              <a:gd name="connsiteX2" fmla="*/ 0 w 696575"/>
              <a:gd name="connsiteY2" fmla="*/ 475682 h 1413895"/>
              <a:gd name="connsiteX3" fmla="*/ 685800 w 696575"/>
              <a:gd name="connsiteY3" fmla="*/ 790007 h 1413895"/>
              <a:gd name="connsiteX4" fmla="*/ 0 w 696575"/>
              <a:gd name="connsiteY4" fmla="*/ 1099570 h 1413895"/>
              <a:gd name="connsiteX5" fmla="*/ 685800 w 696575"/>
              <a:gd name="connsiteY5" fmla="*/ 1413895 h 1413895"/>
              <a:gd name="connsiteX0" fmla="*/ 367047 w 695021"/>
              <a:gd name="connsiteY0" fmla="*/ 0 h 1413895"/>
              <a:gd name="connsiteX1" fmla="*/ 685800 w 695021"/>
              <a:gd name="connsiteY1" fmla="*/ 166120 h 1413895"/>
              <a:gd name="connsiteX2" fmla="*/ 0 w 695021"/>
              <a:gd name="connsiteY2" fmla="*/ 475682 h 1413895"/>
              <a:gd name="connsiteX3" fmla="*/ 685800 w 695021"/>
              <a:gd name="connsiteY3" fmla="*/ 790007 h 1413895"/>
              <a:gd name="connsiteX4" fmla="*/ 0 w 695021"/>
              <a:gd name="connsiteY4" fmla="*/ 1099570 h 1413895"/>
              <a:gd name="connsiteX5" fmla="*/ 685800 w 695021"/>
              <a:gd name="connsiteY5" fmla="*/ 1413895 h 1413895"/>
              <a:gd name="connsiteX0" fmla="*/ 381789 w 709763"/>
              <a:gd name="connsiteY0" fmla="*/ 0 h 1224622"/>
              <a:gd name="connsiteX1" fmla="*/ 700542 w 709763"/>
              <a:gd name="connsiteY1" fmla="*/ 166120 h 1224622"/>
              <a:gd name="connsiteX2" fmla="*/ 14742 w 709763"/>
              <a:gd name="connsiteY2" fmla="*/ 475682 h 1224622"/>
              <a:gd name="connsiteX3" fmla="*/ 700542 w 709763"/>
              <a:gd name="connsiteY3" fmla="*/ 790007 h 1224622"/>
              <a:gd name="connsiteX4" fmla="*/ 14742 w 709763"/>
              <a:gd name="connsiteY4" fmla="*/ 1099570 h 1224622"/>
              <a:gd name="connsiteX5" fmla="*/ 239779 w 709763"/>
              <a:gd name="connsiteY5" fmla="*/ 1224622 h 1224622"/>
              <a:gd name="connsiteX0" fmla="*/ 391424 w 719398"/>
              <a:gd name="connsiteY0" fmla="*/ 0 h 1224622"/>
              <a:gd name="connsiteX1" fmla="*/ 710177 w 719398"/>
              <a:gd name="connsiteY1" fmla="*/ 166120 h 1224622"/>
              <a:gd name="connsiteX2" fmla="*/ 24377 w 719398"/>
              <a:gd name="connsiteY2" fmla="*/ 475682 h 1224622"/>
              <a:gd name="connsiteX3" fmla="*/ 710177 w 719398"/>
              <a:gd name="connsiteY3" fmla="*/ 790007 h 1224622"/>
              <a:gd name="connsiteX4" fmla="*/ 24377 w 719398"/>
              <a:gd name="connsiteY4" fmla="*/ 1099570 h 1224622"/>
              <a:gd name="connsiteX5" fmla="*/ 249414 w 719398"/>
              <a:gd name="connsiteY5" fmla="*/ 1224622 h 1224622"/>
              <a:gd name="connsiteX0" fmla="*/ 382949 w 710923"/>
              <a:gd name="connsiteY0" fmla="*/ 0 h 1224622"/>
              <a:gd name="connsiteX1" fmla="*/ 701702 w 710923"/>
              <a:gd name="connsiteY1" fmla="*/ 166120 h 1224622"/>
              <a:gd name="connsiteX2" fmla="*/ 15902 w 710923"/>
              <a:gd name="connsiteY2" fmla="*/ 475682 h 1224622"/>
              <a:gd name="connsiteX3" fmla="*/ 701702 w 710923"/>
              <a:gd name="connsiteY3" fmla="*/ 790007 h 1224622"/>
              <a:gd name="connsiteX4" fmla="*/ 15902 w 710923"/>
              <a:gd name="connsiteY4" fmla="*/ 1099570 h 1224622"/>
              <a:gd name="connsiteX5" fmla="*/ 240939 w 710923"/>
              <a:gd name="connsiteY5" fmla="*/ 1224622 h 1224622"/>
              <a:gd name="connsiteX0" fmla="*/ 387658 w 715632"/>
              <a:gd name="connsiteY0" fmla="*/ 0 h 1224622"/>
              <a:gd name="connsiteX1" fmla="*/ 706411 w 715632"/>
              <a:gd name="connsiteY1" fmla="*/ 166120 h 1224622"/>
              <a:gd name="connsiteX2" fmla="*/ 20611 w 715632"/>
              <a:gd name="connsiteY2" fmla="*/ 475682 h 1224622"/>
              <a:gd name="connsiteX3" fmla="*/ 706411 w 715632"/>
              <a:gd name="connsiteY3" fmla="*/ 790007 h 1224622"/>
              <a:gd name="connsiteX4" fmla="*/ 20611 w 715632"/>
              <a:gd name="connsiteY4" fmla="*/ 1099570 h 1224622"/>
              <a:gd name="connsiteX5" fmla="*/ 245648 w 715632"/>
              <a:gd name="connsiteY5" fmla="*/ 1224622 h 1224622"/>
              <a:gd name="connsiteX0" fmla="*/ 381584 w 709558"/>
              <a:gd name="connsiteY0" fmla="*/ 0 h 1246049"/>
              <a:gd name="connsiteX1" fmla="*/ 700337 w 709558"/>
              <a:gd name="connsiteY1" fmla="*/ 166120 h 1246049"/>
              <a:gd name="connsiteX2" fmla="*/ 14537 w 709558"/>
              <a:gd name="connsiteY2" fmla="*/ 475682 h 1246049"/>
              <a:gd name="connsiteX3" fmla="*/ 700337 w 709558"/>
              <a:gd name="connsiteY3" fmla="*/ 790007 h 1246049"/>
              <a:gd name="connsiteX4" fmla="*/ 14537 w 709558"/>
              <a:gd name="connsiteY4" fmla="*/ 1099570 h 1246049"/>
              <a:gd name="connsiteX5" fmla="*/ 286430 w 709558"/>
              <a:gd name="connsiteY5" fmla="*/ 1246049 h 1246049"/>
              <a:gd name="connsiteX0" fmla="*/ 387168 w 715142"/>
              <a:gd name="connsiteY0" fmla="*/ 0 h 1246049"/>
              <a:gd name="connsiteX1" fmla="*/ 705921 w 715142"/>
              <a:gd name="connsiteY1" fmla="*/ 166120 h 1246049"/>
              <a:gd name="connsiteX2" fmla="*/ 20121 w 715142"/>
              <a:gd name="connsiteY2" fmla="*/ 475682 h 1246049"/>
              <a:gd name="connsiteX3" fmla="*/ 705921 w 715142"/>
              <a:gd name="connsiteY3" fmla="*/ 790007 h 1246049"/>
              <a:gd name="connsiteX4" fmla="*/ 20121 w 715142"/>
              <a:gd name="connsiteY4" fmla="*/ 1099570 h 1246049"/>
              <a:gd name="connsiteX5" fmla="*/ 292014 w 715142"/>
              <a:gd name="connsiteY5" fmla="*/ 1246049 h 1246049"/>
              <a:gd name="connsiteX0" fmla="*/ 367585 w 695559"/>
              <a:gd name="connsiteY0" fmla="*/ 0 h 1246049"/>
              <a:gd name="connsiteX1" fmla="*/ 686338 w 695559"/>
              <a:gd name="connsiteY1" fmla="*/ 166120 h 1246049"/>
              <a:gd name="connsiteX2" fmla="*/ 538 w 695559"/>
              <a:gd name="connsiteY2" fmla="*/ 475682 h 1246049"/>
              <a:gd name="connsiteX3" fmla="*/ 686338 w 695559"/>
              <a:gd name="connsiteY3" fmla="*/ 790007 h 1246049"/>
              <a:gd name="connsiteX4" fmla="*/ 538 w 695559"/>
              <a:gd name="connsiteY4" fmla="*/ 1099570 h 1246049"/>
              <a:gd name="connsiteX5" fmla="*/ 272431 w 695559"/>
              <a:gd name="connsiteY5" fmla="*/ 1246049 h 1246049"/>
              <a:gd name="connsiteX0" fmla="*/ 367049 w 695023"/>
              <a:gd name="connsiteY0" fmla="*/ 0 h 1246049"/>
              <a:gd name="connsiteX1" fmla="*/ 685802 w 695023"/>
              <a:gd name="connsiteY1" fmla="*/ 166120 h 1246049"/>
              <a:gd name="connsiteX2" fmla="*/ 2 w 695023"/>
              <a:gd name="connsiteY2" fmla="*/ 475682 h 1246049"/>
              <a:gd name="connsiteX3" fmla="*/ 685802 w 695023"/>
              <a:gd name="connsiteY3" fmla="*/ 790007 h 1246049"/>
              <a:gd name="connsiteX4" fmla="*/ 2 w 695023"/>
              <a:gd name="connsiteY4" fmla="*/ 1099570 h 1246049"/>
              <a:gd name="connsiteX5" fmla="*/ 271895 w 695023"/>
              <a:gd name="connsiteY5" fmla="*/ 1246049 h 1246049"/>
              <a:gd name="connsiteX0" fmla="*/ 373642 w 701616"/>
              <a:gd name="connsiteY0" fmla="*/ 0 h 1246049"/>
              <a:gd name="connsiteX1" fmla="*/ 692395 w 701616"/>
              <a:gd name="connsiteY1" fmla="*/ 166120 h 1246049"/>
              <a:gd name="connsiteX2" fmla="*/ 6595 w 701616"/>
              <a:gd name="connsiteY2" fmla="*/ 475682 h 1246049"/>
              <a:gd name="connsiteX3" fmla="*/ 692395 w 701616"/>
              <a:gd name="connsiteY3" fmla="*/ 790007 h 1246049"/>
              <a:gd name="connsiteX4" fmla="*/ 6595 w 701616"/>
              <a:gd name="connsiteY4" fmla="*/ 1099570 h 1246049"/>
              <a:gd name="connsiteX5" fmla="*/ 278488 w 701616"/>
              <a:gd name="connsiteY5" fmla="*/ 1246049 h 1246049"/>
              <a:gd name="connsiteX0" fmla="*/ 384831 w 712805"/>
              <a:gd name="connsiteY0" fmla="*/ 0 h 1246049"/>
              <a:gd name="connsiteX1" fmla="*/ 703584 w 712805"/>
              <a:gd name="connsiteY1" fmla="*/ 166120 h 1246049"/>
              <a:gd name="connsiteX2" fmla="*/ 17784 w 712805"/>
              <a:gd name="connsiteY2" fmla="*/ 475682 h 1246049"/>
              <a:gd name="connsiteX3" fmla="*/ 703584 w 712805"/>
              <a:gd name="connsiteY3" fmla="*/ 790007 h 1246049"/>
              <a:gd name="connsiteX4" fmla="*/ 17784 w 712805"/>
              <a:gd name="connsiteY4" fmla="*/ 1099570 h 1246049"/>
              <a:gd name="connsiteX5" fmla="*/ 289677 w 712805"/>
              <a:gd name="connsiteY5" fmla="*/ 1246049 h 1246049"/>
              <a:gd name="connsiteX0" fmla="*/ 377881 w 705855"/>
              <a:gd name="connsiteY0" fmla="*/ 0 h 1246049"/>
              <a:gd name="connsiteX1" fmla="*/ 696634 w 705855"/>
              <a:gd name="connsiteY1" fmla="*/ 166120 h 1246049"/>
              <a:gd name="connsiteX2" fmla="*/ 10834 w 705855"/>
              <a:gd name="connsiteY2" fmla="*/ 475682 h 1246049"/>
              <a:gd name="connsiteX3" fmla="*/ 696634 w 705855"/>
              <a:gd name="connsiteY3" fmla="*/ 790007 h 1246049"/>
              <a:gd name="connsiteX4" fmla="*/ 10834 w 705855"/>
              <a:gd name="connsiteY4" fmla="*/ 1099570 h 1246049"/>
              <a:gd name="connsiteX5" fmla="*/ 282727 w 705855"/>
              <a:gd name="connsiteY5" fmla="*/ 1246049 h 1246049"/>
              <a:gd name="connsiteX0" fmla="*/ 373590 w 701564"/>
              <a:gd name="connsiteY0" fmla="*/ 0 h 1246049"/>
              <a:gd name="connsiteX1" fmla="*/ 692343 w 701564"/>
              <a:gd name="connsiteY1" fmla="*/ 166120 h 1246049"/>
              <a:gd name="connsiteX2" fmla="*/ 6543 w 701564"/>
              <a:gd name="connsiteY2" fmla="*/ 475682 h 1246049"/>
              <a:gd name="connsiteX3" fmla="*/ 692343 w 701564"/>
              <a:gd name="connsiteY3" fmla="*/ 790007 h 1246049"/>
              <a:gd name="connsiteX4" fmla="*/ 6543 w 701564"/>
              <a:gd name="connsiteY4" fmla="*/ 1099570 h 1246049"/>
              <a:gd name="connsiteX5" fmla="*/ 278436 w 701564"/>
              <a:gd name="connsiteY5" fmla="*/ 1246049 h 1246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1564" h="1246049">
                <a:moveTo>
                  <a:pt x="373590" y="0"/>
                </a:moveTo>
                <a:cubicBezTo>
                  <a:pt x="494806" y="41087"/>
                  <a:pt x="753517" y="86840"/>
                  <a:pt x="692343" y="166120"/>
                </a:cubicBezTo>
                <a:cubicBezTo>
                  <a:pt x="631169" y="245400"/>
                  <a:pt x="6543" y="371701"/>
                  <a:pt x="6543" y="475682"/>
                </a:cubicBezTo>
                <a:cubicBezTo>
                  <a:pt x="6543" y="579663"/>
                  <a:pt x="692343" y="686026"/>
                  <a:pt x="692343" y="790007"/>
                </a:cubicBezTo>
                <a:cubicBezTo>
                  <a:pt x="692343" y="893988"/>
                  <a:pt x="50112" y="1038807"/>
                  <a:pt x="6543" y="1099570"/>
                </a:cubicBezTo>
                <a:cubicBezTo>
                  <a:pt x="-37026" y="1160333"/>
                  <a:pt x="146423" y="1223039"/>
                  <a:pt x="278436" y="1246049"/>
                </a:cubicBezTo>
              </a:path>
            </a:pathLst>
          </a:custGeom>
          <a:ln w="254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9" name="Freeform 128"/>
          <p:cNvSpPr/>
          <p:nvPr/>
        </p:nvSpPr>
        <p:spPr>
          <a:xfrm flipH="1">
            <a:off x="6813926" y="650179"/>
            <a:ext cx="806073" cy="3521771"/>
          </a:xfrm>
          <a:custGeom>
            <a:avLst/>
            <a:gdLst>
              <a:gd name="connsiteX0" fmla="*/ 343959 w 702552"/>
              <a:gd name="connsiteY0" fmla="*/ 0 h 2057400"/>
              <a:gd name="connsiteX1" fmla="*/ 10584 w 702552"/>
              <a:gd name="connsiteY1" fmla="*/ 242888 h 2057400"/>
              <a:gd name="connsiteX2" fmla="*/ 696384 w 702552"/>
              <a:gd name="connsiteY2" fmla="*/ 557213 h 2057400"/>
              <a:gd name="connsiteX3" fmla="*/ 10584 w 702552"/>
              <a:gd name="connsiteY3" fmla="*/ 866775 h 2057400"/>
              <a:gd name="connsiteX4" fmla="*/ 696384 w 702552"/>
              <a:gd name="connsiteY4" fmla="*/ 1181100 h 2057400"/>
              <a:gd name="connsiteX5" fmla="*/ 10584 w 702552"/>
              <a:gd name="connsiteY5" fmla="*/ 1490663 h 2057400"/>
              <a:gd name="connsiteX6" fmla="*/ 696384 w 702552"/>
              <a:gd name="connsiteY6" fmla="*/ 1804988 h 2057400"/>
              <a:gd name="connsiteX7" fmla="*/ 348722 w 702552"/>
              <a:gd name="connsiteY7" fmla="*/ 2057400 h 2057400"/>
              <a:gd name="connsiteX0" fmla="*/ 0 w 691968"/>
              <a:gd name="connsiteY0" fmla="*/ 0 h 1814512"/>
              <a:gd name="connsiteX1" fmla="*/ 685800 w 691968"/>
              <a:gd name="connsiteY1" fmla="*/ 314325 h 1814512"/>
              <a:gd name="connsiteX2" fmla="*/ 0 w 691968"/>
              <a:gd name="connsiteY2" fmla="*/ 623887 h 1814512"/>
              <a:gd name="connsiteX3" fmla="*/ 685800 w 691968"/>
              <a:gd name="connsiteY3" fmla="*/ 938212 h 1814512"/>
              <a:gd name="connsiteX4" fmla="*/ 0 w 691968"/>
              <a:gd name="connsiteY4" fmla="*/ 1247775 h 1814512"/>
              <a:gd name="connsiteX5" fmla="*/ 685800 w 691968"/>
              <a:gd name="connsiteY5" fmla="*/ 1562100 h 1814512"/>
              <a:gd name="connsiteX6" fmla="*/ 338138 w 691968"/>
              <a:gd name="connsiteY6" fmla="*/ 1814512 h 1814512"/>
              <a:gd name="connsiteX0" fmla="*/ 0 w 691968"/>
              <a:gd name="connsiteY0" fmla="*/ 0 h 1830950"/>
              <a:gd name="connsiteX1" fmla="*/ 685800 w 691968"/>
              <a:gd name="connsiteY1" fmla="*/ 314325 h 1830950"/>
              <a:gd name="connsiteX2" fmla="*/ 0 w 691968"/>
              <a:gd name="connsiteY2" fmla="*/ 623887 h 1830950"/>
              <a:gd name="connsiteX3" fmla="*/ 685800 w 691968"/>
              <a:gd name="connsiteY3" fmla="*/ 938212 h 1830950"/>
              <a:gd name="connsiteX4" fmla="*/ 0 w 691968"/>
              <a:gd name="connsiteY4" fmla="*/ 1247775 h 1830950"/>
              <a:gd name="connsiteX5" fmla="*/ 685800 w 691968"/>
              <a:gd name="connsiteY5" fmla="*/ 1562100 h 1830950"/>
              <a:gd name="connsiteX6" fmla="*/ 338138 w 691968"/>
              <a:gd name="connsiteY6" fmla="*/ 1814512 h 1830950"/>
              <a:gd name="connsiteX7" fmla="*/ 351273 w 691968"/>
              <a:gd name="connsiteY7" fmla="*/ 1806061 h 1830950"/>
              <a:gd name="connsiteX0" fmla="*/ 0 w 691968"/>
              <a:gd name="connsiteY0" fmla="*/ 0 h 1814512"/>
              <a:gd name="connsiteX1" fmla="*/ 685800 w 691968"/>
              <a:gd name="connsiteY1" fmla="*/ 314325 h 1814512"/>
              <a:gd name="connsiteX2" fmla="*/ 0 w 691968"/>
              <a:gd name="connsiteY2" fmla="*/ 623887 h 1814512"/>
              <a:gd name="connsiteX3" fmla="*/ 685800 w 691968"/>
              <a:gd name="connsiteY3" fmla="*/ 938212 h 1814512"/>
              <a:gd name="connsiteX4" fmla="*/ 0 w 691968"/>
              <a:gd name="connsiteY4" fmla="*/ 1247775 h 1814512"/>
              <a:gd name="connsiteX5" fmla="*/ 685800 w 691968"/>
              <a:gd name="connsiteY5" fmla="*/ 1562100 h 1814512"/>
              <a:gd name="connsiteX6" fmla="*/ 338138 w 691968"/>
              <a:gd name="connsiteY6" fmla="*/ 1814512 h 1814512"/>
              <a:gd name="connsiteX0" fmla="*/ 0 w 685800"/>
              <a:gd name="connsiteY0" fmla="*/ 0 h 1562100"/>
              <a:gd name="connsiteX1" fmla="*/ 685800 w 685800"/>
              <a:gd name="connsiteY1" fmla="*/ 314325 h 1562100"/>
              <a:gd name="connsiteX2" fmla="*/ 0 w 685800"/>
              <a:gd name="connsiteY2" fmla="*/ 623887 h 1562100"/>
              <a:gd name="connsiteX3" fmla="*/ 685800 w 685800"/>
              <a:gd name="connsiteY3" fmla="*/ 938212 h 1562100"/>
              <a:gd name="connsiteX4" fmla="*/ 0 w 685800"/>
              <a:gd name="connsiteY4" fmla="*/ 1247775 h 1562100"/>
              <a:gd name="connsiteX5" fmla="*/ 685800 w 685800"/>
              <a:gd name="connsiteY5" fmla="*/ 1562100 h 1562100"/>
              <a:gd name="connsiteX0" fmla="*/ 367047 w 693510"/>
              <a:gd name="connsiteY0" fmla="*/ 0 h 1413895"/>
              <a:gd name="connsiteX1" fmla="*/ 685800 w 693510"/>
              <a:gd name="connsiteY1" fmla="*/ 166120 h 1413895"/>
              <a:gd name="connsiteX2" fmla="*/ 0 w 693510"/>
              <a:gd name="connsiteY2" fmla="*/ 475682 h 1413895"/>
              <a:gd name="connsiteX3" fmla="*/ 685800 w 693510"/>
              <a:gd name="connsiteY3" fmla="*/ 790007 h 1413895"/>
              <a:gd name="connsiteX4" fmla="*/ 0 w 693510"/>
              <a:gd name="connsiteY4" fmla="*/ 1099570 h 1413895"/>
              <a:gd name="connsiteX5" fmla="*/ 685800 w 693510"/>
              <a:gd name="connsiteY5" fmla="*/ 1413895 h 1413895"/>
              <a:gd name="connsiteX0" fmla="*/ 367047 w 696575"/>
              <a:gd name="connsiteY0" fmla="*/ 0 h 1413895"/>
              <a:gd name="connsiteX1" fmla="*/ 685800 w 696575"/>
              <a:gd name="connsiteY1" fmla="*/ 166120 h 1413895"/>
              <a:gd name="connsiteX2" fmla="*/ 0 w 696575"/>
              <a:gd name="connsiteY2" fmla="*/ 475682 h 1413895"/>
              <a:gd name="connsiteX3" fmla="*/ 685800 w 696575"/>
              <a:gd name="connsiteY3" fmla="*/ 790007 h 1413895"/>
              <a:gd name="connsiteX4" fmla="*/ 0 w 696575"/>
              <a:gd name="connsiteY4" fmla="*/ 1099570 h 1413895"/>
              <a:gd name="connsiteX5" fmla="*/ 685800 w 696575"/>
              <a:gd name="connsiteY5" fmla="*/ 1413895 h 1413895"/>
              <a:gd name="connsiteX0" fmla="*/ 367047 w 695021"/>
              <a:gd name="connsiteY0" fmla="*/ 0 h 1413895"/>
              <a:gd name="connsiteX1" fmla="*/ 685800 w 695021"/>
              <a:gd name="connsiteY1" fmla="*/ 166120 h 1413895"/>
              <a:gd name="connsiteX2" fmla="*/ 0 w 695021"/>
              <a:gd name="connsiteY2" fmla="*/ 475682 h 1413895"/>
              <a:gd name="connsiteX3" fmla="*/ 685800 w 695021"/>
              <a:gd name="connsiteY3" fmla="*/ 790007 h 1413895"/>
              <a:gd name="connsiteX4" fmla="*/ 0 w 695021"/>
              <a:gd name="connsiteY4" fmla="*/ 1099570 h 1413895"/>
              <a:gd name="connsiteX5" fmla="*/ 685800 w 695021"/>
              <a:gd name="connsiteY5" fmla="*/ 1413895 h 1413895"/>
              <a:gd name="connsiteX0" fmla="*/ 381789 w 709763"/>
              <a:gd name="connsiteY0" fmla="*/ 0 h 1224622"/>
              <a:gd name="connsiteX1" fmla="*/ 700542 w 709763"/>
              <a:gd name="connsiteY1" fmla="*/ 166120 h 1224622"/>
              <a:gd name="connsiteX2" fmla="*/ 14742 w 709763"/>
              <a:gd name="connsiteY2" fmla="*/ 475682 h 1224622"/>
              <a:gd name="connsiteX3" fmla="*/ 700542 w 709763"/>
              <a:gd name="connsiteY3" fmla="*/ 790007 h 1224622"/>
              <a:gd name="connsiteX4" fmla="*/ 14742 w 709763"/>
              <a:gd name="connsiteY4" fmla="*/ 1099570 h 1224622"/>
              <a:gd name="connsiteX5" fmla="*/ 239779 w 709763"/>
              <a:gd name="connsiteY5" fmla="*/ 1224622 h 1224622"/>
              <a:gd name="connsiteX0" fmla="*/ 391424 w 719398"/>
              <a:gd name="connsiteY0" fmla="*/ 0 h 1224622"/>
              <a:gd name="connsiteX1" fmla="*/ 710177 w 719398"/>
              <a:gd name="connsiteY1" fmla="*/ 166120 h 1224622"/>
              <a:gd name="connsiteX2" fmla="*/ 24377 w 719398"/>
              <a:gd name="connsiteY2" fmla="*/ 475682 h 1224622"/>
              <a:gd name="connsiteX3" fmla="*/ 710177 w 719398"/>
              <a:gd name="connsiteY3" fmla="*/ 790007 h 1224622"/>
              <a:gd name="connsiteX4" fmla="*/ 24377 w 719398"/>
              <a:gd name="connsiteY4" fmla="*/ 1099570 h 1224622"/>
              <a:gd name="connsiteX5" fmla="*/ 249414 w 719398"/>
              <a:gd name="connsiteY5" fmla="*/ 1224622 h 1224622"/>
              <a:gd name="connsiteX0" fmla="*/ 382949 w 710923"/>
              <a:gd name="connsiteY0" fmla="*/ 0 h 1224622"/>
              <a:gd name="connsiteX1" fmla="*/ 701702 w 710923"/>
              <a:gd name="connsiteY1" fmla="*/ 166120 h 1224622"/>
              <a:gd name="connsiteX2" fmla="*/ 15902 w 710923"/>
              <a:gd name="connsiteY2" fmla="*/ 475682 h 1224622"/>
              <a:gd name="connsiteX3" fmla="*/ 701702 w 710923"/>
              <a:gd name="connsiteY3" fmla="*/ 790007 h 1224622"/>
              <a:gd name="connsiteX4" fmla="*/ 15902 w 710923"/>
              <a:gd name="connsiteY4" fmla="*/ 1099570 h 1224622"/>
              <a:gd name="connsiteX5" fmla="*/ 240939 w 710923"/>
              <a:gd name="connsiteY5" fmla="*/ 1224622 h 1224622"/>
              <a:gd name="connsiteX0" fmla="*/ 387658 w 715632"/>
              <a:gd name="connsiteY0" fmla="*/ 0 h 1224622"/>
              <a:gd name="connsiteX1" fmla="*/ 706411 w 715632"/>
              <a:gd name="connsiteY1" fmla="*/ 166120 h 1224622"/>
              <a:gd name="connsiteX2" fmla="*/ 20611 w 715632"/>
              <a:gd name="connsiteY2" fmla="*/ 475682 h 1224622"/>
              <a:gd name="connsiteX3" fmla="*/ 706411 w 715632"/>
              <a:gd name="connsiteY3" fmla="*/ 790007 h 1224622"/>
              <a:gd name="connsiteX4" fmla="*/ 20611 w 715632"/>
              <a:gd name="connsiteY4" fmla="*/ 1099570 h 1224622"/>
              <a:gd name="connsiteX5" fmla="*/ 245648 w 715632"/>
              <a:gd name="connsiteY5" fmla="*/ 1224622 h 1224622"/>
              <a:gd name="connsiteX0" fmla="*/ 381584 w 709558"/>
              <a:gd name="connsiteY0" fmla="*/ 0 h 1246049"/>
              <a:gd name="connsiteX1" fmla="*/ 700337 w 709558"/>
              <a:gd name="connsiteY1" fmla="*/ 166120 h 1246049"/>
              <a:gd name="connsiteX2" fmla="*/ 14537 w 709558"/>
              <a:gd name="connsiteY2" fmla="*/ 475682 h 1246049"/>
              <a:gd name="connsiteX3" fmla="*/ 700337 w 709558"/>
              <a:gd name="connsiteY3" fmla="*/ 790007 h 1246049"/>
              <a:gd name="connsiteX4" fmla="*/ 14537 w 709558"/>
              <a:gd name="connsiteY4" fmla="*/ 1099570 h 1246049"/>
              <a:gd name="connsiteX5" fmla="*/ 286430 w 709558"/>
              <a:gd name="connsiteY5" fmla="*/ 1246049 h 1246049"/>
              <a:gd name="connsiteX0" fmla="*/ 387168 w 715142"/>
              <a:gd name="connsiteY0" fmla="*/ 0 h 1246049"/>
              <a:gd name="connsiteX1" fmla="*/ 705921 w 715142"/>
              <a:gd name="connsiteY1" fmla="*/ 166120 h 1246049"/>
              <a:gd name="connsiteX2" fmla="*/ 20121 w 715142"/>
              <a:gd name="connsiteY2" fmla="*/ 475682 h 1246049"/>
              <a:gd name="connsiteX3" fmla="*/ 705921 w 715142"/>
              <a:gd name="connsiteY3" fmla="*/ 790007 h 1246049"/>
              <a:gd name="connsiteX4" fmla="*/ 20121 w 715142"/>
              <a:gd name="connsiteY4" fmla="*/ 1099570 h 1246049"/>
              <a:gd name="connsiteX5" fmla="*/ 292014 w 715142"/>
              <a:gd name="connsiteY5" fmla="*/ 1246049 h 1246049"/>
              <a:gd name="connsiteX0" fmla="*/ 367585 w 695559"/>
              <a:gd name="connsiteY0" fmla="*/ 0 h 1246049"/>
              <a:gd name="connsiteX1" fmla="*/ 686338 w 695559"/>
              <a:gd name="connsiteY1" fmla="*/ 166120 h 1246049"/>
              <a:gd name="connsiteX2" fmla="*/ 538 w 695559"/>
              <a:gd name="connsiteY2" fmla="*/ 475682 h 1246049"/>
              <a:gd name="connsiteX3" fmla="*/ 686338 w 695559"/>
              <a:gd name="connsiteY3" fmla="*/ 790007 h 1246049"/>
              <a:gd name="connsiteX4" fmla="*/ 538 w 695559"/>
              <a:gd name="connsiteY4" fmla="*/ 1099570 h 1246049"/>
              <a:gd name="connsiteX5" fmla="*/ 272431 w 695559"/>
              <a:gd name="connsiteY5" fmla="*/ 1246049 h 1246049"/>
              <a:gd name="connsiteX0" fmla="*/ 367049 w 695023"/>
              <a:gd name="connsiteY0" fmla="*/ 0 h 1246049"/>
              <a:gd name="connsiteX1" fmla="*/ 685802 w 695023"/>
              <a:gd name="connsiteY1" fmla="*/ 166120 h 1246049"/>
              <a:gd name="connsiteX2" fmla="*/ 2 w 695023"/>
              <a:gd name="connsiteY2" fmla="*/ 475682 h 1246049"/>
              <a:gd name="connsiteX3" fmla="*/ 685802 w 695023"/>
              <a:gd name="connsiteY3" fmla="*/ 790007 h 1246049"/>
              <a:gd name="connsiteX4" fmla="*/ 2 w 695023"/>
              <a:gd name="connsiteY4" fmla="*/ 1099570 h 1246049"/>
              <a:gd name="connsiteX5" fmla="*/ 271895 w 695023"/>
              <a:gd name="connsiteY5" fmla="*/ 1246049 h 1246049"/>
              <a:gd name="connsiteX0" fmla="*/ 373642 w 701616"/>
              <a:gd name="connsiteY0" fmla="*/ 0 h 1246049"/>
              <a:gd name="connsiteX1" fmla="*/ 692395 w 701616"/>
              <a:gd name="connsiteY1" fmla="*/ 166120 h 1246049"/>
              <a:gd name="connsiteX2" fmla="*/ 6595 w 701616"/>
              <a:gd name="connsiteY2" fmla="*/ 475682 h 1246049"/>
              <a:gd name="connsiteX3" fmla="*/ 692395 w 701616"/>
              <a:gd name="connsiteY3" fmla="*/ 790007 h 1246049"/>
              <a:gd name="connsiteX4" fmla="*/ 6595 w 701616"/>
              <a:gd name="connsiteY4" fmla="*/ 1099570 h 1246049"/>
              <a:gd name="connsiteX5" fmla="*/ 278488 w 701616"/>
              <a:gd name="connsiteY5" fmla="*/ 1246049 h 1246049"/>
              <a:gd name="connsiteX0" fmla="*/ 384831 w 712805"/>
              <a:gd name="connsiteY0" fmla="*/ 0 h 1246049"/>
              <a:gd name="connsiteX1" fmla="*/ 703584 w 712805"/>
              <a:gd name="connsiteY1" fmla="*/ 166120 h 1246049"/>
              <a:gd name="connsiteX2" fmla="*/ 17784 w 712805"/>
              <a:gd name="connsiteY2" fmla="*/ 475682 h 1246049"/>
              <a:gd name="connsiteX3" fmla="*/ 703584 w 712805"/>
              <a:gd name="connsiteY3" fmla="*/ 790007 h 1246049"/>
              <a:gd name="connsiteX4" fmla="*/ 17784 w 712805"/>
              <a:gd name="connsiteY4" fmla="*/ 1099570 h 1246049"/>
              <a:gd name="connsiteX5" fmla="*/ 289677 w 712805"/>
              <a:gd name="connsiteY5" fmla="*/ 1246049 h 1246049"/>
              <a:gd name="connsiteX0" fmla="*/ 377881 w 705855"/>
              <a:gd name="connsiteY0" fmla="*/ 0 h 1246049"/>
              <a:gd name="connsiteX1" fmla="*/ 696634 w 705855"/>
              <a:gd name="connsiteY1" fmla="*/ 166120 h 1246049"/>
              <a:gd name="connsiteX2" fmla="*/ 10834 w 705855"/>
              <a:gd name="connsiteY2" fmla="*/ 475682 h 1246049"/>
              <a:gd name="connsiteX3" fmla="*/ 696634 w 705855"/>
              <a:gd name="connsiteY3" fmla="*/ 790007 h 1246049"/>
              <a:gd name="connsiteX4" fmla="*/ 10834 w 705855"/>
              <a:gd name="connsiteY4" fmla="*/ 1099570 h 1246049"/>
              <a:gd name="connsiteX5" fmla="*/ 282727 w 705855"/>
              <a:gd name="connsiteY5" fmla="*/ 1246049 h 1246049"/>
              <a:gd name="connsiteX0" fmla="*/ 373590 w 701564"/>
              <a:gd name="connsiteY0" fmla="*/ 0 h 1246049"/>
              <a:gd name="connsiteX1" fmla="*/ 692343 w 701564"/>
              <a:gd name="connsiteY1" fmla="*/ 166120 h 1246049"/>
              <a:gd name="connsiteX2" fmla="*/ 6543 w 701564"/>
              <a:gd name="connsiteY2" fmla="*/ 475682 h 1246049"/>
              <a:gd name="connsiteX3" fmla="*/ 692343 w 701564"/>
              <a:gd name="connsiteY3" fmla="*/ 790007 h 1246049"/>
              <a:gd name="connsiteX4" fmla="*/ 6543 w 701564"/>
              <a:gd name="connsiteY4" fmla="*/ 1099570 h 1246049"/>
              <a:gd name="connsiteX5" fmla="*/ 278436 w 701564"/>
              <a:gd name="connsiteY5" fmla="*/ 1246049 h 1246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1564" h="1246049">
                <a:moveTo>
                  <a:pt x="373590" y="0"/>
                </a:moveTo>
                <a:cubicBezTo>
                  <a:pt x="494806" y="41087"/>
                  <a:pt x="753517" y="86840"/>
                  <a:pt x="692343" y="166120"/>
                </a:cubicBezTo>
                <a:cubicBezTo>
                  <a:pt x="631169" y="245400"/>
                  <a:pt x="6543" y="371701"/>
                  <a:pt x="6543" y="475682"/>
                </a:cubicBezTo>
                <a:cubicBezTo>
                  <a:pt x="6543" y="579663"/>
                  <a:pt x="692343" y="686026"/>
                  <a:pt x="692343" y="790007"/>
                </a:cubicBezTo>
                <a:cubicBezTo>
                  <a:pt x="692343" y="893988"/>
                  <a:pt x="50112" y="1038807"/>
                  <a:pt x="6543" y="1099570"/>
                </a:cubicBezTo>
                <a:cubicBezTo>
                  <a:pt x="-37026" y="1160333"/>
                  <a:pt x="146423" y="1223039"/>
                  <a:pt x="278436" y="1246049"/>
                </a:cubicBezTo>
              </a:path>
            </a:pathLst>
          </a:custGeom>
          <a:ln w="254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131" name="Group 130"/>
          <p:cNvGrpSpPr/>
          <p:nvPr/>
        </p:nvGrpSpPr>
        <p:grpSpPr>
          <a:xfrm rot="20100000">
            <a:off x="5386616" y="2705894"/>
            <a:ext cx="815384" cy="790374"/>
            <a:chOff x="307430" y="1871058"/>
            <a:chExt cx="1006421" cy="975551"/>
          </a:xfrm>
        </p:grpSpPr>
        <p:grpSp>
          <p:nvGrpSpPr>
            <p:cNvPr id="132" name="Group 131"/>
            <p:cNvGrpSpPr/>
            <p:nvPr/>
          </p:nvGrpSpPr>
          <p:grpSpPr>
            <a:xfrm>
              <a:off x="307430" y="1871058"/>
              <a:ext cx="1006421" cy="975551"/>
              <a:chOff x="307430" y="1871058"/>
              <a:chExt cx="1006421" cy="975551"/>
            </a:xfrm>
          </p:grpSpPr>
          <p:sp>
            <p:nvSpPr>
              <p:cNvPr id="135" name="Oval 134"/>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Oval 135"/>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3" name="Oval 132"/>
            <p:cNvSpPr/>
            <p:nvPr/>
          </p:nvSpPr>
          <p:spPr>
            <a:xfrm rot="1078097">
              <a:off x="317239" y="1902339"/>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Oval 133"/>
            <p:cNvSpPr/>
            <p:nvPr/>
          </p:nvSpPr>
          <p:spPr>
            <a:xfrm rot="1078097">
              <a:off x="1073110" y="2171366"/>
              <a:ext cx="4572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7" name="Group 136"/>
          <p:cNvGrpSpPr/>
          <p:nvPr/>
        </p:nvGrpSpPr>
        <p:grpSpPr>
          <a:xfrm rot="-480000">
            <a:off x="5430356" y="1313204"/>
            <a:ext cx="799055" cy="774546"/>
            <a:chOff x="307430" y="1871058"/>
            <a:chExt cx="1006421" cy="975551"/>
          </a:xfrm>
        </p:grpSpPr>
        <p:grpSp>
          <p:nvGrpSpPr>
            <p:cNvPr id="138" name="Group 137"/>
            <p:cNvGrpSpPr/>
            <p:nvPr/>
          </p:nvGrpSpPr>
          <p:grpSpPr>
            <a:xfrm>
              <a:off x="307430" y="1871058"/>
              <a:ext cx="1006421" cy="975551"/>
              <a:chOff x="307430" y="1871058"/>
              <a:chExt cx="1006421" cy="975551"/>
            </a:xfrm>
          </p:grpSpPr>
          <p:sp>
            <p:nvSpPr>
              <p:cNvPr id="141" name="Oval 140"/>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Oval 141"/>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9" name="Oval 138"/>
            <p:cNvSpPr/>
            <p:nvPr/>
          </p:nvSpPr>
          <p:spPr>
            <a:xfrm rot="1078097">
              <a:off x="317239" y="1902339"/>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Oval 139"/>
            <p:cNvSpPr/>
            <p:nvPr/>
          </p:nvSpPr>
          <p:spPr>
            <a:xfrm rot="1078097">
              <a:off x="1073110" y="2171366"/>
              <a:ext cx="4572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60" name="Straight Arrow Connector 159"/>
          <p:cNvCxnSpPr/>
          <p:nvPr/>
        </p:nvCxnSpPr>
        <p:spPr>
          <a:xfrm>
            <a:off x="5460615" y="4350446"/>
            <a:ext cx="2952361"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61" name="TextBox 160"/>
          <p:cNvSpPr txBox="1"/>
          <p:nvPr/>
        </p:nvSpPr>
        <p:spPr>
          <a:xfrm>
            <a:off x="5473098" y="4042669"/>
            <a:ext cx="642420" cy="307777"/>
          </a:xfrm>
          <a:prstGeom prst="rect">
            <a:avLst/>
          </a:prstGeom>
          <a:noFill/>
        </p:spPr>
        <p:txBody>
          <a:bodyPr wrap="none" rtlCol="0">
            <a:spAutoFit/>
          </a:bodyPr>
          <a:lstStyle/>
          <a:p>
            <a:r>
              <a:rPr lang="en-US" sz="1400" b="1" dirty="0" smtClean="0"/>
              <a:t>Depth</a:t>
            </a:r>
            <a:endParaRPr lang="en-US" sz="1400" b="1" dirty="0"/>
          </a:p>
        </p:txBody>
      </p:sp>
      <p:cxnSp>
        <p:nvCxnSpPr>
          <p:cNvPr id="162" name="Straight Connector 161"/>
          <p:cNvCxnSpPr/>
          <p:nvPr/>
        </p:nvCxnSpPr>
        <p:spPr>
          <a:xfrm flipV="1">
            <a:off x="6823178" y="460058"/>
            <a:ext cx="0" cy="3902011"/>
          </a:xfrm>
          <a:prstGeom prst="line">
            <a:avLst/>
          </a:prstGeom>
          <a:ln w="6350">
            <a:solidFill>
              <a:schemeClr val="accent3">
                <a:lumMod val="75000"/>
              </a:schemeClr>
            </a:solidFill>
            <a:prstDash val="sysDash"/>
            <a:headEnd type="arrow"/>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a:xfrm flipV="1">
            <a:off x="7276548" y="448435"/>
            <a:ext cx="0" cy="3902011"/>
          </a:xfrm>
          <a:prstGeom prst="line">
            <a:avLst/>
          </a:prstGeom>
          <a:ln w="6350">
            <a:solidFill>
              <a:schemeClr val="accent3">
                <a:lumMod val="75000"/>
              </a:schemeClr>
            </a:solidFill>
            <a:prstDash val="sysDash"/>
            <a:headEnd type="arrow"/>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flipV="1">
            <a:off x="7629525" y="460058"/>
            <a:ext cx="0" cy="3902011"/>
          </a:xfrm>
          <a:prstGeom prst="line">
            <a:avLst/>
          </a:prstGeom>
          <a:ln w="6350">
            <a:solidFill>
              <a:schemeClr val="accent3">
                <a:lumMod val="75000"/>
              </a:schemeClr>
            </a:solidFill>
            <a:prstDash val="sysDash"/>
            <a:headEnd type="arrow"/>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rot="19233055">
            <a:off x="7064223" y="2060074"/>
            <a:ext cx="2214709" cy="369332"/>
          </a:xfrm>
          <a:prstGeom prst="rect">
            <a:avLst/>
          </a:prstGeom>
          <a:noFill/>
        </p:spPr>
        <p:txBody>
          <a:bodyPr wrap="none" rtlCol="0">
            <a:spAutoFit/>
          </a:bodyPr>
          <a:lstStyle/>
          <a:p>
            <a:r>
              <a:rPr lang="en-US" dirty="0" smtClean="0"/>
              <a:t>Perceived as different</a:t>
            </a:r>
            <a:endParaRPr lang="en-US" dirty="0"/>
          </a:p>
        </p:txBody>
      </p:sp>
    </p:spTree>
    <p:extLst>
      <p:ext uri="{BB962C8B-B14F-4D97-AF65-F5344CB8AC3E}">
        <p14:creationId xmlns:p14="http://schemas.microsoft.com/office/powerpoint/2010/main" val="4885501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0"/>
                                        </p:tgtEl>
                                        <p:attrNameLst>
                                          <p:attrName>style.visibility</p:attrName>
                                        </p:attrNameLst>
                                      </p:cBhvr>
                                      <p:to>
                                        <p:strVal val="visible"/>
                                      </p:to>
                                    </p:set>
                                  </p:childTnLst>
                                </p:cTn>
                              </p:par>
                            </p:childTnLst>
                          </p:cTn>
                        </p:par>
                        <p:par>
                          <p:cTn id="13" fill="hold">
                            <p:stCondLst>
                              <p:cond delay="0"/>
                            </p:stCondLst>
                            <p:childTnLst>
                              <p:par>
                                <p:cTn id="14" presetID="10" presetClass="entr" presetSubtype="0" fill="hold" grpId="0" nodeType="afterEffect">
                                  <p:stCondLst>
                                    <p:cond delay="0"/>
                                  </p:stCondLst>
                                  <p:childTnLst>
                                    <p:set>
                                      <p:cBhvr>
                                        <p:cTn id="15" dur="1" fill="hold">
                                          <p:stCondLst>
                                            <p:cond delay="0"/>
                                          </p:stCondLst>
                                        </p:cTn>
                                        <p:tgtEl>
                                          <p:spTgt spid="128"/>
                                        </p:tgtEl>
                                        <p:attrNameLst>
                                          <p:attrName>style.visibility</p:attrName>
                                        </p:attrNameLst>
                                      </p:cBhvr>
                                      <p:to>
                                        <p:strVal val="visible"/>
                                      </p:to>
                                    </p:set>
                                    <p:animEffect transition="in" filter="fade">
                                      <p:cBhvr>
                                        <p:cTn id="16" dur="500"/>
                                        <p:tgtEl>
                                          <p:spTgt spid="128"/>
                                        </p:tgtEl>
                                      </p:cBhvr>
                                    </p:animEffect>
                                  </p:childTnLst>
                                </p:cTn>
                              </p:par>
                              <p:par>
                                <p:cTn id="17" presetID="22" presetClass="entr" presetSubtype="1" fill="hold" nodeType="withEffect">
                                  <p:stCondLst>
                                    <p:cond delay="0"/>
                                  </p:stCondLst>
                                  <p:childTnLst>
                                    <p:set>
                                      <p:cBhvr>
                                        <p:cTn id="18" dur="1" fill="hold">
                                          <p:stCondLst>
                                            <p:cond delay="0"/>
                                          </p:stCondLst>
                                        </p:cTn>
                                        <p:tgtEl>
                                          <p:spTgt spid="162"/>
                                        </p:tgtEl>
                                        <p:attrNameLst>
                                          <p:attrName>style.visibility</p:attrName>
                                        </p:attrNameLst>
                                      </p:cBhvr>
                                      <p:to>
                                        <p:strVal val="visible"/>
                                      </p:to>
                                    </p:set>
                                    <p:animEffect transition="in" filter="wipe(up)">
                                      <p:cBhvr>
                                        <p:cTn id="19" dur="500"/>
                                        <p:tgtEl>
                                          <p:spTgt spid="162"/>
                                        </p:tgtEl>
                                      </p:cBhvr>
                                    </p:animEffect>
                                  </p:childTnLst>
                                </p:cTn>
                              </p:par>
                              <p:par>
                                <p:cTn id="20" presetID="22" presetClass="entr" presetSubtype="1" fill="hold" nodeType="withEffect">
                                  <p:stCondLst>
                                    <p:cond delay="0"/>
                                  </p:stCondLst>
                                  <p:childTnLst>
                                    <p:set>
                                      <p:cBhvr>
                                        <p:cTn id="21" dur="1" fill="hold">
                                          <p:stCondLst>
                                            <p:cond delay="0"/>
                                          </p:stCondLst>
                                        </p:cTn>
                                        <p:tgtEl>
                                          <p:spTgt spid="163"/>
                                        </p:tgtEl>
                                        <p:attrNameLst>
                                          <p:attrName>style.visibility</p:attrName>
                                        </p:attrNameLst>
                                      </p:cBhvr>
                                      <p:to>
                                        <p:strVal val="visible"/>
                                      </p:to>
                                    </p:set>
                                    <p:animEffect transition="in" filter="wipe(up)">
                                      <p:cBhvr>
                                        <p:cTn id="22" dur="500"/>
                                        <p:tgtEl>
                                          <p:spTgt spid="16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65"/>
                                        </p:tgtEl>
                                        <p:attrNameLst>
                                          <p:attrName>style.visibility</p:attrName>
                                        </p:attrNameLst>
                                      </p:cBhvr>
                                      <p:to>
                                        <p:strVal val="visible"/>
                                      </p:to>
                                    </p:set>
                                    <p:animEffect transition="in" filter="wipe(left)">
                                      <p:cBhvr>
                                        <p:cTn id="27" dur="250"/>
                                        <p:tgtEl>
                                          <p:spTgt spid="165"/>
                                        </p:tgtEl>
                                      </p:cBhvr>
                                    </p:animEffect>
                                  </p:childTnLst>
                                </p:cTn>
                              </p:par>
                              <p:par>
                                <p:cTn id="28" presetID="22" presetClass="entr" presetSubtype="8" fill="hold" nodeType="withEffect">
                                  <p:stCondLst>
                                    <p:cond delay="0"/>
                                  </p:stCondLst>
                                  <p:childTnLst>
                                    <p:set>
                                      <p:cBhvr>
                                        <p:cTn id="29" dur="1" fill="hold">
                                          <p:stCondLst>
                                            <p:cond delay="0"/>
                                          </p:stCondLst>
                                        </p:cTn>
                                        <p:tgtEl>
                                          <p:spTgt spid="166"/>
                                        </p:tgtEl>
                                        <p:attrNameLst>
                                          <p:attrName>style.visibility</p:attrName>
                                        </p:attrNameLst>
                                      </p:cBhvr>
                                      <p:to>
                                        <p:strVal val="visible"/>
                                      </p:to>
                                    </p:set>
                                    <p:animEffect transition="in" filter="wipe(left)">
                                      <p:cBhvr>
                                        <p:cTn id="30" dur="250"/>
                                        <p:tgtEl>
                                          <p:spTgt spid="166"/>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167"/>
                                        </p:tgtEl>
                                        <p:attrNameLst>
                                          <p:attrName>style.visibility</p:attrName>
                                        </p:attrNameLst>
                                      </p:cBhvr>
                                      <p:to>
                                        <p:strVal val="visible"/>
                                      </p:to>
                                    </p:set>
                                    <p:animEffect transition="in" filter="wipe(left)">
                                      <p:cBhvr>
                                        <p:cTn id="35" dur="250"/>
                                        <p:tgtEl>
                                          <p:spTgt spid="167"/>
                                        </p:tgtEl>
                                      </p:cBhvr>
                                    </p:animEffect>
                                  </p:childTnLst>
                                </p:cTn>
                              </p:par>
                              <p:par>
                                <p:cTn id="36" presetID="22" presetClass="entr" presetSubtype="4" fill="hold" nodeType="withEffect">
                                  <p:stCondLst>
                                    <p:cond delay="0"/>
                                  </p:stCondLst>
                                  <p:childTnLst>
                                    <p:set>
                                      <p:cBhvr>
                                        <p:cTn id="37" dur="1" fill="hold">
                                          <p:stCondLst>
                                            <p:cond delay="0"/>
                                          </p:stCondLst>
                                        </p:cTn>
                                        <p:tgtEl>
                                          <p:spTgt spid="168"/>
                                        </p:tgtEl>
                                        <p:attrNameLst>
                                          <p:attrName>style.visibility</p:attrName>
                                        </p:attrNameLst>
                                      </p:cBhvr>
                                      <p:to>
                                        <p:strVal val="visible"/>
                                      </p:to>
                                    </p:set>
                                    <p:animEffect transition="in" filter="wipe(down)">
                                      <p:cBhvr>
                                        <p:cTn id="38" dur="250"/>
                                        <p:tgtEl>
                                          <p:spTgt spid="168"/>
                                        </p:tgtEl>
                                      </p:cBhvr>
                                    </p:animEffect>
                                  </p:childTnLst>
                                </p:cTn>
                              </p:par>
                            </p:childTnLst>
                          </p:cTn>
                        </p:par>
                        <p:par>
                          <p:cTn id="39" fill="hold">
                            <p:stCondLst>
                              <p:cond delay="250"/>
                            </p:stCondLst>
                            <p:childTnLst>
                              <p:par>
                                <p:cTn id="40" presetID="22" presetClass="entr" presetSubtype="1" fill="hold" nodeType="afterEffect">
                                  <p:stCondLst>
                                    <p:cond delay="0"/>
                                  </p:stCondLst>
                                  <p:childTnLst>
                                    <p:set>
                                      <p:cBhvr>
                                        <p:cTn id="41" dur="1" fill="hold">
                                          <p:stCondLst>
                                            <p:cond delay="0"/>
                                          </p:stCondLst>
                                        </p:cTn>
                                        <p:tgtEl>
                                          <p:spTgt spid="164"/>
                                        </p:tgtEl>
                                        <p:attrNameLst>
                                          <p:attrName>style.visibility</p:attrName>
                                        </p:attrNameLst>
                                      </p:cBhvr>
                                      <p:to>
                                        <p:strVal val="visible"/>
                                      </p:to>
                                    </p:set>
                                    <p:animEffect transition="in" filter="wipe(up)">
                                      <p:cBhvr>
                                        <p:cTn id="42" dur="500"/>
                                        <p:tgtEl>
                                          <p:spTgt spid="164"/>
                                        </p:tgtEl>
                                      </p:cBhvr>
                                    </p:animEffect>
                                  </p:childTnLst>
                                </p:cTn>
                              </p:par>
                            </p:childTnLst>
                          </p:cTn>
                        </p:par>
                        <p:par>
                          <p:cTn id="43" fill="hold">
                            <p:stCondLst>
                              <p:cond delay="750"/>
                            </p:stCondLst>
                            <p:childTnLst>
                              <p:par>
                                <p:cTn id="44" presetID="10" presetClass="entr" presetSubtype="0" fill="hold" grpId="0" nodeType="afterEffect">
                                  <p:stCondLst>
                                    <p:cond delay="0"/>
                                  </p:stCondLst>
                                  <p:childTnLst>
                                    <p:set>
                                      <p:cBhvr>
                                        <p:cTn id="45" dur="1" fill="hold">
                                          <p:stCondLst>
                                            <p:cond delay="0"/>
                                          </p:stCondLst>
                                        </p:cTn>
                                        <p:tgtEl>
                                          <p:spTgt spid="129"/>
                                        </p:tgtEl>
                                        <p:attrNameLst>
                                          <p:attrName>style.visibility</p:attrName>
                                        </p:attrNameLst>
                                      </p:cBhvr>
                                      <p:to>
                                        <p:strVal val="visible"/>
                                      </p:to>
                                    </p:set>
                                    <p:animEffect transition="in" filter="fade">
                                      <p:cBhvr>
                                        <p:cTn id="46" dur="500"/>
                                        <p:tgtEl>
                                          <p:spTgt spid="129"/>
                                        </p:tgtEl>
                                      </p:cBhvr>
                                    </p:animEffect>
                                  </p:childTnLst>
                                </p:cTn>
                              </p:par>
                            </p:childTnLst>
                          </p:cTn>
                        </p:par>
                        <p:par>
                          <p:cTn id="47" fill="hold">
                            <p:stCondLst>
                              <p:cond delay="1250"/>
                            </p:stCondLst>
                            <p:childTnLst>
                              <p:par>
                                <p:cTn id="48" presetID="1" presetClass="entr" presetSubtype="0" fill="hold" grpId="0" nodeType="afterEffect">
                                  <p:stCondLst>
                                    <p:cond delay="0"/>
                                  </p:stCondLst>
                                  <p:childTnLst>
                                    <p:set>
                                      <p:cBhvr>
                                        <p:cTn id="49"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 grpId="0" animBg="1"/>
      <p:bldP spid="129" grpId="0" animBg="1"/>
      <p:bldP spid="161" grpId="0"/>
      <p:bldP spid="3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HVS response</a:t>
            </a:r>
            <a:endParaRPr lang="en-US" dirty="0"/>
          </a:p>
        </p:txBody>
      </p:sp>
      <p:cxnSp>
        <p:nvCxnSpPr>
          <p:cNvPr id="23" name="Straight Connector 22"/>
          <p:cNvCxnSpPr/>
          <p:nvPr/>
        </p:nvCxnSpPr>
        <p:spPr>
          <a:xfrm>
            <a:off x="922953" y="3702954"/>
            <a:ext cx="0" cy="296635"/>
          </a:xfrm>
          <a:prstGeom prst="line">
            <a:avLst/>
          </a:prstGeom>
          <a:ln>
            <a:solidFill>
              <a:schemeClr val="tx2">
                <a:lumMod val="60000"/>
                <a:lumOff val="40000"/>
              </a:schemeClr>
            </a:solidFill>
          </a:ln>
          <a:effectLst/>
        </p:spPr>
        <p:style>
          <a:lnRef idx="3">
            <a:schemeClr val="accent2"/>
          </a:lnRef>
          <a:fillRef idx="0">
            <a:schemeClr val="accent2"/>
          </a:fillRef>
          <a:effectRef idx="2">
            <a:schemeClr val="accent2"/>
          </a:effectRef>
          <a:fontRef idx="minor">
            <a:schemeClr val="tx1"/>
          </a:fontRef>
        </p:style>
      </p:cxnSp>
      <p:cxnSp>
        <p:nvCxnSpPr>
          <p:cNvPr id="54" name="Straight Connector 53"/>
          <p:cNvCxnSpPr/>
          <p:nvPr/>
        </p:nvCxnSpPr>
        <p:spPr>
          <a:xfrm>
            <a:off x="1515127" y="3591392"/>
            <a:ext cx="0" cy="411480"/>
          </a:xfrm>
          <a:prstGeom prst="line">
            <a:avLst/>
          </a:prstGeom>
          <a:ln>
            <a:solidFill>
              <a:schemeClr val="tx2">
                <a:lumMod val="60000"/>
                <a:lumOff val="40000"/>
              </a:schemeClr>
            </a:solidFill>
          </a:ln>
          <a:effectLst/>
        </p:spPr>
        <p:style>
          <a:lnRef idx="3">
            <a:schemeClr val="accent2"/>
          </a:lnRef>
          <a:fillRef idx="0">
            <a:schemeClr val="accent2"/>
          </a:fillRef>
          <a:effectRef idx="2">
            <a:schemeClr val="accent2"/>
          </a:effectRef>
          <a:fontRef idx="minor">
            <a:schemeClr val="tx1"/>
          </a:fontRef>
        </p:style>
      </p:cxnSp>
      <p:cxnSp>
        <p:nvCxnSpPr>
          <p:cNvPr id="59" name="Straight Connector 58"/>
          <p:cNvCxnSpPr/>
          <p:nvPr/>
        </p:nvCxnSpPr>
        <p:spPr>
          <a:xfrm>
            <a:off x="2209800" y="3272589"/>
            <a:ext cx="0" cy="720649"/>
          </a:xfrm>
          <a:prstGeom prst="line">
            <a:avLst/>
          </a:prstGeom>
          <a:ln>
            <a:solidFill>
              <a:schemeClr val="tx2">
                <a:lumMod val="60000"/>
                <a:lumOff val="40000"/>
              </a:schemeClr>
            </a:solidFill>
          </a:ln>
          <a:effectLst/>
        </p:spPr>
        <p:style>
          <a:lnRef idx="3">
            <a:schemeClr val="accent2"/>
          </a:lnRef>
          <a:fillRef idx="0">
            <a:schemeClr val="accent2"/>
          </a:fillRef>
          <a:effectRef idx="2">
            <a:schemeClr val="accent2"/>
          </a:effectRef>
          <a:fontRef idx="minor">
            <a:schemeClr val="tx1"/>
          </a:fontRef>
        </p:style>
      </p:cxnSp>
      <p:cxnSp>
        <p:nvCxnSpPr>
          <p:cNvPr id="65" name="Straight Connector 64"/>
          <p:cNvCxnSpPr/>
          <p:nvPr/>
        </p:nvCxnSpPr>
        <p:spPr>
          <a:xfrm>
            <a:off x="2895600" y="2710000"/>
            <a:ext cx="0" cy="1280288"/>
          </a:xfrm>
          <a:prstGeom prst="line">
            <a:avLst/>
          </a:prstGeom>
          <a:ln>
            <a:solidFill>
              <a:schemeClr val="tx2">
                <a:lumMod val="60000"/>
                <a:lumOff val="40000"/>
              </a:schemeClr>
            </a:solidFill>
          </a:ln>
          <a:effectLst/>
        </p:spPr>
        <p:style>
          <a:lnRef idx="3">
            <a:schemeClr val="accent2"/>
          </a:lnRef>
          <a:fillRef idx="0">
            <a:schemeClr val="accent2"/>
          </a:fillRef>
          <a:effectRef idx="2">
            <a:schemeClr val="accent2"/>
          </a:effectRef>
          <a:fontRef idx="minor">
            <a:schemeClr val="tx1"/>
          </a:fontRef>
        </p:style>
      </p:cxnSp>
      <p:sp>
        <p:nvSpPr>
          <p:cNvPr id="18" name="Freeform 17"/>
          <p:cNvSpPr/>
          <p:nvPr/>
        </p:nvSpPr>
        <p:spPr>
          <a:xfrm>
            <a:off x="898890" y="1055972"/>
            <a:ext cx="2890158" cy="2646982"/>
          </a:xfrm>
          <a:custGeom>
            <a:avLst/>
            <a:gdLst>
              <a:gd name="connsiteX0" fmla="*/ 0 w 2890158"/>
              <a:gd name="connsiteY0" fmla="*/ 2751365 h 2751365"/>
              <a:gd name="connsiteX1" fmla="*/ 881743 w 2890158"/>
              <a:gd name="connsiteY1" fmla="*/ 2522765 h 2751365"/>
              <a:gd name="connsiteX2" fmla="*/ 1885950 w 2890158"/>
              <a:gd name="connsiteY2" fmla="*/ 1836965 h 2751365"/>
              <a:gd name="connsiteX3" fmla="*/ 2620736 w 2890158"/>
              <a:gd name="connsiteY3" fmla="*/ 653143 h 2751365"/>
              <a:gd name="connsiteX4" fmla="*/ 2890158 w 2890158"/>
              <a:gd name="connsiteY4" fmla="*/ 0 h 2751365"/>
              <a:gd name="connsiteX5" fmla="*/ 2890158 w 2890158"/>
              <a:gd name="connsiteY5" fmla="*/ 0 h 2751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0158" h="2751365">
                <a:moveTo>
                  <a:pt x="0" y="2751365"/>
                </a:moveTo>
                <a:cubicBezTo>
                  <a:pt x="283709" y="2713265"/>
                  <a:pt x="567418" y="2675165"/>
                  <a:pt x="881743" y="2522765"/>
                </a:cubicBezTo>
                <a:cubicBezTo>
                  <a:pt x="1196068" y="2370365"/>
                  <a:pt x="1596118" y="2148569"/>
                  <a:pt x="1885950" y="1836965"/>
                </a:cubicBezTo>
                <a:cubicBezTo>
                  <a:pt x="2175782" y="1525361"/>
                  <a:pt x="2453368" y="959304"/>
                  <a:pt x="2620736" y="653143"/>
                </a:cubicBezTo>
                <a:cubicBezTo>
                  <a:pt x="2788104" y="346982"/>
                  <a:pt x="2890158" y="0"/>
                  <a:pt x="2890158" y="0"/>
                </a:cubicBezTo>
                <a:lnTo>
                  <a:pt x="2890158" y="0"/>
                </a:lnTo>
              </a:path>
            </a:pathLst>
          </a:custGeom>
        </p:spPr>
        <p:style>
          <a:lnRef idx="2">
            <a:schemeClr val="accent3"/>
          </a:lnRef>
          <a:fillRef idx="0">
            <a:schemeClr val="accent3"/>
          </a:fillRef>
          <a:effectRef idx="1">
            <a:schemeClr val="accent3"/>
          </a:effectRef>
          <a:fontRef idx="minor">
            <a:schemeClr val="tx1"/>
          </a:fontRef>
        </p:style>
        <p:txBody>
          <a:bodyPr rtlCol="0" anchor="ctr"/>
          <a:lstStyle/>
          <a:p>
            <a:pPr algn="ctr"/>
            <a:endParaRPr lang="en-US"/>
          </a:p>
        </p:txBody>
      </p:sp>
      <p:grpSp>
        <p:nvGrpSpPr>
          <p:cNvPr id="94" name="Group 93"/>
          <p:cNvGrpSpPr/>
          <p:nvPr/>
        </p:nvGrpSpPr>
        <p:grpSpPr>
          <a:xfrm>
            <a:off x="228600" y="871306"/>
            <a:ext cx="3555005" cy="3612303"/>
            <a:chOff x="4821552" y="871306"/>
            <a:chExt cx="3555005" cy="3612303"/>
          </a:xfrm>
        </p:grpSpPr>
        <p:grpSp>
          <p:nvGrpSpPr>
            <p:cNvPr id="92" name="Group 91"/>
            <p:cNvGrpSpPr/>
            <p:nvPr/>
          </p:nvGrpSpPr>
          <p:grpSpPr>
            <a:xfrm>
              <a:off x="4821552" y="951589"/>
              <a:ext cx="3555005" cy="3532020"/>
              <a:chOff x="4821552" y="951589"/>
              <a:chExt cx="3555005" cy="3532020"/>
            </a:xfrm>
          </p:grpSpPr>
          <p:cxnSp>
            <p:nvCxnSpPr>
              <p:cNvPr id="14" name="Straight Arrow Connector 13"/>
              <p:cNvCxnSpPr/>
              <p:nvPr/>
            </p:nvCxnSpPr>
            <p:spPr>
              <a:xfrm flipV="1">
                <a:off x="5372100" y="951589"/>
                <a:ext cx="0" cy="3200400"/>
              </a:xfrm>
              <a:prstGeom prst="straightConnector1">
                <a:avLst/>
              </a:prstGeom>
              <a:ln w="25400">
                <a:solidFill>
                  <a:schemeClr val="tx1">
                    <a:lumMod val="65000"/>
                    <a:lumOff val="35000"/>
                  </a:schemeClr>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rot="16200000">
                <a:off x="4027424" y="2246989"/>
                <a:ext cx="1957587" cy="369332"/>
              </a:xfrm>
              <a:prstGeom prst="rect">
                <a:avLst/>
              </a:prstGeom>
              <a:noFill/>
            </p:spPr>
            <p:txBody>
              <a:bodyPr wrap="none" rtlCol="0">
                <a:spAutoFit/>
              </a:bodyPr>
              <a:lstStyle/>
              <a:p>
                <a:r>
                  <a:rPr lang="en-US" dirty="0" smtClean="0"/>
                  <a:t>Threshold </a:t>
                </a:r>
                <a:r>
                  <a:rPr lang="en-US" dirty="0" smtClean="0">
                    <a:solidFill>
                      <a:schemeClr val="bg1">
                        <a:lumMod val="50000"/>
                      </a:schemeClr>
                    </a:solidFill>
                  </a:rPr>
                  <a:t>[</a:t>
                </a:r>
                <a:r>
                  <a:rPr lang="en-US" dirty="0" err="1" smtClean="0">
                    <a:solidFill>
                      <a:schemeClr val="bg1">
                        <a:lumMod val="50000"/>
                      </a:schemeClr>
                    </a:solidFill>
                  </a:rPr>
                  <a:t>arcmin</a:t>
                </a:r>
                <a:r>
                  <a:rPr lang="en-US" dirty="0" smtClean="0">
                    <a:solidFill>
                      <a:schemeClr val="bg1">
                        <a:lumMod val="50000"/>
                      </a:schemeClr>
                    </a:solidFill>
                  </a:rPr>
                  <a:t>]</a:t>
                </a:r>
                <a:endParaRPr lang="en-US" dirty="0">
                  <a:solidFill>
                    <a:schemeClr val="bg1">
                      <a:lumMod val="50000"/>
                    </a:schemeClr>
                  </a:solidFill>
                </a:endParaRPr>
              </a:p>
            </p:txBody>
          </p:sp>
          <p:sp>
            <p:nvSpPr>
              <p:cNvPr id="84" name="TextBox 83"/>
              <p:cNvSpPr txBox="1"/>
              <p:nvPr/>
            </p:nvSpPr>
            <p:spPr>
              <a:xfrm>
                <a:off x="5958127" y="4114277"/>
                <a:ext cx="1854803" cy="369332"/>
              </a:xfrm>
              <a:prstGeom prst="rect">
                <a:avLst/>
              </a:prstGeom>
              <a:noFill/>
            </p:spPr>
            <p:txBody>
              <a:bodyPr wrap="none" rtlCol="0">
                <a:spAutoFit/>
              </a:bodyPr>
              <a:lstStyle/>
              <a:p>
                <a:r>
                  <a:rPr lang="en-US" dirty="0" smtClean="0"/>
                  <a:t>Disparity </a:t>
                </a:r>
                <a:r>
                  <a:rPr lang="en-US" dirty="0" smtClean="0">
                    <a:solidFill>
                      <a:schemeClr val="bg1">
                        <a:lumMod val="50000"/>
                      </a:schemeClr>
                    </a:solidFill>
                  </a:rPr>
                  <a:t>[</a:t>
                </a:r>
                <a:r>
                  <a:rPr lang="en-US" dirty="0" err="1" smtClean="0">
                    <a:solidFill>
                      <a:schemeClr val="bg1">
                        <a:lumMod val="50000"/>
                      </a:schemeClr>
                    </a:solidFill>
                  </a:rPr>
                  <a:t>arcmin</a:t>
                </a:r>
                <a:r>
                  <a:rPr lang="en-US" dirty="0" smtClean="0">
                    <a:solidFill>
                      <a:schemeClr val="bg1">
                        <a:lumMod val="50000"/>
                      </a:schemeClr>
                    </a:solidFill>
                  </a:rPr>
                  <a:t>]</a:t>
                </a:r>
                <a:endParaRPr lang="en-US" dirty="0">
                  <a:solidFill>
                    <a:schemeClr val="bg1">
                      <a:lumMod val="50000"/>
                    </a:schemeClr>
                  </a:solidFill>
                </a:endParaRPr>
              </a:p>
            </p:txBody>
          </p:sp>
          <p:cxnSp>
            <p:nvCxnSpPr>
              <p:cNvPr id="15" name="Straight Arrow Connector 14"/>
              <p:cNvCxnSpPr/>
              <p:nvPr/>
            </p:nvCxnSpPr>
            <p:spPr>
              <a:xfrm rot="5400000" flipV="1">
                <a:off x="6776357" y="2399389"/>
                <a:ext cx="0" cy="3200400"/>
              </a:xfrm>
              <a:prstGeom prst="straightConnector1">
                <a:avLst/>
              </a:prstGeom>
              <a:ln w="25400">
                <a:solidFill>
                  <a:schemeClr val="tx1">
                    <a:lumMod val="65000"/>
                    <a:lumOff val="35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88" name="TextBox 87"/>
            <p:cNvSpPr txBox="1"/>
            <p:nvPr/>
          </p:nvSpPr>
          <p:spPr>
            <a:xfrm>
              <a:off x="5943600" y="871306"/>
              <a:ext cx="2063385" cy="369332"/>
            </a:xfrm>
            <a:prstGeom prst="rect">
              <a:avLst/>
            </a:prstGeom>
            <a:noFill/>
          </p:spPr>
          <p:txBody>
            <a:bodyPr wrap="none" rtlCol="0">
              <a:spAutoFit/>
            </a:bodyPr>
            <a:lstStyle/>
            <a:p>
              <a:r>
                <a:rPr lang="en-US" b="1" dirty="0" smtClean="0"/>
                <a:t>Disparity sensitivity</a:t>
              </a:r>
              <a:endParaRPr lang="en-US" b="1" dirty="0"/>
            </a:p>
          </p:txBody>
        </p:sp>
      </p:grpSp>
      <p:grpSp>
        <p:nvGrpSpPr>
          <p:cNvPr id="69" name="Group 68"/>
          <p:cNvGrpSpPr/>
          <p:nvPr/>
        </p:nvGrpSpPr>
        <p:grpSpPr>
          <a:xfrm rot="20100000">
            <a:off x="4210600" y="2710862"/>
            <a:ext cx="838528" cy="812808"/>
            <a:chOff x="307430" y="1871058"/>
            <a:chExt cx="1006421" cy="975551"/>
          </a:xfrm>
        </p:grpSpPr>
        <p:grpSp>
          <p:nvGrpSpPr>
            <p:cNvPr id="70" name="Group 69"/>
            <p:cNvGrpSpPr/>
            <p:nvPr/>
          </p:nvGrpSpPr>
          <p:grpSpPr>
            <a:xfrm>
              <a:off x="307430" y="1871058"/>
              <a:ext cx="1006421" cy="975551"/>
              <a:chOff x="307430" y="1871058"/>
              <a:chExt cx="1006421" cy="975551"/>
            </a:xfrm>
          </p:grpSpPr>
          <p:sp>
            <p:nvSpPr>
              <p:cNvPr id="79" name="Oval 78"/>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7" name="Oval 76"/>
            <p:cNvSpPr/>
            <p:nvPr/>
          </p:nvSpPr>
          <p:spPr>
            <a:xfrm rot="1078097">
              <a:off x="317239" y="1902339"/>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p:cNvSpPr/>
            <p:nvPr/>
          </p:nvSpPr>
          <p:spPr>
            <a:xfrm rot="1078097">
              <a:off x="1073110" y="2171366"/>
              <a:ext cx="4572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3" name="Group 82"/>
          <p:cNvGrpSpPr/>
          <p:nvPr/>
        </p:nvGrpSpPr>
        <p:grpSpPr>
          <a:xfrm rot="-480000">
            <a:off x="4186970" y="1247346"/>
            <a:ext cx="838528" cy="812808"/>
            <a:chOff x="307430" y="1871058"/>
            <a:chExt cx="1006421" cy="975551"/>
          </a:xfrm>
        </p:grpSpPr>
        <p:grpSp>
          <p:nvGrpSpPr>
            <p:cNvPr id="89" name="Group 88"/>
            <p:cNvGrpSpPr/>
            <p:nvPr/>
          </p:nvGrpSpPr>
          <p:grpSpPr>
            <a:xfrm>
              <a:off x="307430" y="1871058"/>
              <a:ext cx="1006421" cy="975551"/>
              <a:chOff x="307430" y="1871058"/>
              <a:chExt cx="1006421" cy="975551"/>
            </a:xfrm>
          </p:grpSpPr>
          <p:sp>
            <p:nvSpPr>
              <p:cNvPr id="97" name="Oval 96"/>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Oval 97"/>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5" name="Oval 94"/>
            <p:cNvSpPr/>
            <p:nvPr/>
          </p:nvSpPr>
          <p:spPr>
            <a:xfrm rot="1078097">
              <a:off x="317239" y="1902339"/>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Oval 95"/>
            <p:cNvSpPr/>
            <p:nvPr/>
          </p:nvSpPr>
          <p:spPr>
            <a:xfrm rot="1078097">
              <a:off x="1073110" y="2171366"/>
              <a:ext cx="4572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01" name="Straight Connector 100"/>
          <p:cNvCxnSpPr/>
          <p:nvPr/>
        </p:nvCxnSpPr>
        <p:spPr>
          <a:xfrm flipH="1" flipV="1">
            <a:off x="5862904" y="496836"/>
            <a:ext cx="4496" cy="3902011"/>
          </a:xfrm>
          <a:prstGeom prst="line">
            <a:avLst/>
          </a:prstGeom>
          <a:ln w="22225">
            <a:solidFill>
              <a:schemeClr val="tx2">
                <a:lumMod val="60000"/>
                <a:lumOff val="40000"/>
              </a:schemeClr>
            </a:solidFill>
            <a:prstDash val="sysDash"/>
            <a:headEnd type="arrow"/>
            <a:tailEnd type="none"/>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flipV="1">
            <a:off x="8265695" y="496836"/>
            <a:ext cx="0" cy="3902011"/>
          </a:xfrm>
          <a:prstGeom prst="line">
            <a:avLst/>
          </a:prstGeom>
          <a:ln w="22225">
            <a:solidFill>
              <a:schemeClr val="accent3">
                <a:lumMod val="75000"/>
              </a:schemeClr>
            </a:solidFill>
            <a:prstDash val="sysDash"/>
            <a:headEnd type="arrow"/>
          </a:ln>
        </p:spPr>
        <p:style>
          <a:lnRef idx="1">
            <a:schemeClr val="accent1"/>
          </a:lnRef>
          <a:fillRef idx="0">
            <a:schemeClr val="accent1"/>
          </a:fillRef>
          <a:effectRef idx="0">
            <a:schemeClr val="accent1"/>
          </a:effectRef>
          <a:fontRef idx="minor">
            <a:schemeClr val="tx1"/>
          </a:fontRef>
        </p:style>
      </p:cxnSp>
      <p:grpSp>
        <p:nvGrpSpPr>
          <p:cNvPr id="45" name="Group 44"/>
          <p:cNvGrpSpPr/>
          <p:nvPr/>
        </p:nvGrpSpPr>
        <p:grpSpPr>
          <a:xfrm>
            <a:off x="5739063" y="3927660"/>
            <a:ext cx="2731169" cy="152400"/>
            <a:chOff x="5739063" y="3927660"/>
            <a:chExt cx="2731169" cy="152400"/>
          </a:xfrm>
        </p:grpSpPr>
        <p:cxnSp>
          <p:nvCxnSpPr>
            <p:cNvPr id="104" name="Straight Connector 103"/>
            <p:cNvCxnSpPr/>
            <p:nvPr/>
          </p:nvCxnSpPr>
          <p:spPr>
            <a:xfrm>
              <a:off x="5739063" y="4003860"/>
              <a:ext cx="2731169" cy="0"/>
            </a:xfrm>
            <a:prstGeom prst="line">
              <a:avLst/>
            </a:prstGeom>
          </p:spPr>
          <p:style>
            <a:lnRef idx="2">
              <a:schemeClr val="dk1"/>
            </a:lnRef>
            <a:fillRef idx="0">
              <a:schemeClr val="dk1"/>
            </a:fillRef>
            <a:effectRef idx="1">
              <a:schemeClr val="dk1"/>
            </a:effectRef>
            <a:fontRef idx="minor">
              <a:schemeClr val="tx1"/>
            </a:fontRef>
          </p:style>
        </p:cxnSp>
        <p:cxnSp>
          <p:nvCxnSpPr>
            <p:cNvPr id="105" name="Straight Connector 104"/>
            <p:cNvCxnSpPr/>
            <p:nvPr/>
          </p:nvCxnSpPr>
          <p:spPr>
            <a:xfrm flipV="1">
              <a:off x="5791200" y="3927660"/>
              <a:ext cx="138935" cy="152400"/>
            </a:xfrm>
            <a:prstGeom prst="line">
              <a:avLst/>
            </a:prstGeom>
          </p:spPr>
          <p:style>
            <a:lnRef idx="2">
              <a:schemeClr val="dk1"/>
            </a:lnRef>
            <a:fillRef idx="0">
              <a:schemeClr val="dk1"/>
            </a:fillRef>
            <a:effectRef idx="1">
              <a:schemeClr val="dk1"/>
            </a:effectRef>
            <a:fontRef idx="minor">
              <a:schemeClr val="tx1"/>
            </a:fontRef>
          </p:style>
        </p:cxnSp>
        <p:cxnSp>
          <p:nvCxnSpPr>
            <p:cNvPr id="106" name="Straight Connector 105"/>
            <p:cNvCxnSpPr/>
            <p:nvPr/>
          </p:nvCxnSpPr>
          <p:spPr>
            <a:xfrm flipV="1">
              <a:off x="8193505" y="3927660"/>
              <a:ext cx="138935" cy="152400"/>
            </a:xfrm>
            <a:prstGeom prst="line">
              <a:avLst/>
            </a:prstGeom>
          </p:spPr>
          <p:style>
            <a:lnRef idx="2">
              <a:schemeClr val="dk1"/>
            </a:lnRef>
            <a:fillRef idx="0">
              <a:schemeClr val="dk1"/>
            </a:fillRef>
            <a:effectRef idx="1">
              <a:schemeClr val="dk1"/>
            </a:effectRef>
            <a:fontRef idx="minor">
              <a:schemeClr val="tx1"/>
            </a:fontRef>
          </p:style>
        </p:cxnSp>
      </p:grpSp>
      <p:sp>
        <p:nvSpPr>
          <p:cNvPr id="107" name="TextBox 106"/>
          <p:cNvSpPr txBox="1"/>
          <p:nvPr/>
        </p:nvSpPr>
        <p:spPr>
          <a:xfrm>
            <a:off x="5874464" y="3730106"/>
            <a:ext cx="2436564" cy="292388"/>
          </a:xfrm>
          <a:prstGeom prst="rect">
            <a:avLst/>
          </a:prstGeom>
          <a:noFill/>
        </p:spPr>
        <p:txBody>
          <a:bodyPr wrap="none" rtlCol="0">
            <a:spAutoFit/>
          </a:bodyPr>
          <a:lstStyle/>
          <a:p>
            <a:pPr algn="ctr"/>
            <a:r>
              <a:rPr lang="en-US" sz="1300" dirty="0" smtClean="0"/>
              <a:t>How significant is the difference?</a:t>
            </a:r>
            <a:endParaRPr lang="en-US" sz="1300" dirty="0"/>
          </a:p>
        </p:txBody>
      </p:sp>
      <p:cxnSp>
        <p:nvCxnSpPr>
          <p:cNvPr id="111" name="Straight Connector 110"/>
          <p:cNvCxnSpPr/>
          <p:nvPr/>
        </p:nvCxnSpPr>
        <p:spPr>
          <a:xfrm flipH="1" flipV="1">
            <a:off x="6326525" y="496836"/>
            <a:ext cx="4496" cy="3902011"/>
          </a:xfrm>
          <a:prstGeom prst="line">
            <a:avLst/>
          </a:prstGeom>
          <a:ln w="12700">
            <a:solidFill>
              <a:schemeClr val="tx2">
                <a:lumMod val="60000"/>
                <a:lumOff val="40000"/>
              </a:schemeClr>
            </a:solidFill>
            <a:prstDash val="sysDash"/>
            <a:headEnd type="arrow"/>
            <a:tailEnd type="none"/>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flipH="1" flipV="1">
            <a:off x="6837953" y="496836"/>
            <a:ext cx="4496" cy="3902011"/>
          </a:xfrm>
          <a:prstGeom prst="line">
            <a:avLst/>
          </a:prstGeom>
          <a:ln w="12700">
            <a:solidFill>
              <a:schemeClr val="tx2">
                <a:lumMod val="60000"/>
                <a:lumOff val="40000"/>
              </a:schemeClr>
            </a:solidFill>
            <a:prstDash val="sysDash"/>
            <a:headEnd type="arrow"/>
            <a:tailEnd type="none"/>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flipH="1" flipV="1">
            <a:off x="7451877" y="496836"/>
            <a:ext cx="4496" cy="3902011"/>
          </a:xfrm>
          <a:prstGeom prst="line">
            <a:avLst/>
          </a:prstGeom>
          <a:ln w="12700">
            <a:solidFill>
              <a:schemeClr val="tx2">
                <a:lumMod val="60000"/>
                <a:lumOff val="40000"/>
              </a:schemeClr>
            </a:solidFill>
            <a:prstDash val="sysDash"/>
            <a:headEnd type="arrow"/>
            <a:tailEnd type="none"/>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a:xfrm>
            <a:off x="5821726" y="2050109"/>
            <a:ext cx="548548" cy="276999"/>
            <a:chOff x="5821726" y="2050109"/>
            <a:chExt cx="548548" cy="276999"/>
          </a:xfrm>
        </p:grpSpPr>
        <p:cxnSp>
          <p:nvCxnSpPr>
            <p:cNvPr id="114" name="Straight Connector 113"/>
            <p:cNvCxnSpPr/>
            <p:nvPr/>
          </p:nvCxnSpPr>
          <p:spPr>
            <a:xfrm flipH="1">
              <a:off x="5860668" y="2319123"/>
              <a:ext cx="468105" cy="0"/>
            </a:xfrm>
            <a:prstGeom prst="line">
              <a:avLst/>
            </a:prstGeom>
            <a:ln>
              <a:solidFill>
                <a:schemeClr val="tx2">
                  <a:lumMod val="60000"/>
                  <a:lumOff val="40000"/>
                </a:schemeClr>
              </a:solidFill>
            </a:ln>
            <a:effectLst/>
          </p:spPr>
          <p:style>
            <a:lnRef idx="3">
              <a:schemeClr val="accent2"/>
            </a:lnRef>
            <a:fillRef idx="0">
              <a:schemeClr val="accent2"/>
            </a:fillRef>
            <a:effectRef idx="2">
              <a:schemeClr val="accent2"/>
            </a:effectRef>
            <a:fontRef idx="minor">
              <a:schemeClr val="tx1"/>
            </a:fontRef>
          </p:style>
        </p:cxnSp>
        <p:sp>
          <p:nvSpPr>
            <p:cNvPr id="22" name="TextBox 21"/>
            <p:cNvSpPr txBox="1"/>
            <p:nvPr/>
          </p:nvSpPr>
          <p:spPr>
            <a:xfrm>
              <a:off x="5821726" y="2050109"/>
              <a:ext cx="548548" cy="276999"/>
            </a:xfrm>
            <a:prstGeom prst="rect">
              <a:avLst/>
            </a:prstGeom>
            <a:noFill/>
          </p:spPr>
          <p:txBody>
            <a:bodyPr wrap="none" rtlCol="0">
              <a:spAutoFit/>
            </a:bodyPr>
            <a:lstStyle/>
            <a:p>
              <a:r>
                <a:rPr lang="en-US" sz="1200" b="1" dirty="0" smtClean="0">
                  <a:solidFill>
                    <a:srgbClr val="1086B0"/>
                  </a:solidFill>
                </a:rPr>
                <a:t>1 JND</a:t>
              </a:r>
              <a:endParaRPr lang="en-US" sz="1200" b="1" dirty="0">
                <a:solidFill>
                  <a:srgbClr val="1086B0"/>
                </a:solidFill>
              </a:endParaRPr>
            </a:p>
          </p:txBody>
        </p:sp>
      </p:grpSp>
      <p:grpSp>
        <p:nvGrpSpPr>
          <p:cNvPr id="31" name="Group 30"/>
          <p:cNvGrpSpPr/>
          <p:nvPr/>
        </p:nvGrpSpPr>
        <p:grpSpPr>
          <a:xfrm>
            <a:off x="6310213" y="1694633"/>
            <a:ext cx="548548" cy="277297"/>
            <a:chOff x="6310213" y="1694633"/>
            <a:chExt cx="548548" cy="277297"/>
          </a:xfrm>
        </p:grpSpPr>
        <p:cxnSp>
          <p:nvCxnSpPr>
            <p:cNvPr id="115" name="Straight Connector 114"/>
            <p:cNvCxnSpPr/>
            <p:nvPr/>
          </p:nvCxnSpPr>
          <p:spPr>
            <a:xfrm flipH="1">
              <a:off x="6331021" y="1971930"/>
              <a:ext cx="506932" cy="0"/>
            </a:xfrm>
            <a:prstGeom prst="line">
              <a:avLst/>
            </a:prstGeom>
            <a:ln>
              <a:solidFill>
                <a:schemeClr val="tx2">
                  <a:lumMod val="60000"/>
                  <a:lumOff val="40000"/>
                </a:schemeClr>
              </a:solidFill>
            </a:ln>
            <a:effectLst/>
          </p:spPr>
          <p:style>
            <a:lnRef idx="3">
              <a:schemeClr val="accent2"/>
            </a:lnRef>
            <a:fillRef idx="0">
              <a:schemeClr val="accent2"/>
            </a:fillRef>
            <a:effectRef idx="2">
              <a:schemeClr val="accent2"/>
            </a:effectRef>
            <a:fontRef idx="minor">
              <a:schemeClr val="tx1"/>
            </a:fontRef>
          </p:style>
        </p:cxnSp>
        <p:sp>
          <p:nvSpPr>
            <p:cNvPr id="118" name="TextBox 117"/>
            <p:cNvSpPr txBox="1"/>
            <p:nvPr/>
          </p:nvSpPr>
          <p:spPr>
            <a:xfrm>
              <a:off x="6310213" y="1694633"/>
              <a:ext cx="548548" cy="276999"/>
            </a:xfrm>
            <a:prstGeom prst="rect">
              <a:avLst/>
            </a:prstGeom>
            <a:noFill/>
          </p:spPr>
          <p:txBody>
            <a:bodyPr wrap="none" rtlCol="0">
              <a:spAutoFit/>
            </a:bodyPr>
            <a:lstStyle/>
            <a:p>
              <a:r>
                <a:rPr lang="en-US" sz="1200" b="1" dirty="0" smtClean="0">
                  <a:solidFill>
                    <a:srgbClr val="1086B0"/>
                  </a:solidFill>
                </a:rPr>
                <a:t>1 JND</a:t>
              </a:r>
              <a:endParaRPr lang="en-US" sz="1200" b="1" dirty="0">
                <a:solidFill>
                  <a:srgbClr val="1086B0"/>
                </a:solidFill>
              </a:endParaRPr>
            </a:p>
          </p:txBody>
        </p:sp>
      </p:grpSp>
      <p:grpSp>
        <p:nvGrpSpPr>
          <p:cNvPr id="30" name="Group 29"/>
          <p:cNvGrpSpPr/>
          <p:nvPr/>
        </p:nvGrpSpPr>
        <p:grpSpPr>
          <a:xfrm>
            <a:off x="6853676" y="1370930"/>
            <a:ext cx="598201" cy="279050"/>
            <a:chOff x="6853676" y="1370930"/>
            <a:chExt cx="598201" cy="279050"/>
          </a:xfrm>
        </p:grpSpPr>
        <p:cxnSp>
          <p:nvCxnSpPr>
            <p:cNvPr id="116" name="Straight Connector 115"/>
            <p:cNvCxnSpPr/>
            <p:nvPr/>
          </p:nvCxnSpPr>
          <p:spPr>
            <a:xfrm flipH="1">
              <a:off x="6853676" y="1649980"/>
              <a:ext cx="598201" cy="0"/>
            </a:xfrm>
            <a:prstGeom prst="line">
              <a:avLst/>
            </a:prstGeom>
            <a:ln>
              <a:solidFill>
                <a:schemeClr val="tx2">
                  <a:lumMod val="60000"/>
                  <a:lumOff val="40000"/>
                </a:schemeClr>
              </a:solidFill>
            </a:ln>
            <a:effectLst/>
          </p:spPr>
          <p:style>
            <a:lnRef idx="3">
              <a:schemeClr val="accent2"/>
            </a:lnRef>
            <a:fillRef idx="0">
              <a:schemeClr val="accent2"/>
            </a:fillRef>
            <a:effectRef idx="2">
              <a:schemeClr val="accent2"/>
            </a:effectRef>
            <a:fontRef idx="minor">
              <a:schemeClr val="tx1"/>
            </a:fontRef>
          </p:style>
        </p:cxnSp>
        <p:sp>
          <p:nvSpPr>
            <p:cNvPr id="119" name="TextBox 118"/>
            <p:cNvSpPr txBox="1"/>
            <p:nvPr/>
          </p:nvSpPr>
          <p:spPr>
            <a:xfrm>
              <a:off x="6878502" y="1370930"/>
              <a:ext cx="548548" cy="276999"/>
            </a:xfrm>
            <a:prstGeom prst="rect">
              <a:avLst/>
            </a:prstGeom>
            <a:noFill/>
          </p:spPr>
          <p:txBody>
            <a:bodyPr wrap="none" rtlCol="0">
              <a:spAutoFit/>
            </a:bodyPr>
            <a:lstStyle/>
            <a:p>
              <a:r>
                <a:rPr lang="en-US" sz="1200" b="1" dirty="0" smtClean="0">
                  <a:solidFill>
                    <a:srgbClr val="1086B0"/>
                  </a:solidFill>
                </a:rPr>
                <a:t>1 JND</a:t>
              </a:r>
              <a:endParaRPr lang="en-US" sz="1200" b="1" dirty="0">
                <a:solidFill>
                  <a:srgbClr val="1086B0"/>
                </a:solidFill>
              </a:endParaRPr>
            </a:p>
          </p:txBody>
        </p:sp>
      </p:grpSp>
      <p:grpSp>
        <p:nvGrpSpPr>
          <p:cNvPr id="24" name="Group 23"/>
          <p:cNvGrpSpPr/>
          <p:nvPr/>
        </p:nvGrpSpPr>
        <p:grpSpPr>
          <a:xfrm>
            <a:off x="7456374" y="1001542"/>
            <a:ext cx="809321" cy="276999"/>
            <a:chOff x="7456374" y="1001542"/>
            <a:chExt cx="809321" cy="276999"/>
          </a:xfrm>
        </p:grpSpPr>
        <p:cxnSp>
          <p:nvCxnSpPr>
            <p:cNvPr id="117" name="Straight Connector 116"/>
            <p:cNvCxnSpPr/>
            <p:nvPr/>
          </p:nvCxnSpPr>
          <p:spPr>
            <a:xfrm flipH="1">
              <a:off x="7456374" y="1276350"/>
              <a:ext cx="809321" cy="0"/>
            </a:xfrm>
            <a:prstGeom prst="line">
              <a:avLst/>
            </a:prstGeom>
            <a:ln>
              <a:solidFill>
                <a:schemeClr val="tx2">
                  <a:lumMod val="60000"/>
                  <a:lumOff val="40000"/>
                </a:schemeClr>
              </a:solidFill>
            </a:ln>
            <a:effectLst/>
          </p:spPr>
          <p:style>
            <a:lnRef idx="3">
              <a:schemeClr val="accent2"/>
            </a:lnRef>
            <a:fillRef idx="0">
              <a:schemeClr val="accent2"/>
            </a:fillRef>
            <a:effectRef idx="2">
              <a:schemeClr val="accent2"/>
            </a:effectRef>
            <a:fontRef idx="minor">
              <a:schemeClr val="tx1"/>
            </a:fontRef>
          </p:style>
        </p:cxnSp>
        <p:sp>
          <p:nvSpPr>
            <p:cNvPr id="120" name="TextBox 119"/>
            <p:cNvSpPr txBox="1"/>
            <p:nvPr/>
          </p:nvSpPr>
          <p:spPr>
            <a:xfrm>
              <a:off x="7586760" y="1001542"/>
              <a:ext cx="548548" cy="276999"/>
            </a:xfrm>
            <a:prstGeom prst="rect">
              <a:avLst/>
            </a:prstGeom>
            <a:noFill/>
          </p:spPr>
          <p:txBody>
            <a:bodyPr wrap="none" rtlCol="0">
              <a:spAutoFit/>
            </a:bodyPr>
            <a:lstStyle/>
            <a:p>
              <a:r>
                <a:rPr lang="en-US" sz="1200" b="1" dirty="0" smtClean="0">
                  <a:solidFill>
                    <a:srgbClr val="1086B0"/>
                  </a:solidFill>
                </a:rPr>
                <a:t>1 JND</a:t>
              </a:r>
              <a:endParaRPr lang="en-US" sz="1200" b="1" dirty="0">
                <a:solidFill>
                  <a:srgbClr val="1086B0"/>
                </a:solidFill>
              </a:endParaRPr>
            </a:p>
          </p:txBody>
        </p:sp>
      </p:grpSp>
      <p:sp>
        <p:nvSpPr>
          <p:cNvPr id="121" name="TextBox 120"/>
          <p:cNvSpPr txBox="1"/>
          <p:nvPr/>
        </p:nvSpPr>
        <p:spPr>
          <a:xfrm>
            <a:off x="6584487" y="3521856"/>
            <a:ext cx="907621" cy="461665"/>
          </a:xfrm>
          <a:prstGeom prst="rect">
            <a:avLst/>
          </a:prstGeom>
          <a:noFill/>
        </p:spPr>
        <p:txBody>
          <a:bodyPr wrap="none" rtlCol="0">
            <a:spAutoFit/>
          </a:bodyPr>
          <a:lstStyle/>
          <a:p>
            <a:pPr algn="ctr"/>
            <a:r>
              <a:rPr lang="en-US" sz="2400" b="1" dirty="0" smtClean="0">
                <a:solidFill>
                  <a:srgbClr val="1086B0"/>
                </a:solidFill>
              </a:rPr>
              <a:t>4 JND</a:t>
            </a:r>
            <a:endParaRPr lang="en-US" sz="1600" b="1" dirty="0">
              <a:solidFill>
                <a:srgbClr val="1086B0"/>
              </a:solidFill>
            </a:endParaRPr>
          </a:p>
        </p:txBody>
      </p:sp>
      <p:cxnSp>
        <p:nvCxnSpPr>
          <p:cNvPr id="4" name="Straight Arrow Connector 3"/>
          <p:cNvCxnSpPr/>
          <p:nvPr/>
        </p:nvCxnSpPr>
        <p:spPr>
          <a:xfrm>
            <a:off x="5876223" y="3106837"/>
            <a:ext cx="591958"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7" name="Straight Arrow Connector 56"/>
          <p:cNvCxnSpPr/>
          <p:nvPr/>
        </p:nvCxnSpPr>
        <p:spPr>
          <a:xfrm>
            <a:off x="6334184" y="2852311"/>
            <a:ext cx="591958"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3" name="Slide Number Placeholder 2"/>
          <p:cNvSpPr>
            <a:spLocks noGrp="1"/>
          </p:cNvSpPr>
          <p:nvPr>
            <p:ph type="sldNum" sz="quarter" idx="12"/>
          </p:nvPr>
        </p:nvSpPr>
        <p:spPr/>
        <p:txBody>
          <a:bodyPr/>
          <a:lstStyle/>
          <a:p>
            <a:fld id="{4AF310B5-B37C-4062-950A-8FEDA86889CC}" type="slidenum">
              <a:rPr lang="en-US" smtClean="0"/>
              <a:t>29</a:t>
            </a:fld>
            <a:endParaRPr lang="en-US"/>
          </a:p>
        </p:txBody>
      </p:sp>
      <p:cxnSp>
        <p:nvCxnSpPr>
          <p:cNvPr id="6" name="Curved Connector 5"/>
          <p:cNvCxnSpPr>
            <a:endCxn id="22" idx="2"/>
          </p:cNvCxnSpPr>
          <p:nvPr/>
        </p:nvCxnSpPr>
        <p:spPr>
          <a:xfrm flipV="1">
            <a:off x="922953" y="2327108"/>
            <a:ext cx="5173047" cy="1507475"/>
          </a:xfrm>
          <a:prstGeom prst="curvedConnector2">
            <a:avLst/>
          </a:prstGeom>
          <a:ln>
            <a:prstDash val="sysDot"/>
            <a:tailEnd type="arrow"/>
          </a:ln>
        </p:spPr>
        <p:style>
          <a:lnRef idx="2">
            <a:schemeClr val="accent1"/>
          </a:lnRef>
          <a:fillRef idx="0">
            <a:schemeClr val="accent1"/>
          </a:fillRef>
          <a:effectRef idx="1">
            <a:schemeClr val="accent1"/>
          </a:effectRef>
          <a:fontRef idx="minor">
            <a:schemeClr val="tx1"/>
          </a:fontRef>
        </p:style>
      </p:cxnSp>
      <p:cxnSp>
        <p:nvCxnSpPr>
          <p:cNvPr id="61" name="Curved Connector 60"/>
          <p:cNvCxnSpPr>
            <a:endCxn id="118" idx="2"/>
          </p:cNvCxnSpPr>
          <p:nvPr/>
        </p:nvCxnSpPr>
        <p:spPr>
          <a:xfrm flipV="1">
            <a:off x="1515127" y="1971632"/>
            <a:ext cx="5069360" cy="1862952"/>
          </a:xfrm>
          <a:prstGeom prst="curvedConnector2">
            <a:avLst/>
          </a:prstGeom>
          <a:ln>
            <a:prstDash val="sysDot"/>
            <a:tailEnd type="arrow"/>
          </a:ln>
        </p:spPr>
        <p:style>
          <a:lnRef idx="2">
            <a:schemeClr val="accent1"/>
          </a:lnRef>
          <a:fillRef idx="0">
            <a:schemeClr val="accent1"/>
          </a:fillRef>
          <a:effectRef idx="1">
            <a:schemeClr val="accent1"/>
          </a:effectRef>
          <a:fontRef idx="minor">
            <a:schemeClr val="tx1"/>
          </a:fontRef>
        </p:style>
      </p:cxnSp>
      <p:sp>
        <p:nvSpPr>
          <p:cNvPr id="99" name="Oval 98"/>
          <p:cNvSpPr/>
          <p:nvPr/>
        </p:nvSpPr>
        <p:spPr>
          <a:xfrm>
            <a:off x="5739063" y="2954675"/>
            <a:ext cx="274320" cy="274320"/>
          </a:xfrm>
          <a:prstGeom prst="ellipse">
            <a:avLst/>
          </a:prstGeom>
          <a:gradFill>
            <a:gsLst>
              <a:gs pos="0">
                <a:srgbClr val="E20000"/>
              </a:gs>
              <a:gs pos="80000">
                <a:schemeClr val="accent2">
                  <a:shade val="93000"/>
                  <a:satMod val="130000"/>
                </a:schemeClr>
              </a:gs>
              <a:gs pos="100000">
                <a:schemeClr val="accent2">
                  <a:shade val="94000"/>
                  <a:satMod val="135000"/>
                </a:schemeClr>
              </a:gs>
            </a:gsLst>
          </a:gra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100" name="Oval 99"/>
          <p:cNvSpPr/>
          <p:nvPr/>
        </p:nvSpPr>
        <p:spPr>
          <a:xfrm>
            <a:off x="8126145" y="1764030"/>
            <a:ext cx="274320" cy="274320"/>
          </a:xfrm>
          <a:prstGeom prst="ellipse">
            <a:avLst/>
          </a:prstGeom>
          <a:gradFill>
            <a:gsLst>
              <a:gs pos="0">
                <a:srgbClr val="E20000"/>
              </a:gs>
              <a:gs pos="80000">
                <a:schemeClr val="accent2">
                  <a:shade val="93000"/>
                  <a:satMod val="130000"/>
                </a:schemeClr>
              </a:gs>
              <a:gs pos="100000">
                <a:schemeClr val="accent2">
                  <a:shade val="94000"/>
                  <a:satMod val="135000"/>
                </a:schemeClr>
              </a:gs>
            </a:gsLst>
          </a:gra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108" name="Oval 107"/>
          <p:cNvSpPr/>
          <p:nvPr/>
        </p:nvSpPr>
        <p:spPr>
          <a:xfrm>
            <a:off x="6193861" y="2696076"/>
            <a:ext cx="274320" cy="274320"/>
          </a:xfrm>
          <a:prstGeom prst="ellipse">
            <a:avLst/>
          </a:prstGeom>
          <a:gradFill>
            <a:gsLst>
              <a:gs pos="0">
                <a:srgbClr val="E20000">
                  <a:alpha val="51000"/>
                </a:srgbClr>
              </a:gs>
              <a:gs pos="80000">
                <a:schemeClr val="accent2">
                  <a:shade val="93000"/>
                  <a:satMod val="130000"/>
                  <a:alpha val="50000"/>
                </a:schemeClr>
              </a:gs>
              <a:gs pos="100000">
                <a:schemeClr val="accent2">
                  <a:shade val="94000"/>
                  <a:satMod val="135000"/>
                  <a:alpha val="50000"/>
                </a:schemeClr>
              </a:gs>
            </a:gsLst>
          </a:gra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109" name="Oval 108"/>
          <p:cNvSpPr/>
          <p:nvPr/>
        </p:nvSpPr>
        <p:spPr>
          <a:xfrm>
            <a:off x="6705289" y="2401741"/>
            <a:ext cx="274320" cy="274320"/>
          </a:xfrm>
          <a:prstGeom prst="ellipse">
            <a:avLst/>
          </a:prstGeom>
          <a:gradFill>
            <a:gsLst>
              <a:gs pos="0">
                <a:srgbClr val="E20000">
                  <a:alpha val="51000"/>
                </a:srgbClr>
              </a:gs>
              <a:gs pos="80000">
                <a:schemeClr val="accent2">
                  <a:shade val="93000"/>
                  <a:satMod val="130000"/>
                  <a:alpha val="50000"/>
                </a:schemeClr>
              </a:gs>
              <a:gs pos="100000">
                <a:schemeClr val="accent2">
                  <a:shade val="94000"/>
                  <a:satMod val="135000"/>
                  <a:alpha val="50000"/>
                </a:schemeClr>
              </a:gs>
            </a:gsLst>
          </a:gra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110" name="Oval 109"/>
          <p:cNvSpPr/>
          <p:nvPr/>
        </p:nvSpPr>
        <p:spPr>
          <a:xfrm>
            <a:off x="7319213" y="2145030"/>
            <a:ext cx="274320" cy="274320"/>
          </a:xfrm>
          <a:prstGeom prst="ellipse">
            <a:avLst/>
          </a:prstGeom>
          <a:gradFill>
            <a:gsLst>
              <a:gs pos="0">
                <a:srgbClr val="E20000">
                  <a:alpha val="51000"/>
                </a:srgbClr>
              </a:gs>
              <a:gs pos="80000">
                <a:schemeClr val="accent2">
                  <a:shade val="93000"/>
                  <a:satMod val="130000"/>
                  <a:alpha val="50000"/>
                </a:schemeClr>
              </a:gs>
              <a:gs pos="100000">
                <a:schemeClr val="accent2">
                  <a:shade val="94000"/>
                  <a:satMod val="135000"/>
                  <a:alpha val="50000"/>
                </a:schemeClr>
              </a:gs>
            </a:gsLst>
          </a:gra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654035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8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9"/>
                                        </p:tgtEl>
                                        <p:attrNameLst>
                                          <p:attrName>style.visibility</p:attrName>
                                        </p:attrNameLst>
                                      </p:cBhvr>
                                      <p:to>
                                        <p:strVal val="visible"/>
                                      </p:to>
                                    </p:set>
                                  </p:childTnLst>
                                </p:cTn>
                              </p:par>
                            </p:childTnLst>
                          </p:cTn>
                        </p:par>
                        <p:par>
                          <p:cTn id="9" fill="hold">
                            <p:stCondLst>
                              <p:cond delay="0"/>
                            </p:stCondLst>
                            <p:childTnLst>
                              <p:par>
                                <p:cTn id="10" presetID="10" presetClass="entr" presetSubtype="0" fill="hold" grpId="0" nodeType="afterEffect">
                                  <p:stCondLst>
                                    <p:cond delay="0"/>
                                  </p:stCondLst>
                                  <p:childTnLst>
                                    <p:set>
                                      <p:cBhvr>
                                        <p:cTn id="11" dur="1" fill="hold">
                                          <p:stCondLst>
                                            <p:cond delay="0"/>
                                          </p:stCondLst>
                                        </p:cTn>
                                        <p:tgtEl>
                                          <p:spTgt spid="99"/>
                                        </p:tgtEl>
                                        <p:attrNameLst>
                                          <p:attrName>style.visibility</p:attrName>
                                        </p:attrNameLst>
                                      </p:cBhvr>
                                      <p:to>
                                        <p:strVal val="visible"/>
                                      </p:to>
                                    </p:set>
                                    <p:animEffect transition="in" filter="fade">
                                      <p:cBhvr>
                                        <p:cTn id="12" dur="500"/>
                                        <p:tgtEl>
                                          <p:spTgt spid="9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0"/>
                                        </p:tgtEl>
                                        <p:attrNameLst>
                                          <p:attrName>style.visibility</p:attrName>
                                        </p:attrNameLst>
                                      </p:cBhvr>
                                      <p:to>
                                        <p:strVal val="visible"/>
                                      </p:to>
                                    </p:set>
                                    <p:animEffect transition="in" filter="fade">
                                      <p:cBhvr>
                                        <p:cTn id="15" dur="500"/>
                                        <p:tgtEl>
                                          <p:spTgt spid="10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101"/>
                                        </p:tgtEl>
                                        <p:attrNameLst>
                                          <p:attrName>style.visibility</p:attrName>
                                        </p:attrNameLst>
                                      </p:cBhvr>
                                      <p:to>
                                        <p:strVal val="visible"/>
                                      </p:to>
                                    </p:set>
                                    <p:animEffect transition="in" filter="wipe(up)">
                                      <p:cBhvr>
                                        <p:cTn id="20" dur="500"/>
                                        <p:tgtEl>
                                          <p:spTgt spid="101"/>
                                        </p:tgtEl>
                                      </p:cBhvr>
                                    </p:animEffect>
                                  </p:childTnLst>
                                </p:cTn>
                              </p:par>
                              <p:par>
                                <p:cTn id="21" presetID="22" presetClass="entr" presetSubtype="1" fill="hold" nodeType="withEffect">
                                  <p:stCondLst>
                                    <p:cond delay="0"/>
                                  </p:stCondLst>
                                  <p:childTnLst>
                                    <p:set>
                                      <p:cBhvr>
                                        <p:cTn id="22" dur="1" fill="hold">
                                          <p:stCondLst>
                                            <p:cond delay="0"/>
                                          </p:stCondLst>
                                        </p:cTn>
                                        <p:tgtEl>
                                          <p:spTgt spid="102"/>
                                        </p:tgtEl>
                                        <p:attrNameLst>
                                          <p:attrName>style.visibility</p:attrName>
                                        </p:attrNameLst>
                                      </p:cBhvr>
                                      <p:to>
                                        <p:strVal val="visible"/>
                                      </p:to>
                                    </p:set>
                                    <p:animEffect transition="in" filter="wipe(up)">
                                      <p:cBhvr>
                                        <p:cTn id="23" dur="500"/>
                                        <p:tgtEl>
                                          <p:spTgt spid="102"/>
                                        </p:tgtEl>
                                      </p:cBhvr>
                                    </p:animEffect>
                                  </p:childTnLst>
                                </p:cTn>
                              </p:par>
                            </p:childTnLst>
                          </p:cTn>
                        </p:par>
                        <p:par>
                          <p:cTn id="24" fill="hold">
                            <p:stCondLst>
                              <p:cond delay="500"/>
                            </p:stCondLst>
                            <p:childTnLst>
                              <p:par>
                                <p:cTn id="25" presetID="10" presetClass="entr" presetSubtype="0" fill="hold" nodeType="after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fade">
                                      <p:cBhvr>
                                        <p:cTn id="27" dur="500"/>
                                        <p:tgtEl>
                                          <p:spTgt spid="4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7"/>
                                        </p:tgtEl>
                                        <p:attrNameLst>
                                          <p:attrName>style.visibility</p:attrName>
                                        </p:attrNameLst>
                                      </p:cBhvr>
                                      <p:to>
                                        <p:strVal val="visible"/>
                                      </p:to>
                                    </p:set>
                                    <p:animEffect transition="in" filter="fade">
                                      <p:cBhvr>
                                        <p:cTn id="30" dur="500"/>
                                        <p:tgtEl>
                                          <p:spTgt spid="10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500"/>
                                        <p:tgtEl>
                                          <p:spTgt spid="4"/>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wipe(down)">
                                      <p:cBhvr>
                                        <p:cTn id="40" dur="500"/>
                                        <p:tgtEl>
                                          <p:spTgt spid="23"/>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nodeType="click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wipe(down)">
                                      <p:cBhvr>
                                        <p:cTn id="45" dur="500"/>
                                        <p:tgtEl>
                                          <p:spTgt spid="6"/>
                                        </p:tgtEl>
                                      </p:cBhvr>
                                    </p:animEffect>
                                  </p:childTnLst>
                                </p:cTn>
                              </p:par>
                            </p:childTnLst>
                          </p:cTn>
                        </p:par>
                        <p:par>
                          <p:cTn id="46" fill="hold">
                            <p:stCondLst>
                              <p:cond delay="500"/>
                            </p:stCondLst>
                            <p:childTnLst>
                              <p:par>
                                <p:cTn id="47" presetID="10" presetClass="entr" presetSubtype="0" fill="hold"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500"/>
                                        <p:tgtEl>
                                          <p:spTgt spid="33"/>
                                        </p:tgtEl>
                                      </p:cBhvr>
                                    </p:animEffect>
                                  </p:childTnLst>
                                </p:cTn>
                              </p:par>
                              <p:par>
                                <p:cTn id="50" presetID="10" presetClass="exit" presetSubtype="0" fill="hold" nodeType="withEffect">
                                  <p:stCondLst>
                                    <p:cond delay="0"/>
                                  </p:stCondLst>
                                  <p:childTnLst>
                                    <p:animEffect transition="out" filter="fade">
                                      <p:cBhvr>
                                        <p:cTn id="51" dur="500"/>
                                        <p:tgtEl>
                                          <p:spTgt spid="4"/>
                                        </p:tgtEl>
                                      </p:cBhvr>
                                    </p:animEffect>
                                    <p:set>
                                      <p:cBhvr>
                                        <p:cTn id="52" dur="1" fill="hold">
                                          <p:stCondLst>
                                            <p:cond delay="499"/>
                                          </p:stCondLst>
                                        </p:cTn>
                                        <p:tgtEl>
                                          <p:spTgt spid="4"/>
                                        </p:tgtEl>
                                        <p:attrNameLst>
                                          <p:attrName>style.visibility</p:attrName>
                                        </p:attrNameLst>
                                      </p:cBhvr>
                                      <p:to>
                                        <p:strVal val="hidden"/>
                                      </p:to>
                                    </p:set>
                                  </p:childTnLst>
                                </p:cTn>
                              </p:par>
                            </p:childTnLst>
                          </p:cTn>
                        </p:par>
                        <p:par>
                          <p:cTn id="53" fill="hold">
                            <p:stCondLst>
                              <p:cond delay="1000"/>
                            </p:stCondLst>
                            <p:childTnLst>
                              <p:par>
                                <p:cTn id="54" presetID="22" presetClass="entr" presetSubtype="1" fill="hold" nodeType="afterEffect">
                                  <p:stCondLst>
                                    <p:cond delay="0"/>
                                  </p:stCondLst>
                                  <p:childTnLst>
                                    <p:set>
                                      <p:cBhvr>
                                        <p:cTn id="55" dur="1" fill="hold">
                                          <p:stCondLst>
                                            <p:cond delay="0"/>
                                          </p:stCondLst>
                                        </p:cTn>
                                        <p:tgtEl>
                                          <p:spTgt spid="111"/>
                                        </p:tgtEl>
                                        <p:attrNameLst>
                                          <p:attrName>style.visibility</p:attrName>
                                        </p:attrNameLst>
                                      </p:cBhvr>
                                      <p:to>
                                        <p:strVal val="visible"/>
                                      </p:to>
                                    </p:set>
                                    <p:animEffect transition="in" filter="wipe(up)">
                                      <p:cBhvr>
                                        <p:cTn id="56" dur="500"/>
                                        <p:tgtEl>
                                          <p:spTgt spid="111"/>
                                        </p:tgtEl>
                                      </p:cBhvr>
                                    </p:animEffect>
                                  </p:childTnLst>
                                </p:cTn>
                              </p:par>
                            </p:childTnLst>
                          </p:cTn>
                        </p:par>
                        <p:par>
                          <p:cTn id="57" fill="hold">
                            <p:stCondLst>
                              <p:cond delay="1500"/>
                            </p:stCondLst>
                            <p:childTnLst>
                              <p:par>
                                <p:cTn id="58" presetID="10" presetClass="entr" presetSubtype="0" fill="hold" grpId="0" nodeType="afterEffect">
                                  <p:stCondLst>
                                    <p:cond delay="0"/>
                                  </p:stCondLst>
                                  <p:childTnLst>
                                    <p:set>
                                      <p:cBhvr>
                                        <p:cTn id="59" dur="1" fill="hold">
                                          <p:stCondLst>
                                            <p:cond delay="0"/>
                                          </p:stCondLst>
                                        </p:cTn>
                                        <p:tgtEl>
                                          <p:spTgt spid="108"/>
                                        </p:tgtEl>
                                        <p:attrNameLst>
                                          <p:attrName>style.visibility</p:attrName>
                                        </p:attrNameLst>
                                      </p:cBhvr>
                                      <p:to>
                                        <p:strVal val="visible"/>
                                      </p:to>
                                    </p:set>
                                    <p:animEffect transition="in" filter="fade">
                                      <p:cBhvr>
                                        <p:cTn id="60" dur="500"/>
                                        <p:tgtEl>
                                          <p:spTgt spid="108"/>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fade">
                                      <p:cBhvr>
                                        <p:cTn id="65" dur="500"/>
                                        <p:tgtEl>
                                          <p:spTgt spid="57"/>
                                        </p:tgtEl>
                                      </p:cBhvr>
                                    </p:animEffect>
                                  </p:childTnLst>
                                </p:cTn>
                              </p:par>
                            </p:childTnLst>
                          </p:cTn>
                        </p:par>
                        <p:par>
                          <p:cTn id="66" fill="hold">
                            <p:stCondLst>
                              <p:cond delay="500"/>
                            </p:stCondLst>
                            <p:childTnLst>
                              <p:par>
                                <p:cTn id="67" presetID="10" presetClass="exit" presetSubtype="0" fill="hold" nodeType="afterEffect">
                                  <p:stCondLst>
                                    <p:cond delay="0"/>
                                  </p:stCondLst>
                                  <p:childTnLst>
                                    <p:animEffect transition="out" filter="fade">
                                      <p:cBhvr>
                                        <p:cTn id="68" dur="500"/>
                                        <p:tgtEl>
                                          <p:spTgt spid="23"/>
                                        </p:tgtEl>
                                      </p:cBhvr>
                                    </p:animEffect>
                                    <p:set>
                                      <p:cBhvr>
                                        <p:cTn id="69" dur="1" fill="hold">
                                          <p:stCondLst>
                                            <p:cond delay="499"/>
                                          </p:stCondLst>
                                        </p:cTn>
                                        <p:tgtEl>
                                          <p:spTgt spid="23"/>
                                        </p:tgtEl>
                                        <p:attrNameLst>
                                          <p:attrName>style.visibility</p:attrName>
                                        </p:attrNameLst>
                                      </p:cBhvr>
                                      <p:to>
                                        <p:strVal val="hidden"/>
                                      </p:to>
                                    </p:set>
                                  </p:childTnLst>
                                </p:cTn>
                              </p:par>
                              <p:par>
                                <p:cTn id="70" presetID="10" presetClass="exit" presetSubtype="0" fill="hold" nodeType="withEffect">
                                  <p:stCondLst>
                                    <p:cond delay="0"/>
                                  </p:stCondLst>
                                  <p:childTnLst>
                                    <p:animEffect transition="out" filter="fade">
                                      <p:cBhvr>
                                        <p:cTn id="71" dur="500"/>
                                        <p:tgtEl>
                                          <p:spTgt spid="6"/>
                                        </p:tgtEl>
                                      </p:cBhvr>
                                    </p:animEffect>
                                    <p:set>
                                      <p:cBhvr>
                                        <p:cTn id="72" dur="1" fill="hold">
                                          <p:stCondLst>
                                            <p:cond delay="499"/>
                                          </p:stCondLst>
                                        </p:cTn>
                                        <p:tgtEl>
                                          <p:spTgt spid="6"/>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nodeType="clickEffect">
                                  <p:stCondLst>
                                    <p:cond delay="0"/>
                                  </p:stCondLst>
                                  <p:childTnLst>
                                    <p:set>
                                      <p:cBhvr>
                                        <p:cTn id="76" dur="1" fill="hold">
                                          <p:stCondLst>
                                            <p:cond delay="0"/>
                                          </p:stCondLst>
                                        </p:cTn>
                                        <p:tgtEl>
                                          <p:spTgt spid="54"/>
                                        </p:tgtEl>
                                        <p:attrNameLst>
                                          <p:attrName>style.visibility</p:attrName>
                                        </p:attrNameLst>
                                      </p:cBhvr>
                                      <p:to>
                                        <p:strVal val="visible"/>
                                      </p:to>
                                    </p:set>
                                    <p:animEffect transition="in" filter="wipe(down)">
                                      <p:cBhvr>
                                        <p:cTn id="77" dur="500"/>
                                        <p:tgtEl>
                                          <p:spTgt spid="54"/>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nodeType="clickEffect">
                                  <p:stCondLst>
                                    <p:cond delay="0"/>
                                  </p:stCondLst>
                                  <p:childTnLst>
                                    <p:set>
                                      <p:cBhvr>
                                        <p:cTn id="81" dur="1" fill="hold">
                                          <p:stCondLst>
                                            <p:cond delay="0"/>
                                          </p:stCondLst>
                                        </p:cTn>
                                        <p:tgtEl>
                                          <p:spTgt spid="61"/>
                                        </p:tgtEl>
                                        <p:attrNameLst>
                                          <p:attrName>style.visibility</p:attrName>
                                        </p:attrNameLst>
                                      </p:cBhvr>
                                      <p:to>
                                        <p:strVal val="visible"/>
                                      </p:to>
                                    </p:set>
                                    <p:animEffect transition="in" filter="wipe(down)">
                                      <p:cBhvr>
                                        <p:cTn id="82" dur="500"/>
                                        <p:tgtEl>
                                          <p:spTgt spid="61"/>
                                        </p:tgtEl>
                                      </p:cBhvr>
                                    </p:animEffect>
                                  </p:childTnLst>
                                </p:cTn>
                              </p:par>
                            </p:childTnLst>
                          </p:cTn>
                        </p:par>
                        <p:par>
                          <p:cTn id="83" fill="hold">
                            <p:stCondLst>
                              <p:cond delay="500"/>
                            </p:stCondLst>
                            <p:childTnLst>
                              <p:par>
                                <p:cTn id="84" presetID="10" presetClass="entr" presetSubtype="0" fill="hold" nodeType="afterEffect">
                                  <p:stCondLst>
                                    <p:cond delay="0"/>
                                  </p:stCondLst>
                                  <p:childTnLst>
                                    <p:set>
                                      <p:cBhvr>
                                        <p:cTn id="85" dur="1" fill="hold">
                                          <p:stCondLst>
                                            <p:cond delay="0"/>
                                          </p:stCondLst>
                                        </p:cTn>
                                        <p:tgtEl>
                                          <p:spTgt spid="31"/>
                                        </p:tgtEl>
                                        <p:attrNameLst>
                                          <p:attrName>style.visibility</p:attrName>
                                        </p:attrNameLst>
                                      </p:cBhvr>
                                      <p:to>
                                        <p:strVal val="visible"/>
                                      </p:to>
                                    </p:set>
                                    <p:animEffect transition="in" filter="fade">
                                      <p:cBhvr>
                                        <p:cTn id="86" dur="500"/>
                                        <p:tgtEl>
                                          <p:spTgt spid="31"/>
                                        </p:tgtEl>
                                      </p:cBhvr>
                                    </p:animEffect>
                                  </p:childTnLst>
                                </p:cTn>
                              </p:par>
                              <p:par>
                                <p:cTn id="87" presetID="10" presetClass="exit" presetSubtype="0" fill="hold" nodeType="withEffect">
                                  <p:stCondLst>
                                    <p:cond delay="0"/>
                                  </p:stCondLst>
                                  <p:childTnLst>
                                    <p:animEffect transition="out" filter="fade">
                                      <p:cBhvr>
                                        <p:cTn id="88" dur="500"/>
                                        <p:tgtEl>
                                          <p:spTgt spid="57"/>
                                        </p:tgtEl>
                                      </p:cBhvr>
                                    </p:animEffect>
                                    <p:set>
                                      <p:cBhvr>
                                        <p:cTn id="89" dur="1" fill="hold">
                                          <p:stCondLst>
                                            <p:cond delay="499"/>
                                          </p:stCondLst>
                                        </p:cTn>
                                        <p:tgtEl>
                                          <p:spTgt spid="57"/>
                                        </p:tgtEl>
                                        <p:attrNameLst>
                                          <p:attrName>style.visibility</p:attrName>
                                        </p:attrNameLst>
                                      </p:cBhvr>
                                      <p:to>
                                        <p:strVal val="hidden"/>
                                      </p:to>
                                    </p:set>
                                  </p:childTnLst>
                                </p:cTn>
                              </p:par>
                            </p:childTnLst>
                          </p:cTn>
                        </p:par>
                        <p:par>
                          <p:cTn id="90" fill="hold">
                            <p:stCondLst>
                              <p:cond delay="1000"/>
                            </p:stCondLst>
                            <p:childTnLst>
                              <p:par>
                                <p:cTn id="91" presetID="22" presetClass="entr" presetSubtype="1" fill="hold" nodeType="afterEffect">
                                  <p:stCondLst>
                                    <p:cond delay="0"/>
                                  </p:stCondLst>
                                  <p:childTnLst>
                                    <p:set>
                                      <p:cBhvr>
                                        <p:cTn id="92" dur="1" fill="hold">
                                          <p:stCondLst>
                                            <p:cond delay="0"/>
                                          </p:stCondLst>
                                        </p:cTn>
                                        <p:tgtEl>
                                          <p:spTgt spid="112"/>
                                        </p:tgtEl>
                                        <p:attrNameLst>
                                          <p:attrName>style.visibility</p:attrName>
                                        </p:attrNameLst>
                                      </p:cBhvr>
                                      <p:to>
                                        <p:strVal val="visible"/>
                                      </p:to>
                                    </p:set>
                                    <p:animEffect transition="in" filter="wipe(up)">
                                      <p:cBhvr>
                                        <p:cTn id="93" dur="500"/>
                                        <p:tgtEl>
                                          <p:spTgt spid="112"/>
                                        </p:tgtEl>
                                      </p:cBhvr>
                                    </p:animEffect>
                                  </p:childTnLst>
                                </p:cTn>
                              </p:par>
                            </p:childTnLst>
                          </p:cTn>
                        </p:par>
                        <p:par>
                          <p:cTn id="94" fill="hold">
                            <p:stCondLst>
                              <p:cond delay="1500"/>
                            </p:stCondLst>
                            <p:childTnLst>
                              <p:par>
                                <p:cTn id="95" presetID="10" presetClass="entr" presetSubtype="0" fill="hold" grpId="0" nodeType="afterEffect">
                                  <p:stCondLst>
                                    <p:cond delay="0"/>
                                  </p:stCondLst>
                                  <p:childTnLst>
                                    <p:set>
                                      <p:cBhvr>
                                        <p:cTn id="96" dur="1" fill="hold">
                                          <p:stCondLst>
                                            <p:cond delay="0"/>
                                          </p:stCondLst>
                                        </p:cTn>
                                        <p:tgtEl>
                                          <p:spTgt spid="109"/>
                                        </p:tgtEl>
                                        <p:attrNameLst>
                                          <p:attrName>style.visibility</p:attrName>
                                        </p:attrNameLst>
                                      </p:cBhvr>
                                      <p:to>
                                        <p:strVal val="visible"/>
                                      </p:to>
                                    </p:set>
                                    <p:animEffect transition="in" filter="fade">
                                      <p:cBhvr>
                                        <p:cTn id="97" dur="500"/>
                                        <p:tgtEl>
                                          <p:spTgt spid="109"/>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4" fill="hold" nodeType="clickEffect">
                                  <p:stCondLst>
                                    <p:cond delay="0"/>
                                  </p:stCondLst>
                                  <p:childTnLst>
                                    <p:set>
                                      <p:cBhvr>
                                        <p:cTn id="101" dur="1" fill="hold">
                                          <p:stCondLst>
                                            <p:cond delay="0"/>
                                          </p:stCondLst>
                                        </p:cTn>
                                        <p:tgtEl>
                                          <p:spTgt spid="59"/>
                                        </p:tgtEl>
                                        <p:attrNameLst>
                                          <p:attrName>style.visibility</p:attrName>
                                        </p:attrNameLst>
                                      </p:cBhvr>
                                      <p:to>
                                        <p:strVal val="visible"/>
                                      </p:to>
                                    </p:set>
                                    <p:animEffect transition="in" filter="wipe(down)">
                                      <p:cBhvr>
                                        <p:cTn id="102" dur="250"/>
                                        <p:tgtEl>
                                          <p:spTgt spid="59"/>
                                        </p:tgtEl>
                                      </p:cBhvr>
                                    </p:animEffect>
                                  </p:childTnLst>
                                </p:cTn>
                              </p:par>
                              <p:par>
                                <p:cTn id="103" presetID="10" presetClass="exit" presetSubtype="0" fill="hold" nodeType="withEffect">
                                  <p:stCondLst>
                                    <p:cond delay="0"/>
                                  </p:stCondLst>
                                  <p:childTnLst>
                                    <p:animEffect transition="out" filter="fade">
                                      <p:cBhvr>
                                        <p:cTn id="104" dur="500"/>
                                        <p:tgtEl>
                                          <p:spTgt spid="54"/>
                                        </p:tgtEl>
                                      </p:cBhvr>
                                    </p:animEffect>
                                    <p:set>
                                      <p:cBhvr>
                                        <p:cTn id="105" dur="1" fill="hold">
                                          <p:stCondLst>
                                            <p:cond delay="499"/>
                                          </p:stCondLst>
                                        </p:cTn>
                                        <p:tgtEl>
                                          <p:spTgt spid="54"/>
                                        </p:tgtEl>
                                        <p:attrNameLst>
                                          <p:attrName>style.visibility</p:attrName>
                                        </p:attrNameLst>
                                      </p:cBhvr>
                                      <p:to>
                                        <p:strVal val="hidden"/>
                                      </p:to>
                                    </p:set>
                                  </p:childTnLst>
                                </p:cTn>
                              </p:par>
                              <p:par>
                                <p:cTn id="106" presetID="10" presetClass="exit" presetSubtype="0" fill="hold" nodeType="withEffect">
                                  <p:stCondLst>
                                    <p:cond delay="0"/>
                                  </p:stCondLst>
                                  <p:childTnLst>
                                    <p:animEffect transition="out" filter="fade">
                                      <p:cBhvr>
                                        <p:cTn id="107" dur="500"/>
                                        <p:tgtEl>
                                          <p:spTgt spid="61"/>
                                        </p:tgtEl>
                                      </p:cBhvr>
                                    </p:animEffect>
                                    <p:set>
                                      <p:cBhvr>
                                        <p:cTn id="108" dur="1" fill="hold">
                                          <p:stCondLst>
                                            <p:cond delay="499"/>
                                          </p:stCondLst>
                                        </p:cTn>
                                        <p:tgtEl>
                                          <p:spTgt spid="61"/>
                                        </p:tgtEl>
                                        <p:attrNameLst>
                                          <p:attrName>style.visibility</p:attrName>
                                        </p:attrNameLst>
                                      </p:cBhvr>
                                      <p:to>
                                        <p:strVal val="hidden"/>
                                      </p:to>
                                    </p:set>
                                  </p:childTnLst>
                                </p:cTn>
                              </p:par>
                            </p:childTnLst>
                          </p:cTn>
                        </p:par>
                        <p:par>
                          <p:cTn id="109" fill="hold">
                            <p:stCondLst>
                              <p:cond delay="500"/>
                            </p:stCondLst>
                            <p:childTnLst>
                              <p:par>
                                <p:cTn id="110" presetID="10" presetClass="entr" presetSubtype="0" fill="hold" nodeType="afterEffect">
                                  <p:stCondLst>
                                    <p:cond delay="0"/>
                                  </p:stCondLst>
                                  <p:childTnLst>
                                    <p:set>
                                      <p:cBhvr>
                                        <p:cTn id="111" dur="1" fill="hold">
                                          <p:stCondLst>
                                            <p:cond delay="0"/>
                                          </p:stCondLst>
                                        </p:cTn>
                                        <p:tgtEl>
                                          <p:spTgt spid="30"/>
                                        </p:tgtEl>
                                        <p:attrNameLst>
                                          <p:attrName>style.visibility</p:attrName>
                                        </p:attrNameLst>
                                      </p:cBhvr>
                                      <p:to>
                                        <p:strVal val="visible"/>
                                      </p:to>
                                    </p:set>
                                    <p:animEffect transition="in" filter="fade">
                                      <p:cBhvr>
                                        <p:cTn id="112" dur="250"/>
                                        <p:tgtEl>
                                          <p:spTgt spid="30"/>
                                        </p:tgtEl>
                                      </p:cBhvr>
                                    </p:animEffect>
                                  </p:childTnLst>
                                </p:cTn>
                              </p:par>
                            </p:childTnLst>
                          </p:cTn>
                        </p:par>
                        <p:par>
                          <p:cTn id="113" fill="hold">
                            <p:stCondLst>
                              <p:cond delay="750"/>
                            </p:stCondLst>
                            <p:childTnLst>
                              <p:par>
                                <p:cTn id="114" presetID="22" presetClass="entr" presetSubtype="1" fill="hold" nodeType="afterEffect">
                                  <p:stCondLst>
                                    <p:cond delay="0"/>
                                  </p:stCondLst>
                                  <p:childTnLst>
                                    <p:set>
                                      <p:cBhvr>
                                        <p:cTn id="115" dur="1" fill="hold">
                                          <p:stCondLst>
                                            <p:cond delay="0"/>
                                          </p:stCondLst>
                                        </p:cTn>
                                        <p:tgtEl>
                                          <p:spTgt spid="113"/>
                                        </p:tgtEl>
                                        <p:attrNameLst>
                                          <p:attrName>style.visibility</p:attrName>
                                        </p:attrNameLst>
                                      </p:cBhvr>
                                      <p:to>
                                        <p:strVal val="visible"/>
                                      </p:to>
                                    </p:set>
                                    <p:animEffect transition="in" filter="wipe(up)">
                                      <p:cBhvr>
                                        <p:cTn id="116" dur="250"/>
                                        <p:tgtEl>
                                          <p:spTgt spid="113"/>
                                        </p:tgtEl>
                                      </p:cBhvr>
                                    </p:animEffect>
                                  </p:childTnLst>
                                </p:cTn>
                              </p:par>
                            </p:childTnLst>
                          </p:cTn>
                        </p:par>
                        <p:par>
                          <p:cTn id="117" fill="hold">
                            <p:stCondLst>
                              <p:cond delay="1000"/>
                            </p:stCondLst>
                            <p:childTnLst>
                              <p:par>
                                <p:cTn id="118" presetID="10" presetClass="entr" presetSubtype="0" fill="hold" grpId="0" nodeType="afterEffect">
                                  <p:stCondLst>
                                    <p:cond delay="0"/>
                                  </p:stCondLst>
                                  <p:childTnLst>
                                    <p:set>
                                      <p:cBhvr>
                                        <p:cTn id="119" dur="1" fill="hold">
                                          <p:stCondLst>
                                            <p:cond delay="0"/>
                                          </p:stCondLst>
                                        </p:cTn>
                                        <p:tgtEl>
                                          <p:spTgt spid="110"/>
                                        </p:tgtEl>
                                        <p:attrNameLst>
                                          <p:attrName>style.visibility</p:attrName>
                                        </p:attrNameLst>
                                      </p:cBhvr>
                                      <p:to>
                                        <p:strVal val="visible"/>
                                      </p:to>
                                    </p:set>
                                    <p:animEffect transition="in" filter="fade">
                                      <p:cBhvr>
                                        <p:cTn id="120" dur="250"/>
                                        <p:tgtEl>
                                          <p:spTgt spid="110"/>
                                        </p:tgtEl>
                                      </p:cBhvr>
                                    </p:animEffect>
                                  </p:childTnLst>
                                </p:cTn>
                              </p:par>
                            </p:childTnLst>
                          </p:cTn>
                        </p:par>
                        <p:par>
                          <p:cTn id="121" fill="hold">
                            <p:stCondLst>
                              <p:cond delay="1250"/>
                            </p:stCondLst>
                            <p:childTnLst>
                              <p:par>
                                <p:cTn id="122" presetID="10" presetClass="exit" presetSubtype="0" fill="hold" nodeType="afterEffect">
                                  <p:stCondLst>
                                    <p:cond delay="0"/>
                                  </p:stCondLst>
                                  <p:childTnLst>
                                    <p:animEffect transition="out" filter="fade">
                                      <p:cBhvr>
                                        <p:cTn id="123" dur="250"/>
                                        <p:tgtEl>
                                          <p:spTgt spid="59"/>
                                        </p:tgtEl>
                                      </p:cBhvr>
                                    </p:animEffect>
                                    <p:set>
                                      <p:cBhvr>
                                        <p:cTn id="124" dur="1" fill="hold">
                                          <p:stCondLst>
                                            <p:cond delay="249"/>
                                          </p:stCondLst>
                                        </p:cTn>
                                        <p:tgtEl>
                                          <p:spTgt spid="59"/>
                                        </p:tgtEl>
                                        <p:attrNameLst>
                                          <p:attrName>style.visibility</p:attrName>
                                        </p:attrNameLst>
                                      </p:cBhvr>
                                      <p:to>
                                        <p:strVal val="hidden"/>
                                      </p:to>
                                    </p:set>
                                  </p:childTnLst>
                                </p:cTn>
                              </p:par>
                            </p:childTnLst>
                          </p:cTn>
                        </p:par>
                        <p:par>
                          <p:cTn id="125" fill="hold">
                            <p:stCondLst>
                              <p:cond delay="1500"/>
                            </p:stCondLst>
                            <p:childTnLst>
                              <p:par>
                                <p:cTn id="126" presetID="22" presetClass="entr" presetSubtype="4" fill="hold" nodeType="afterEffect">
                                  <p:stCondLst>
                                    <p:cond delay="0"/>
                                  </p:stCondLst>
                                  <p:childTnLst>
                                    <p:set>
                                      <p:cBhvr>
                                        <p:cTn id="127" dur="1" fill="hold">
                                          <p:stCondLst>
                                            <p:cond delay="0"/>
                                          </p:stCondLst>
                                        </p:cTn>
                                        <p:tgtEl>
                                          <p:spTgt spid="65"/>
                                        </p:tgtEl>
                                        <p:attrNameLst>
                                          <p:attrName>style.visibility</p:attrName>
                                        </p:attrNameLst>
                                      </p:cBhvr>
                                      <p:to>
                                        <p:strVal val="visible"/>
                                      </p:to>
                                    </p:set>
                                    <p:animEffect transition="in" filter="wipe(down)">
                                      <p:cBhvr>
                                        <p:cTn id="128" dur="250"/>
                                        <p:tgtEl>
                                          <p:spTgt spid="65"/>
                                        </p:tgtEl>
                                      </p:cBhvr>
                                    </p:animEffect>
                                  </p:childTnLst>
                                </p:cTn>
                              </p:par>
                            </p:childTnLst>
                          </p:cTn>
                        </p:par>
                        <p:par>
                          <p:cTn id="129" fill="hold">
                            <p:stCondLst>
                              <p:cond delay="1750"/>
                            </p:stCondLst>
                            <p:childTnLst>
                              <p:par>
                                <p:cTn id="130" presetID="10" presetClass="entr" presetSubtype="0" fill="hold" nodeType="afterEffect">
                                  <p:stCondLst>
                                    <p:cond delay="0"/>
                                  </p:stCondLst>
                                  <p:childTnLst>
                                    <p:set>
                                      <p:cBhvr>
                                        <p:cTn id="131" dur="1" fill="hold">
                                          <p:stCondLst>
                                            <p:cond delay="0"/>
                                          </p:stCondLst>
                                        </p:cTn>
                                        <p:tgtEl>
                                          <p:spTgt spid="24"/>
                                        </p:tgtEl>
                                        <p:attrNameLst>
                                          <p:attrName>style.visibility</p:attrName>
                                        </p:attrNameLst>
                                      </p:cBhvr>
                                      <p:to>
                                        <p:strVal val="visible"/>
                                      </p:to>
                                    </p:set>
                                    <p:animEffect transition="in" filter="fade">
                                      <p:cBhvr>
                                        <p:cTn id="132" dur="250"/>
                                        <p:tgtEl>
                                          <p:spTgt spid="24"/>
                                        </p:tgtEl>
                                      </p:cBhvr>
                                    </p:animEffect>
                                  </p:childTnLst>
                                </p:cTn>
                              </p:par>
                            </p:childTnLst>
                          </p:cTn>
                        </p:par>
                        <p:par>
                          <p:cTn id="133" fill="hold">
                            <p:stCondLst>
                              <p:cond delay="2000"/>
                            </p:stCondLst>
                            <p:childTnLst>
                              <p:par>
                                <p:cTn id="134" presetID="10" presetClass="exit" presetSubtype="0" fill="hold" nodeType="afterEffect">
                                  <p:stCondLst>
                                    <p:cond delay="0"/>
                                  </p:stCondLst>
                                  <p:childTnLst>
                                    <p:animEffect transition="out" filter="fade">
                                      <p:cBhvr>
                                        <p:cTn id="135" dur="250"/>
                                        <p:tgtEl>
                                          <p:spTgt spid="65"/>
                                        </p:tgtEl>
                                      </p:cBhvr>
                                    </p:animEffect>
                                    <p:set>
                                      <p:cBhvr>
                                        <p:cTn id="136" dur="1" fill="hold">
                                          <p:stCondLst>
                                            <p:cond delay="249"/>
                                          </p:stCondLst>
                                        </p:cTn>
                                        <p:tgtEl>
                                          <p:spTgt spid="65"/>
                                        </p:tgtEl>
                                        <p:attrNameLst>
                                          <p:attrName>style.visibility</p:attrName>
                                        </p:attrNameLst>
                                      </p:cBhvr>
                                      <p:to>
                                        <p:strVal val="hidden"/>
                                      </p:to>
                                    </p:set>
                                  </p:childTnLst>
                                </p:cTn>
                              </p:par>
                            </p:childTnLst>
                          </p:cTn>
                        </p:par>
                      </p:childTnLst>
                    </p:cTn>
                  </p:par>
                  <p:par>
                    <p:cTn id="137" fill="hold">
                      <p:stCondLst>
                        <p:cond delay="indefinite"/>
                      </p:stCondLst>
                      <p:childTnLst>
                        <p:par>
                          <p:cTn id="138" fill="hold">
                            <p:stCondLst>
                              <p:cond delay="0"/>
                            </p:stCondLst>
                            <p:childTnLst>
                              <p:par>
                                <p:cTn id="139" presetID="10" presetClass="exit" presetSubtype="0" fill="hold" grpId="1" nodeType="clickEffect">
                                  <p:stCondLst>
                                    <p:cond delay="0"/>
                                  </p:stCondLst>
                                  <p:childTnLst>
                                    <p:animEffect transition="out" filter="fade">
                                      <p:cBhvr>
                                        <p:cTn id="140" dur="500"/>
                                        <p:tgtEl>
                                          <p:spTgt spid="107"/>
                                        </p:tgtEl>
                                      </p:cBhvr>
                                    </p:animEffect>
                                    <p:set>
                                      <p:cBhvr>
                                        <p:cTn id="141" dur="1" fill="hold">
                                          <p:stCondLst>
                                            <p:cond delay="499"/>
                                          </p:stCondLst>
                                        </p:cTn>
                                        <p:tgtEl>
                                          <p:spTgt spid="107"/>
                                        </p:tgtEl>
                                        <p:attrNameLst>
                                          <p:attrName>style.visibility</p:attrName>
                                        </p:attrNameLst>
                                      </p:cBhvr>
                                      <p:to>
                                        <p:strVal val="hidden"/>
                                      </p:to>
                                    </p:set>
                                  </p:childTnLst>
                                </p:cTn>
                              </p:par>
                            </p:childTnLst>
                          </p:cTn>
                        </p:par>
                        <p:par>
                          <p:cTn id="142" fill="hold">
                            <p:stCondLst>
                              <p:cond delay="500"/>
                            </p:stCondLst>
                            <p:childTnLst>
                              <p:par>
                                <p:cTn id="143" presetID="10" presetClass="entr" presetSubtype="0" fill="hold" grpId="0" nodeType="afterEffect">
                                  <p:stCondLst>
                                    <p:cond delay="0"/>
                                  </p:stCondLst>
                                  <p:childTnLst>
                                    <p:set>
                                      <p:cBhvr>
                                        <p:cTn id="144" dur="1" fill="hold">
                                          <p:stCondLst>
                                            <p:cond delay="0"/>
                                          </p:stCondLst>
                                        </p:cTn>
                                        <p:tgtEl>
                                          <p:spTgt spid="121"/>
                                        </p:tgtEl>
                                        <p:attrNameLst>
                                          <p:attrName>style.visibility</p:attrName>
                                        </p:attrNameLst>
                                      </p:cBhvr>
                                      <p:to>
                                        <p:strVal val="visible"/>
                                      </p:to>
                                    </p:set>
                                    <p:animEffect transition="in" filter="fade">
                                      <p:cBhvr>
                                        <p:cTn id="145" dur="5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p:bldP spid="107" grpId="1"/>
      <p:bldP spid="121" grpId="0"/>
      <p:bldP spid="99" grpId="0" animBg="1"/>
      <p:bldP spid="100" grpId="0" animBg="1"/>
      <p:bldP spid="108" grpId="0" animBg="1"/>
      <p:bldP spid="109" grpId="0" animBg="1"/>
      <p:bldP spid="11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HVS response</a:t>
            </a:r>
            <a:endParaRPr lang="en-US" dirty="0"/>
          </a:p>
        </p:txBody>
      </p:sp>
      <p:grpSp>
        <p:nvGrpSpPr>
          <p:cNvPr id="5" name="Group 4"/>
          <p:cNvGrpSpPr/>
          <p:nvPr/>
        </p:nvGrpSpPr>
        <p:grpSpPr>
          <a:xfrm>
            <a:off x="5323638" y="610883"/>
            <a:ext cx="3058362" cy="2896034"/>
            <a:chOff x="204116" y="807028"/>
            <a:chExt cx="3934961" cy="3726107"/>
          </a:xfrm>
        </p:grpSpPr>
        <p:sp>
          <p:nvSpPr>
            <p:cNvPr id="81" name="Freeform 80"/>
            <p:cNvSpPr/>
            <p:nvPr/>
          </p:nvSpPr>
          <p:spPr>
            <a:xfrm>
              <a:off x="1110127" y="1349377"/>
              <a:ext cx="3028950" cy="2660904"/>
            </a:xfrm>
            <a:custGeom>
              <a:avLst/>
              <a:gdLst>
                <a:gd name="connsiteX0" fmla="*/ 0 w 3028950"/>
                <a:gd name="connsiteY0" fmla="*/ 2645228 h 2645228"/>
                <a:gd name="connsiteX1" fmla="*/ 302079 w 3028950"/>
                <a:gd name="connsiteY1" fmla="*/ 2179864 h 2645228"/>
                <a:gd name="connsiteX2" fmla="*/ 653143 w 3028950"/>
                <a:gd name="connsiteY2" fmla="*/ 1681843 h 2645228"/>
                <a:gd name="connsiteX3" fmla="*/ 1069521 w 3028950"/>
                <a:gd name="connsiteY3" fmla="*/ 1191986 h 2645228"/>
                <a:gd name="connsiteX4" fmla="*/ 1649186 w 3028950"/>
                <a:gd name="connsiteY4" fmla="*/ 685800 h 2645228"/>
                <a:gd name="connsiteX5" fmla="*/ 2530929 w 3028950"/>
                <a:gd name="connsiteY5" fmla="*/ 187778 h 2645228"/>
                <a:gd name="connsiteX6" fmla="*/ 3028950 w 3028950"/>
                <a:gd name="connsiteY6" fmla="*/ 0 h 2645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28950" h="2645228">
                  <a:moveTo>
                    <a:pt x="0" y="2645228"/>
                  </a:moveTo>
                  <a:cubicBezTo>
                    <a:pt x="96611" y="2492828"/>
                    <a:pt x="193222" y="2340428"/>
                    <a:pt x="302079" y="2179864"/>
                  </a:cubicBezTo>
                  <a:cubicBezTo>
                    <a:pt x="410936" y="2019300"/>
                    <a:pt x="525236" y="1846489"/>
                    <a:pt x="653143" y="1681843"/>
                  </a:cubicBezTo>
                  <a:cubicBezTo>
                    <a:pt x="781050" y="1517197"/>
                    <a:pt x="903514" y="1357993"/>
                    <a:pt x="1069521" y="1191986"/>
                  </a:cubicBezTo>
                  <a:cubicBezTo>
                    <a:pt x="1235528" y="1025979"/>
                    <a:pt x="1405618" y="853168"/>
                    <a:pt x="1649186" y="685800"/>
                  </a:cubicBezTo>
                  <a:cubicBezTo>
                    <a:pt x="1892754" y="518432"/>
                    <a:pt x="2300968" y="302078"/>
                    <a:pt x="2530929" y="187778"/>
                  </a:cubicBezTo>
                  <a:cubicBezTo>
                    <a:pt x="2760890" y="73478"/>
                    <a:pt x="3028950" y="0"/>
                    <a:pt x="3028950" y="0"/>
                  </a:cubicBezTo>
                </a:path>
              </a:pathLst>
            </a:custGeom>
          </p:spPr>
          <p:style>
            <a:lnRef idx="2">
              <a:schemeClr val="accent3"/>
            </a:lnRef>
            <a:fillRef idx="0">
              <a:schemeClr val="accent3"/>
            </a:fillRef>
            <a:effectRef idx="1">
              <a:schemeClr val="accent3"/>
            </a:effectRef>
            <a:fontRef idx="minor">
              <a:schemeClr val="tx1"/>
            </a:fontRef>
          </p:style>
          <p:txBody>
            <a:bodyPr rtlCol="0" anchor="ctr"/>
            <a:lstStyle/>
            <a:p>
              <a:pPr algn="ctr"/>
              <a:endParaRPr lang="en-US"/>
            </a:p>
          </p:txBody>
        </p:sp>
        <p:grpSp>
          <p:nvGrpSpPr>
            <p:cNvPr id="3" name="Group 2"/>
            <p:cNvGrpSpPr/>
            <p:nvPr/>
          </p:nvGrpSpPr>
          <p:grpSpPr>
            <a:xfrm>
              <a:off x="204116" y="807028"/>
              <a:ext cx="3910468" cy="3726107"/>
              <a:chOff x="122689" y="766923"/>
              <a:chExt cx="3910468" cy="3726107"/>
            </a:xfrm>
          </p:grpSpPr>
          <p:grpSp>
            <p:nvGrpSpPr>
              <p:cNvPr id="93" name="Group 92"/>
              <p:cNvGrpSpPr/>
              <p:nvPr/>
            </p:nvGrpSpPr>
            <p:grpSpPr>
              <a:xfrm>
                <a:off x="122689" y="766923"/>
                <a:ext cx="3910468" cy="3726107"/>
                <a:chOff x="122689" y="766923"/>
                <a:chExt cx="3910468" cy="3726107"/>
              </a:xfrm>
            </p:grpSpPr>
            <p:grpSp>
              <p:nvGrpSpPr>
                <p:cNvPr id="91" name="Group 90"/>
                <p:cNvGrpSpPr/>
                <p:nvPr/>
              </p:nvGrpSpPr>
              <p:grpSpPr>
                <a:xfrm>
                  <a:off x="122689" y="951589"/>
                  <a:ext cx="3910468" cy="3541441"/>
                  <a:chOff x="122689" y="951589"/>
                  <a:chExt cx="3910468" cy="3541441"/>
                </a:xfrm>
              </p:grpSpPr>
              <p:sp>
                <p:nvSpPr>
                  <p:cNvPr id="85" name="TextBox 84"/>
                  <p:cNvSpPr txBox="1"/>
                  <p:nvPr/>
                </p:nvSpPr>
                <p:spPr>
                  <a:xfrm>
                    <a:off x="1558412" y="4097037"/>
                    <a:ext cx="1910994" cy="395993"/>
                  </a:xfrm>
                  <a:prstGeom prst="rect">
                    <a:avLst/>
                  </a:prstGeom>
                  <a:noFill/>
                </p:spPr>
                <p:txBody>
                  <a:bodyPr wrap="none" rtlCol="0">
                    <a:spAutoFit/>
                  </a:bodyPr>
                  <a:lstStyle/>
                  <a:p>
                    <a:r>
                      <a:rPr lang="en-US" sz="1400" dirty="0" smtClean="0"/>
                      <a:t>Disparity </a:t>
                    </a:r>
                    <a:r>
                      <a:rPr lang="en-US" sz="1400" dirty="0" smtClean="0">
                        <a:solidFill>
                          <a:schemeClr val="bg1">
                            <a:lumMod val="50000"/>
                          </a:schemeClr>
                        </a:solidFill>
                      </a:rPr>
                      <a:t>[</a:t>
                    </a:r>
                    <a:r>
                      <a:rPr lang="en-US" sz="1400" dirty="0" err="1" smtClean="0">
                        <a:solidFill>
                          <a:schemeClr val="bg1">
                            <a:lumMod val="50000"/>
                          </a:schemeClr>
                        </a:solidFill>
                      </a:rPr>
                      <a:t>arcmin</a:t>
                    </a:r>
                    <a:r>
                      <a:rPr lang="en-US" sz="1400" dirty="0" smtClean="0">
                        <a:solidFill>
                          <a:schemeClr val="bg1">
                            <a:lumMod val="50000"/>
                          </a:schemeClr>
                        </a:solidFill>
                      </a:rPr>
                      <a:t>]</a:t>
                    </a:r>
                    <a:endParaRPr lang="en-US" sz="1400" dirty="0">
                      <a:solidFill>
                        <a:schemeClr val="bg1">
                          <a:lumMod val="50000"/>
                        </a:schemeClr>
                      </a:solidFill>
                    </a:endParaRPr>
                  </a:p>
                </p:txBody>
              </p:sp>
              <p:sp>
                <p:nvSpPr>
                  <p:cNvPr id="86" name="TextBox 85"/>
                  <p:cNvSpPr txBox="1"/>
                  <p:nvPr/>
                </p:nvSpPr>
                <p:spPr>
                  <a:xfrm rot="16200000">
                    <a:off x="-526203" y="2565468"/>
                    <a:ext cx="1693778" cy="395993"/>
                  </a:xfrm>
                  <a:prstGeom prst="rect">
                    <a:avLst/>
                  </a:prstGeom>
                  <a:noFill/>
                </p:spPr>
                <p:txBody>
                  <a:bodyPr wrap="none" rtlCol="0">
                    <a:spAutoFit/>
                  </a:bodyPr>
                  <a:lstStyle/>
                  <a:p>
                    <a:r>
                      <a:rPr lang="en-US" sz="1400" dirty="0" smtClean="0"/>
                      <a:t>Response </a:t>
                    </a:r>
                    <a:r>
                      <a:rPr lang="en-US" sz="1400" dirty="0" smtClean="0">
                        <a:solidFill>
                          <a:schemeClr val="bg1">
                            <a:lumMod val="50000"/>
                          </a:schemeClr>
                        </a:solidFill>
                      </a:rPr>
                      <a:t>[JND]</a:t>
                    </a:r>
                    <a:endParaRPr lang="en-US" sz="1400" dirty="0">
                      <a:solidFill>
                        <a:schemeClr val="bg1">
                          <a:lumMod val="50000"/>
                        </a:schemeClr>
                      </a:solidFill>
                    </a:endParaRPr>
                  </a:p>
                </p:txBody>
              </p:sp>
              <p:grpSp>
                <p:nvGrpSpPr>
                  <p:cNvPr id="90" name="Group 89"/>
                  <p:cNvGrpSpPr/>
                  <p:nvPr/>
                </p:nvGrpSpPr>
                <p:grpSpPr>
                  <a:xfrm>
                    <a:off x="832757" y="951589"/>
                    <a:ext cx="3200400" cy="3200400"/>
                    <a:chOff x="832757" y="951589"/>
                    <a:chExt cx="3200400" cy="3200400"/>
                  </a:xfrm>
                </p:grpSpPr>
                <p:cxnSp>
                  <p:nvCxnSpPr>
                    <p:cNvPr id="4" name="Straight Arrow Connector 3"/>
                    <p:cNvCxnSpPr/>
                    <p:nvPr/>
                  </p:nvCxnSpPr>
                  <p:spPr>
                    <a:xfrm flipV="1">
                      <a:off x="1028700" y="951589"/>
                      <a:ext cx="0" cy="3200400"/>
                    </a:xfrm>
                    <a:prstGeom prst="straightConnector1">
                      <a:avLst/>
                    </a:prstGeom>
                    <a:ln w="25400">
                      <a:solidFill>
                        <a:schemeClr val="tx1">
                          <a:lumMod val="65000"/>
                          <a:lumOff val="3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5400000" flipV="1">
                      <a:off x="2432957" y="2395307"/>
                      <a:ext cx="0" cy="3200400"/>
                    </a:xfrm>
                    <a:prstGeom prst="straightConnector1">
                      <a:avLst/>
                    </a:prstGeom>
                    <a:ln w="25400">
                      <a:solidFill>
                        <a:schemeClr val="tx1">
                          <a:lumMod val="65000"/>
                          <a:lumOff val="3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5400000">
                      <a:off x="1028699" y="2956829"/>
                      <a:ext cx="0" cy="152401"/>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5400000">
                      <a:off x="1028699" y="2468332"/>
                      <a:ext cx="0" cy="152401"/>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5400000">
                      <a:off x="1028699" y="1979835"/>
                      <a:ext cx="0" cy="152401"/>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5400000">
                      <a:off x="1028699" y="1491338"/>
                      <a:ext cx="0" cy="152401"/>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5400000">
                      <a:off x="1028699" y="3445325"/>
                      <a:ext cx="0" cy="152401"/>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sp>
              <p:nvSpPr>
                <p:cNvPr id="87" name="TextBox 86"/>
                <p:cNvSpPr txBox="1"/>
                <p:nvPr/>
              </p:nvSpPr>
              <p:spPr>
                <a:xfrm>
                  <a:off x="1756560" y="766923"/>
                  <a:ext cx="1320683" cy="369332"/>
                </a:xfrm>
                <a:prstGeom prst="rect">
                  <a:avLst/>
                </a:prstGeom>
                <a:noFill/>
              </p:spPr>
              <p:txBody>
                <a:bodyPr wrap="none" rtlCol="0">
                  <a:spAutoFit/>
                </a:bodyPr>
                <a:lstStyle/>
                <a:p>
                  <a:r>
                    <a:rPr lang="en-US" b="1" dirty="0" smtClean="0"/>
                    <a:t>Transducers</a:t>
                  </a:r>
                  <a:endParaRPr lang="en-US" b="1" dirty="0"/>
                </a:p>
              </p:txBody>
            </p:sp>
          </p:grpSp>
          <p:sp>
            <p:nvSpPr>
              <p:cNvPr id="32" name="TextBox 31"/>
              <p:cNvSpPr txBox="1"/>
              <p:nvPr/>
            </p:nvSpPr>
            <p:spPr>
              <a:xfrm>
                <a:off x="628897" y="3350369"/>
                <a:ext cx="330408" cy="336594"/>
              </a:xfrm>
              <a:prstGeom prst="rect">
                <a:avLst/>
              </a:prstGeom>
              <a:noFill/>
            </p:spPr>
            <p:txBody>
              <a:bodyPr wrap="none" rtlCol="0">
                <a:spAutoFit/>
              </a:bodyPr>
              <a:lstStyle/>
              <a:p>
                <a:pPr algn="ctr"/>
                <a:r>
                  <a:rPr lang="en-US" sz="1100" dirty="0" smtClean="0"/>
                  <a:t>1</a:t>
                </a:r>
                <a:endParaRPr lang="en-US" sz="1100" dirty="0"/>
              </a:p>
            </p:txBody>
          </p:sp>
          <p:sp>
            <p:nvSpPr>
              <p:cNvPr id="34" name="TextBox 33"/>
              <p:cNvSpPr txBox="1"/>
              <p:nvPr/>
            </p:nvSpPr>
            <p:spPr>
              <a:xfrm>
                <a:off x="628897" y="2861634"/>
                <a:ext cx="330408" cy="336594"/>
              </a:xfrm>
              <a:prstGeom prst="rect">
                <a:avLst/>
              </a:prstGeom>
              <a:noFill/>
            </p:spPr>
            <p:txBody>
              <a:bodyPr wrap="none" rtlCol="0">
                <a:spAutoFit/>
              </a:bodyPr>
              <a:lstStyle/>
              <a:p>
                <a:pPr algn="ctr"/>
                <a:r>
                  <a:rPr lang="en-US" sz="1100" dirty="0"/>
                  <a:t>2</a:t>
                </a:r>
              </a:p>
            </p:txBody>
          </p:sp>
          <p:sp>
            <p:nvSpPr>
              <p:cNvPr id="35" name="TextBox 34"/>
              <p:cNvSpPr txBox="1"/>
              <p:nvPr/>
            </p:nvSpPr>
            <p:spPr>
              <a:xfrm>
                <a:off x="628897" y="2372897"/>
                <a:ext cx="330408" cy="336594"/>
              </a:xfrm>
              <a:prstGeom prst="rect">
                <a:avLst/>
              </a:prstGeom>
              <a:noFill/>
            </p:spPr>
            <p:txBody>
              <a:bodyPr wrap="none" rtlCol="0">
                <a:spAutoFit/>
              </a:bodyPr>
              <a:lstStyle/>
              <a:p>
                <a:pPr algn="ctr"/>
                <a:r>
                  <a:rPr lang="en-US" sz="1100" dirty="0" smtClean="0"/>
                  <a:t>3</a:t>
                </a:r>
                <a:endParaRPr lang="en-US" sz="1100" dirty="0"/>
              </a:p>
            </p:txBody>
          </p:sp>
          <p:sp>
            <p:nvSpPr>
              <p:cNvPr id="36" name="TextBox 35"/>
              <p:cNvSpPr txBox="1"/>
              <p:nvPr/>
            </p:nvSpPr>
            <p:spPr>
              <a:xfrm>
                <a:off x="628897" y="1884160"/>
                <a:ext cx="330408" cy="336594"/>
              </a:xfrm>
              <a:prstGeom prst="rect">
                <a:avLst/>
              </a:prstGeom>
              <a:noFill/>
            </p:spPr>
            <p:txBody>
              <a:bodyPr wrap="none" rtlCol="0">
                <a:spAutoFit/>
              </a:bodyPr>
              <a:lstStyle/>
              <a:p>
                <a:pPr algn="ctr"/>
                <a:r>
                  <a:rPr lang="en-US" sz="1100" dirty="0" smtClean="0"/>
                  <a:t>4</a:t>
                </a:r>
                <a:endParaRPr lang="en-US" sz="1100" dirty="0"/>
              </a:p>
            </p:txBody>
          </p:sp>
          <p:sp>
            <p:nvSpPr>
              <p:cNvPr id="37" name="TextBox 36"/>
              <p:cNvSpPr txBox="1"/>
              <p:nvPr/>
            </p:nvSpPr>
            <p:spPr>
              <a:xfrm>
                <a:off x="628897" y="1395423"/>
                <a:ext cx="330408" cy="336594"/>
              </a:xfrm>
              <a:prstGeom prst="rect">
                <a:avLst/>
              </a:prstGeom>
              <a:noFill/>
            </p:spPr>
            <p:txBody>
              <a:bodyPr wrap="none" rtlCol="0">
                <a:spAutoFit/>
              </a:bodyPr>
              <a:lstStyle/>
              <a:p>
                <a:pPr algn="ctr"/>
                <a:r>
                  <a:rPr lang="en-US" sz="1100" dirty="0" smtClean="0"/>
                  <a:t>5</a:t>
                </a:r>
                <a:endParaRPr lang="en-US" sz="1100" dirty="0"/>
              </a:p>
            </p:txBody>
          </p:sp>
        </p:grpSp>
        <p:sp>
          <p:nvSpPr>
            <p:cNvPr id="57" name="Freeform 56"/>
            <p:cNvSpPr/>
            <p:nvPr/>
          </p:nvSpPr>
          <p:spPr>
            <a:xfrm>
              <a:off x="1110127" y="1754701"/>
              <a:ext cx="3028950" cy="2255578"/>
            </a:xfrm>
            <a:custGeom>
              <a:avLst/>
              <a:gdLst>
                <a:gd name="connsiteX0" fmla="*/ 0 w 3028950"/>
                <a:gd name="connsiteY0" fmla="*/ 2645228 h 2645228"/>
                <a:gd name="connsiteX1" fmla="*/ 302079 w 3028950"/>
                <a:gd name="connsiteY1" fmla="*/ 2179864 h 2645228"/>
                <a:gd name="connsiteX2" fmla="*/ 653143 w 3028950"/>
                <a:gd name="connsiteY2" fmla="*/ 1681843 h 2645228"/>
                <a:gd name="connsiteX3" fmla="*/ 1069521 w 3028950"/>
                <a:gd name="connsiteY3" fmla="*/ 1191986 h 2645228"/>
                <a:gd name="connsiteX4" fmla="*/ 1649186 w 3028950"/>
                <a:gd name="connsiteY4" fmla="*/ 685800 h 2645228"/>
                <a:gd name="connsiteX5" fmla="*/ 2530929 w 3028950"/>
                <a:gd name="connsiteY5" fmla="*/ 187778 h 2645228"/>
                <a:gd name="connsiteX6" fmla="*/ 3028950 w 3028950"/>
                <a:gd name="connsiteY6" fmla="*/ 0 h 2645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28950" h="2645228">
                  <a:moveTo>
                    <a:pt x="0" y="2645228"/>
                  </a:moveTo>
                  <a:cubicBezTo>
                    <a:pt x="96611" y="2492828"/>
                    <a:pt x="193222" y="2340428"/>
                    <a:pt x="302079" y="2179864"/>
                  </a:cubicBezTo>
                  <a:cubicBezTo>
                    <a:pt x="410936" y="2019300"/>
                    <a:pt x="525236" y="1846489"/>
                    <a:pt x="653143" y="1681843"/>
                  </a:cubicBezTo>
                  <a:cubicBezTo>
                    <a:pt x="781050" y="1517197"/>
                    <a:pt x="903514" y="1357993"/>
                    <a:pt x="1069521" y="1191986"/>
                  </a:cubicBezTo>
                  <a:cubicBezTo>
                    <a:pt x="1235528" y="1025979"/>
                    <a:pt x="1405618" y="853168"/>
                    <a:pt x="1649186" y="685800"/>
                  </a:cubicBezTo>
                  <a:cubicBezTo>
                    <a:pt x="1892754" y="518432"/>
                    <a:pt x="2300968" y="302078"/>
                    <a:pt x="2530929" y="187778"/>
                  </a:cubicBezTo>
                  <a:cubicBezTo>
                    <a:pt x="2760890" y="73478"/>
                    <a:pt x="3028950" y="0"/>
                    <a:pt x="3028950" y="0"/>
                  </a:cubicBez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sp>
          <p:nvSpPr>
            <p:cNvPr id="60" name="Freeform 59"/>
            <p:cNvSpPr/>
            <p:nvPr/>
          </p:nvSpPr>
          <p:spPr>
            <a:xfrm>
              <a:off x="1110127" y="2243442"/>
              <a:ext cx="3028950" cy="1766843"/>
            </a:xfrm>
            <a:custGeom>
              <a:avLst/>
              <a:gdLst>
                <a:gd name="connsiteX0" fmla="*/ 0 w 3028950"/>
                <a:gd name="connsiteY0" fmla="*/ 2645228 h 2645228"/>
                <a:gd name="connsiteX1" fmla="*/ 302079 w 3028950"/>
                <a:gd name="connsiteY1" fmla="*/ 2179864 h 2645228"/>
                <a:gd name="connsiteX2" fmla="*/ 653143 w 3028950"/>
                <a:gd name="connsiteY2" fmla="*/ 1681843 h 2645228"/>
                <a:gd name="connsiteX3" fmla="*/ 1069521 w 3028950"/>
                <a:gd name="connsiteY3" fmla="*/ 1191986 h 2645228"/>
                <a:gd name="connsiteX4" fmla="*/ 1649186 w 3028950"/>
                <a:gd name="connsiteY4" fmla="*/ 685800 h 2645228"/>
                <a:gd name="connsiteX5" fmla="*/ 2530929 w 3028950"/>
                <a:gd name="connsiteY5" fmla="*/ 187778 h 2645228"/>
                <a:gd name="connsiteX6" fmla="*/ 3028950 w 3028950"/>
                <a:gd name="connsiteY6" fmla="*/ 0 h 2645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28950" h="2645228">
                  <a:moveTo>
                    <a:pt x="0" y="2645228"/>
                  </a:moveTo>
                  <a:cubicBezTo>
                    <a:pt x="96611" y="2492828"/>
                    <a:pt x="193222" y="2340428"/>
                    <a:pt x="302079" y="2179864"/>
                  </a:cubicBezTo>
                  <a:cubicBezTo>
                    <a:pt x="410936" y="2019300"/>
                    <a:pt x="525236" y="1846489"/>
                    <a:pt x="653143" y="1681843"/>
                  </a:cubicBezTo>
                  <a:cubicBezTo>
                    <a:pt x="781050" y="1517197"/>
                    <a:pt x="903514" y="1357993"/>
                    <a:pt x="1069521" y="1191986"/>
                  </a:cubicBezTo>
                  <a:cubicBezTo>
                    <a:pt x="1235528" y="1025979"/>
                    <a:pt x="1405618" y="853168"/>
                    <a:pt x="1649186" y="685800"/>
                  </a:cubicBezTo>
                  <a:cubicBezTo>
                    <a:pt x="1892754" y="518432"/>
                    <a:pt x="2300968" y="302078"/>
                    <a:pt x="2530929" y="187778"/>
                  </a:cubicBezTo>
                  <a:cubicBezTo>
                    <a:pt x="2760890" y="73478"/>
                    <a:pt x="3028950" y="0"/>
                    <a:pt x="3028950" y="0"/>
                  </a:cubicBezTo>
                </a:path>
              </a:pathLst>
            </a:custGeom>
          </p:spPr>
          <p:style>
            <a:lnRef idx="2">
              <a:schemeClr val="accent2"/>
            </a:lnRef>
            <a:fillRef idx="0">
              <a:schemeClr val="accent2"/>
            </a:fillRef>
            <a:effectRef idx="1">
              <a:schemeClr val="accent2"/>
            </a:effectRef>
            <a:fontRef idx="minor">
              <a:schemeClr val="tx1"/>
            </a:fontRef>
          </p:style>
          <p:txBody>
            <a:bodyPr rtlCol="0" anchor="ctr"/>
            <a:lstStyle/>
            <a:p>
              <a:pPr algn="ctr"/>
              <a:endParaRPr lang="en-US"/>
            </a:p>
          </p:txBody>
        </p:sp>
        <p:sp>
          <p:nvSpPr>
            <p:cNvPr id="63" name="Freeform 62"/>
            <p:cNvSpPr/>
            <p:nvPr/>
          </p:nvSpPr>
          <p:spPr>
            <a:xfrm>
              <a:off x="1110127" y="2732177"/>
              <a:ext cx="3028950" cy="1278105"/>
            </a:xfrm>
            <a:custGeom>
              <a:avLst/>
              <a:gdLst>
                <a:gd name="connsiteX0" fmla="*/ 0 w 3028950"/>
                <a:gd name="connsiteY0" fmla="*/ 2645228 h 2645228"/>
                <a:gd name="connsiteX1" fmla="*/ 302079 w 3028950"/>
                <a:gd name="connsiteY1" fmla="*/ 2179864 h 2645228"/>
                <a:gd name="connsiteX2" fmla="*/ 653143 w 3028950"/>
                <a:gd name="connsiteY2" fmla="*/ 1681843 h 2645228"/>
                <a:gd name="connsiteX3" fmla="*/ 1069521 w 3028950"/>
                <a:gd name="connsiteY3" fmla="*/ 1191986 h 2645228"/>
                <a:gd name="connsiteX4" fmla="*/ 1649186 w 3028950"/>
                <a:gd name="connsiteY4" fmla="*/ 685800 h 2645228"/>
                <a:gd name="connsiteX5" fmla="*/ 2530929 w 3028950"/>
                <a:gd name="connsiteY5" fmla="*/ 187778 h 2645228"/>
                <a:gd name="connsiteX6" fmla="*/ 3028950 w 3028950"/>
                <a:gd name="connsiteY6" fmla="*/ 0 h 2645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28950" h="2645228">
                  <a:moveTo>
                    <a:pt x="0" y="2645228"/>
                  </a:moveTo>
                  <a:cubicBezTo>
                    <a:pt x="96611" y="2492828"/>
                    <a:pt x="193222" y="2340428"/>
                    <a:pt x="302079" y="2179864"/>
                  </a:cubicBezTo>
                  <a:cubicBezTo>
                    <a:pt x="410936" y="2019300"/>
                    <a:pt x="525236" y="1846489"/>
                    <a:pt x="653143" y="1681843"/>
                  </a:cubicBezTo>
                  <a:cubicBezTo>
                    <a:pt x="781050" y="1517197"/>
                    <a:pt x="903514" y="1357993"/>
                    <a:pt x="1069521" y="1191986"/>
                  </a:cubicBezTo>
                  <a:cubicBezTo>
                    <a:pt x="1235528" y="1025979"/>
                    <a:pt x="1405618" y="853168"/>
                    <a:pt x="1649186" y="685800"/>
                  </a:cubicBezTo>
                  <a:cubicBezTo>
                    <a:pt x="1892754" y="518432"/>
                    <a:pt x="2300968" y="302078"/>
                    <a:pt x="2530929" y="187778"/>
                  </a:cubicBezTo>
                  <a:cubicBezTo>
                    <a:pt x="2760890" y="73478"/>
                    <a:pt x="3028950" y="0"/>
                    <a:pt x="3028950" y="0"/>
                  </a:cubicBez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sp>
          <p:nvSpPr>
            <p:cNvPr id="66" name="Freeform 65"/>
            <p:cNvSpPr/>
            <p:nvPr/>
          </p:nvSpPr>
          <p:spPr>
            <a:xfrm>
              <a:off x="1110127" y="908056"/>
              <a:ext cx="3028950" cy="3102226"/>
            </a:xfrm>
            <a:custGeom>
              <a:avLst/>
              <a:gdLst>
                <a:gd name="connsiteX0" fmla="*/ 0 w 3028950"/>
                <a:gd name="connsiteY0" fmla="*/ 2645228 h 2645228"/>
                <a:gd name="connsiteX1" fmla="*/ 302079 w 3028950"/>
                <a:gd name="connsiteY1" fmla="*/ 2179864 h 2645228"/>
                <a:gd name="connsiteX2" fmla="*/ 653143 w 3028950"/>
                <a:gd name="connsiteY2" fmla="*/ 1681843 h 2645228"/>
                <a:gd name="connsiteX3" fmla="*/ 1069521 w 3028950"/>
                <a:gd name="connsiteY3" fmla="*/ 1191986 h 2645228"/>
                <a:gd name="connsiteX4" fmla="*/ 1649186 w 3028950"/>
                <a:gd name="connsiteY4" fmla="*/ 685800 h 2645228"/>
                <a:gd name="connsiteX5" fmla="*/ 2530929 w 3028950"/>
                <a:gd name="connsiteY5" fmla="*/ 187778 h 2645228"/>
                <a:gd name="connsiteX6" fmla="*/ 3028950 w 3028950"/>
                <a:gd name="connsiteY6" fmla="*/ 0 h 2645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28950" h="2645228">
                  <a:moveTo>
                    <a:pt x="0" y="2645228"/>
                  </a:moveTo>
                  <a:cubicBezTo>
                    <a:pt x="96611" y="2492828"/>
                    <a:pt x="193222" y="2340428"/>
                    <a:pt x="302079" y="2179864"/>
                  </a:cubicBezTo>
                  <a:cubicBezTo>
                    <a:pt x="410936" y="2019300"/>
                    <a:pt x="525236" y="1846489"/>
                    <a:pt x="653143" y="1681843"/>
                  </a:cubicBezTo>
                  <a:cubicBezTo>
                    <a:pt x="781050" y="1517197"/>
                    <a:pt x="903514" y="1357993"/>
                    <a:pt x="1069521" y="1191986"/>
                  </a:cubicBezTo>
                  <a:cubicBezTo>
                    <a:pt x="1235528" y="1025979"/>
                    <a:pt x="1405618" y="853168"/>
                    <a:pt x="1649186" y="685800"/>
                  </a:cubicBezTo>
                  <a:cubicBezTo>
                    <a:pt x="1892754" y="518432"/>
                    <a:pt x="2300968" y="302078"/>
                    <a:pt x="2530929" y="187778"/>
                  </a:cubicBezTo>
                  <a:cubicBezTo>
                    <a:pt x="2760890" y="73478"/>
                    <a:pt x="3028950" y="0"/>
                    <a:pt x="3028950" y="0"/>
                  </a:cubicBezTo>
                </a:path>
              </a:pathLst>
            </a:custGeom>
          </p:spPr>
          <p:style>
            <a:lnRef idx="2">
              <a:schemeClr val="accent6"/>
            </a:lnRef>
            <a:fillRef idx="0">
              <a:schemeClr val="accent6"/>
            </a:fillRef>
            <a:effectRef idx="1">
              <a:schemeClr val="accent6"/>
            </a:effectRef>
            <a:fontRef idx="minor">
              <a:schemeClr val="tx1"/>
            </a:fontRef>
          </p:style>
          <p:txBody>
            <a:bodyPr rtlCol="0" anchor="ctr"/>
            <a:lstStyle/>
            <a:p>
              <a:pPr algn="ctr"/>
              <a:endParaRPr lang="en-US"/>
            </a:p>
          </p:txBody>
        </p:sp>
        <p:sp>
          <p:nvSpPr>
            <p:cNvPr id="68" name="Freeform 67"/>
            <p:cNvSpPr/>
            <p:nvPr/>
          </p:nvSpPr>
          <p:spPr>
            <a:xfrm>
              <a:off x="1107119" y="3220913"/>
              <a:ext cx="3028950" cy="795300"/>
            </a:xfrm>
            <a:custGeom>
              <a:avLst/>
              <a:gdLst>
                <a:gd name="connsiteX0" fmla="*/ 0 w 3028950"/>
                <a:gd name="connsiteY0" fmla="*/ 2645228 h 2645228"/>
                <a:gd name="connsiteX1" fmla="*/ 302079 w 3028950"/>
                <a:gd name="connsiteY1" fmla="*/ 2179864 h 2645228"/>
                <a:gd name="connsiteX2" fmla="*/ 653143 w 3028950"/>
                <a:gd name="connsiteY2" fmla="*/ 1681843 h 2645228"/>
                <a:gd name="connsiteX3" fmla="*/ 1069521 w 3028950"/>
                <a:gd name="connsiteY3" fmla="*/ 1191986 h 2645228"/>
                <a:gd name="connsiteX4" fmla="*/ 1649186 w 3028950"/>
                <a:gd name="connsiteY4" fmla="*/ 685800 h 2645228"/>
                <a:gd name="connsiteX5" fmla="*/ 2530929 w 3028950"/>
                <a:gd name="connsiteY5" fmla="*/ 187778 h 2645228"/>
                <a:gd name="connsiteX6" fmla="*/ 3028950 w 3028950"/>
                <a:gd name="connsiteY6" fmla="*/ 0 h 2645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28950" h="2645228">
                  <a:moveTo>
                    <a:pt x="0" y="2645228"/>
                  </a:moveTo>
                  <a:cubicBezTo>
                    <a:pt x="96611" y="2492828"/>
                    <a:pt x="193222" y="2340428"/>
                    <a:pt x="302079" y="2179864"/>
                  </a:cubicBezTo>
                  <a:cubicBezTo>
                    <a:pt x="410936" y="2019300"/>
                    <a:pt x="525236" y="1846489"/>
                    <a:pt x="653143" y="1681843"/>
                  </a:cubicBezTo>
                  <a:cubicBezTo>
                    <a:pt x="781050" y="1517197"/>
                    <a:pt x="903514" y="1357993"/>
                    <a:pt x="1069521" y="1191986"/>
                  </a:cubicBezTo>
                  <a:cubicBezTo>
                    <a:pt x="1235528" y="1025979"/>
                    <a:pt x="1405618" y="853168"/>
                    <a:pt x="1649186" y="685800"/>
                  </a:cubicBezTo>
                  <a:cubicBezTo>
                    <a:pt x="1892754" y="518432"/>
                    <a:pt x="2300968" y="302078"/>
                    <a:pt x="2530929" y="187778"/>
                  </a:cubicBezTo>
                  <a:cubicBezTo>
                    <a:pt x="2760890" y="73478"/>
                    <a:pt x="3028950" y="0"/>
                    <a:pt x="3028950" y="0"/>
                  </a:cubicBezTo>
                </a:path>
              </a:pathLst>
            </a:custGeom>
          </p:spPr>
          <p:style>
            <a:lnRef idx="2">
              <a:schemeClr val="accent4"/>
            </a:lnRef>
            <a:fillRef idx="0">
              <a:schemeClr val="accent4"/>
            </a:fillRef>
            <a:effectRef idx="1">
              <a:schemeClr val="accent4"/>
            </a:effectRef>
            <a:fontRef idx="minor">
              <a:schemeClr val="tx1"/>
            </a:fontRef>
          </p:style>
          <p:txBody>
            <a:bodyPr rtlCol="0" anchor="ctr"/>
            <a:lstStyle/>
            <a:p>
              <a:pPr algn="ctr"/>
              <a:endParaRPr lang="en-US"/>
            </a:p>
          </p:txBody>
        </p:sp>
      </p:grpSp>
      <p:grpSp>
        <p:nvGrpSpPr>
          <p:cNvPr id="38" name="Group 37"/>
          <p:cNvGrpSpPr/>
          <p:nvPr/>
        </p:nvGrpSpPr>
        <p:grpSpPr>
          <a:xfrm>
            <a:off x="498617" y="897937"/>
            <a:ext cx="3616183" cy="2554807"/>
            <a:chOff x="4416623" y="916679"/>
            <a:chExt cx="4040469" cy="2854562"/>
          </a:xfrm>
        </p:grpSpPr>
        <p:pic>
          <p:nvPicPr>
            <p:cNvPr id="39"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776192" y="916679"/>
              <a:ext cx="3299759" cy="2588478"/>
            </a:xfrm>
            <a:prstGeom prst="rect">
              <a:avLst/>
            </a:prstGeom>
            <a:noFill/>
            <a:extLst>
              <a:ext uri="{909E8E84-426E-40DD-AFC4-6F175D3DCCD1}">
                <a14:hiddenFill xmlns:a14="http://schemas.microsoft.com/office/drawing/2010/main">
                  <a:solidFill>
                    <a:srgbClr val="FFFFFF"/>
                  </a:solidFill>
                </a14:hiddenFill>
              </a:ext>
            </a:extLst>
          </p:spPr>
        </p:pic>
        <p:sp>
          <p:nvSpPr>
            <p:cNvPr id="40" name="TextBox 39"/>
            <p:cNvSpPr txBox="1"/>
            <p:nvPr/>
          </p:nvSpPr>
          <p:spPr>
            <a:xfrm rot="16200000">
              <a:off x="3788983" y="1949209"/>
              <a:ext cx="1563057" cy="307777"/>
            </a:xfrm>
            <a:prstGeom prst="rect">
              <a:avLst/>
            </a:prstGeom>
            <a:noFill/>
          </p:spPr>
          <p:txBody>
            <a:bodyPr wrap="none" rtlCol="0">
              <a:spAutoFit/>
            </a:bodyPr>
            <a:lstStyle/>
            <a:p>
              <a:r>
                <a:rPr lang="en-US" sz="1400" dirty="0" smtClean="0">
                  <a:solidFill>
                    <a:schemeClr val="tx1"/>
                  </a:solidFill>
                  <a:latin typeface="Calibri" pitchFamily="34" charset="0"/>
                  <a:cs typeface="Calibri" pitchFamily="34" charset="0"/>
                </a:rPr>
                <a:t>Threshold</a:t>
              </a:r>
              <a:r>
                <a:rPr lang="en-US" sz="1400" dirty="0" smtClean="0">
                  <a:solidFill>
                    <a:schemeClr val="tx1">
                      <a:lumMod val="75000"/>
                      <a:lumOff val="25000"/>
                    </a:schemeClr>
                  </a:solidFill>
                  <a:latin typeface="Calibri" pitchFamily="34" charset="0"/>
                  <a:cs typeface="Calibri" pitchFamily="34" charset="0"/>
                </a:rPr>
                <a:t> </a:t>
              </a:r>
              <a:r>
                <a:rPr lang="en-US" sz="1400" dirty="0" smtClean="0">
                  <a:solidFill>
                    <a:schemeClr val="tx1">
                      <a:lumMod val="50000"/>
                      <a:lumOff val="50000"/>
                    </a:schemeClr>
                  </a:solidFill>
                  <a:latin typeface="Calibri" pitchFamily="34" charset="0"/>
                  <a:cs typeface="Calibri" pitchFamily="34" charset="0"/>
                </a:rPr>
                <a:t>[</a:t>
              </a:r>
              <a:r>
                <a:rPr lang="en-US" sz="1400" dirty="0" err="1" smtClean="0">
                  <a:solidFill>
                    <a:schemeClr val="tx1">
                      <a:lumMod val="50000"/>
                      <a:lumOff val="50000"/>
                    </a:schemeClr>
                  </a:solidFill>
                  <a:latin typeface="Calibri" pitchFamily="34" charset="0"/>
                  <a:cs typeface="Calibri" pitchFamily="34" charset="0"/>
                </a:rPr>
                <a:t>arcmin</a:t>
              </a:r>
              <a:r>
                <a:rPr lang="en-US" sz="1400" dirty="0">
                  <a:solidFill>
                    <a:schemeClr val="tx1">
                      <a:lumMod val="50000"/>
                      <a:lumOff val="50000"/>
                    </a:schemeClr>
                  </a:solidFill>
                  <a:latin typeface="Calibri" pitchFamily="34" charset="0"/>
                  <a:cs typeface="Calibri" pitchFamily="34" charset="0"/>
                </a:rPr>
                <a:t>]</a:t>
              </a:r>
            </a:p>
          </p:txBody>
        </p:sp>
        <p:sp>
          <p:nvSpPr>
            <p:cNvPr id="41" name="TextBox 40"/>
            <p:cNvSpPr txBox="1"/>
            <p:nvPr/>
          </p:nvSpPr>
          <p:spPr>
            <a:xfrm>
              <a:off x="4443549" y="3463464"/>
              <a:ext cx="1360501" cy="307777"/>
            </a:xfrm>
            <a:prstGeom prst="rect">
              <a:avLst/>
            </a:prstGeom>
            <a:noFill/>
          </p:spPr>
          <p:txBody>
            <a:bodyPr wrap="none" rtlCol="0">
              <a:spAutoFit/>
            </a:bodyPr>
            <a:lstStyle/>
            <a:p>
              <a:r>
                <a:rPr lang="en-US" sz="1400" dirty="0" smtClean="0">
                  <a:solidFill>
                    <a:schemeClr val="tx1"/>
                  </a:solidFill>
                  <a:latin typeface="Calibri" pitchFamily="34" charset="0"/>
                  <a:cs typeface="Calibri" pitchFamily="34" charset="0"/>
                </a:rPr>
                <a:t>Frequency </a:t>
              </a:r>
              <a:r>
                <a:rPr lang="en-US" sz="1400" dirty="0" smtClean="0">
                  <a:solidFill>
                    <a:schemeClr val="tx1">
                      <a:lumMod val="50000"/>
                      <a:lumOff val="50000"/>
                    </a:schemeClr>
                  </a:solidFill>
                  <a:latin typeface="Calibri" pitchFamily="34" charset="0"/>
                  <a:cs typeface="Calibri" pitchFamily="34" charset="0"/>
                </a:rPr>
                <a:t>[</a:t>
              </a:r>
              <a:r>
                <a:rPr lang="en-US" sz="1400" dirty="0" err="1" smtClean="0">
                  <a:solidFill>
                    <a:schemeClr val="tx1">
                      <a:lumMod val="50000"/>
                      <a:lumOff val="50000"/>
                    </a:schemeClr>
                  </a:solidFill>
                  <a:latin typeface="Calibri" pitchFamily="34" charset="0"/>
                  <a:cs typeface="Calibri" pitchFamily="34" charset="0"/>
                </a:rPr>
                <a:t>cpd</a:t>
              </a:r>
              <a:r>
                <a:rPr lang="en-US" sz="1400" dirty="0" smtClean="0">
                  <a:solidFill>
                    <a:schemeClr val="tx1">
                      <a:lumMod val="50000"/>
                      <a:lumOff val="50000"/>
                    </a:schemeClr>
                  </a:solidFill>
                  <a:latin typeface="Calibri" pitchFamily="34" charset="0"/>
                  <a:cs typeface="Calibri" pitchFamily="34" charset="0"/>
                </a:rPr>
                <a:t>]</a:t>
              </a:r>
              <a:endParaRPr lang="en-US" sz="1400" dirty="0">
                <a:solidFill>
                  <a:schemeClr val="tx1">
                    <a:lumMod val="50000"/>
                    <a:lumOff val="50000"/>
                  </a:schemeClr>
                </a:solidFill>
                <a:latin typeface="Calibri" pitchFamily="34" charset="0"/>
                <a:cs typeface="Calibri" pitchFamily="34" charset="0"/>
              </a:endParaRPr>
            </a:p>
          </p:txBody>
        </p:sp>
        <p:sp>
          <p:nvSpPr>
            <p:cNvPr id="42" name="TextBox 41"/>
            <p:cNvSpPr txBox="1"/>
            <p:nvPr/>
          </p:nvSpPr>
          <p:spPr>
            <a:xfrm>
              <a:off x="6858000" y="3386605"/>
              <a:ext cx="1599092" cy="307777"/>
            </a:xfrm>
            <a:prstGeom prst="rect">
              <a:avLst/>
            </a:prstGeom>
            <a:noFill/>
          </p:spPr>
          <p:txBody>
            <a:bodyPr wrap="none" rtlCol="0">
              <a:spAutoFit/>
            </a:bodyPr>
            <a:lstStyle/>
            <a:p>
              <a:r>
                <a:rPr lang="en-US" sz="1400" dirty="0" smtClean="0">
                  <a:solidFill>
                    <a:schemeClr val="tx1"/>
                  </a:solidFill>
                  <a:latin typeface="Calibri" pitchFamily="34" charset="0"/>
                  <a:cs typeface="Calibri" pitchFamily="34" charset="0"/>
                </a:rPr>
                <a:t>Amplitude</a:t>
              </a:r>
              <a:r>
                <a:rPr lang="en-US" sz="1400" dirty="0" smtClean="0">
                  <a:solidFill>
                    <a:schemeClr val="tx1">
                      <a:lumMod val="75000"/>
                      <a:lumOff val="25000"/>
                    </a:schemeClr>
                  </a:solidFill>
                  <a:latin typeface="Calibri" pitchFamily="34" charset="0"/>
                  <a:cs typeface="Calibri" pitchFamily="34" charset="0"/>
                </a:rPr>
                <a:t> </a:t>
              </a:r>
              <a:r>
                <a:rPr lang="en-US" sz="1400" dirty="0" smtClean="0">
                  <a:solidFill>
                    <a:schemeClr val="tx1">
                      <a:lumMod val="50000"/>
                      <a:lumOff val="50000"/>
                    </a:schemeClr>
                  </a:solidFill>
                  <a:latin typeface="Calibri" pitchFamily="34" charset="0"/>
                  <a:cs typeface="Calibri" pitchFamily="34" charset="0"/>
                </a:rPr>
                <a:t>[</a:t>
              </a:r>
              <a:r>
                <a:rPr lang="en-US" sz="1400" dirty="0" err="1" smtClean="0">
                  <a:solidFill>
                    <a:schemeClr val="tx1">
                      <a:lumMod val="50000"/>
                      <a:lumOff val="50000"/>
                    </a:schemeClr>
                  </a:solidFill>
                  <a:latin typeface="Calibri" pitchFamily="34" charset="0"/>
                  <a:cs typeface="Calibri" pitchFamily="34" charset="0"/>
                </a:rPr>
                <a:t>arcmin</a:t>
              </a:r>
              <a:r>
                <a:rPr lang="en-US" sz="1400" dirty="0" smtClean="0">
                  <a:solidFill>
                    <a:schemeClr val="tx1">
                      <a:lumMod val="50000"/>
                      <a:lumOff val="50000"/>
                    </a:schemeClr>
                  </a:solidFill>
                  <a:latin typeface="Calibri" pitchFamily="34" charset="0"/>
                  <a:cs typeface="Calibri" pitchFamily="34" charset="0"/>
                </a:rPr>
                <a:t>]</a:t>
              </a:r>
              <a:endParaRPr lang="en-US" sz="1400" dirty="0">
                <a:solidFill>
                  <a:schemeClr val="tx1">
                    <a:lumMod val="50000"/>
                    <a:lumOff val="50000"/>
                  </a:schemeClr>
                </a:solidFill>
                <a:latin typeface="Calibri" pitchFamily="34" charset="0"/>
                <a:cs typeface="Calibri" pitchFamily="34" charset="0"/>
              </a:endParaRPr>
            </a:p>
          </p:txBody>
        </p:sp>
      </p:grpSp>
      <p:sp>
        <p:nvSpPr>
          <p:cNvPr id="43" name="Right Arrow 42"/>
          <p:cNvSpPr/>
          <p:nvPr/>
        </p:nvSpPr>
        <p:spPr>
          <a:xfrm>
            <a:off x="4114800" y="1772719"/>
            <a:ext cx="914400" cy="450821"/>
          </a:xfrm>
          <a:prstGeom prst="rightArrow">
            <a:avLst>
              <a:gd name="adj1" fmla="val 50000"/>
              <a:gd name="adj2" fmla="val 91264"/>
            </a:avLst>
          </a:prstGeom>
          <a:gradFill flip="none" rotWithShape="1">
            <a:gsLst>
              <a:gs pos="0">
                <a:schemeClr val="bg1">
                  <a:lumMod val="75000"/>
                </a:schemeClr>
              </a:gs>
              <a:gs pos="100000">
                <a:schemeClr val="bg1">
                  <a:lumMod val="95000"/>
                </a:schemeClr>
              </a:gs>
            </a:gsLst>
            <a:lin ang="0" scaled="1"/>
            <a:tileRect/>
          </a:gradFill>
          <a:ln w="6350">
            <a:solidFill>
              <a:schemeClr val="tx1">
                <a:lumMod val="75000"/>
                <a:lumOff val="2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p:cNvSpPr txBox="1"/>
          <p:nvPr/>
        </p:nvSpPr>
        <p:spPr>
          <a:xfrm>
            <a:off x="1926515" y="4045142"/>
            <a:ext cx="6988885" cy="307777"/>
          </a:xfrm>
          <a:prstGeom prst="rect">
            <a:avLst/>
          </a:prstGeom>
          <a:noFill/>
        </p:spPr>
        <p:txBody>
          <a:bodyPr wrap="square" rtlCol="0">
            <a:spAutoFit/>
          </a:bodyPr>
          <a:lstStyle/>
          <a:p>
            <a:pPr algn="r"/>
            <a:r>
              <a:rPr lang="en-US" sz="1400" i="1" dirty="0"/>
              <a:t>“A transducer function for threshold </a:t>
            </a:r>
            <a:r>
              <a:rPr lang="en-US" sz="1400" i="1" dirty="0" smtClean="0"/>
              <a:t>and </a:t>
            </a:r>
            <a:r>
              <a:rPr lang="en-US" sz="1400" i="1" dirty="0" err="1" smtClean="0"/>
              <a:t>suprathreshold</a:t>
            </a:r>
            <a:r>
              <a:rPr lang="en-US" sz="1400" i="1" dirty="0" smtClean="0"/>
              <a:t> </a:t>
            </a:r>
            <a:r>
              <a:rPr lang="en-US" sz="1400" i="1" dirty="0"/>
              <a:t>human vision” </a:t>
            </a:r>
            <a:r>
              <a:rPr lang="en-US" sz="1400" dirty="0"/>
              <a:t>by </a:t>
            </a:r>
            <a:r>
              <a:rPr lang="en-US" sz="1400" dirty="0" smtClean="0"/>
              <a:t>Wilson 1980</a:t>
            </a:r>
            <a:endParaRPr lang="en-US" sz="1400" dirty="0"/>
          </a:p>
        </p:txBody>
      </p:sp>
      <p:sp>
        <p:nvSpPr>
          <p:cNvPr id="45" name="TextBox 44"/>
          <p:cNvSpPr txBox="1"/>
          <p:nvPr/>
        </p:nvSpPr>
        <p:spPr>
          <a:xfrm>
            <a:off x="1263049" y="4397573"/>
            <a:ext cx="7652351" cy="307777"/>
          </a:xfrm>
          <a:prstGeom prst="rect">
            <a:avLst/>
          </a:prstGeom>
          <a:noFill/>
        </p:spPr>
        <p:txBody>
          <a:bodyPr wrap="none" rtlCol="0">
            <a:spAutoFit/>
          </a:bodyPr>
          <a:lstStyle/>
          <a:p>
            <a:pPr algn="r"/>
            <a:r>
              <a:rPr lang="en-US" sz="1400" i="1" dirty="0"/>
              <a:t>“</a:t>
            </a:r>
            <a:r>
              <a:rPr lang="en-US" sz="1400" i="1" dirty="0" smtClean="0"/>
              <a:t>A perceptual </a:t>
            </a:r>
            <a:r>
              <a:rPr lang="en-US" sz="1400" i="1" dirty="0"/>
              <a:t>framework for contrast processing of high </a:t>
            </a:r>
            <a:r>
              <a:rPr lang="en-US" sz="1400" i="1" dirty="0" smtClean="0"/>
              <a:t>dynamic range images” </a:t>
            </a:r>
            <a:r>
              <a:rPr lang="en-US" sz="1400" dirty="0" smtClean="0"/>
              <a:t>by </a:t>
            </a:r>
            <a:r>
              <a:rPr lang="en-US" sz="1400" dirty="0" err="1" smtClean="0"/>
              <a:t>Mantiuk</a:t>
            </a:r>
            <a:r>
              <a:rPr lang="en-US" sz="1400" dirty="0" smtClean="0"/>
              <a:t> et al. 2005</a:t>
            </a:r>
            <a:endParaRPr lang="en-US" sz="1400" dirty="0"/>
          </a:p>
        </p:txBody>
      </p:sp>
      <p:sp>
        <p:nvSpPr>
          <p:cNvPr id="6" name="Slide Number Placeholder 5"/>
          <p:cNvSpPr>
            <a:spLocks noGrp="1"/>
          </p:cNvSpPr>
          <p:nvPr>
            <p:ph type="sldNum" sz="quarter" idx="12"/>
          </p:nvPr>
        </p:nvSpPr>
        <p:spPr/>
        <p:txBody>
          <a:bodyPr/>
          <a:lstStyle/>
          <a:p>
            <a:fld id="{4AF310B5-B37C-4062-950A-8FEDA86889CC}" type="slidenum">
              <a:rPr lang="en-US" smtClean="0"/>
              <a:t>30</a:t>
            </a:fld>
            <a:endParaRPr lang="en-US"/>
          </a:p>
        </p:txBody>
      </p:sp>
    </p:spTree>
    <p:extLst>
      <p:ext uri="{BB962C8B-B14F-4D97-AF65-F5344CB8AC3E}">
        <p14:creationId xmlns:p14="http://schemas.microsoft.com/office/powerpoint/2010/main" val="31894508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wipe(left)">
                                      <p:cBhvr>
                                        <p:cTn id="11" dur="500"/>
                                        <p:tgtEl>
                                          <p:spTgt spid="43"/>
                                        </p:tgtEl>
                                      </p:cBhvr>
                                    </p:animEffect>
                                  </p:childTnLst>
                                </p:cTn>
                              </p:par>
                              <p:par>
                                <p:cTn id="12" presetID="10" presetClass="entr" presetSubtype="0"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500"/>
                                        <p:tgtEl>
                                          <p:spTgt spid="44"/>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fade">
                                      <p:cBhvr>
                                        <p:cTn id="2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p:bldP spid="4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98377" y="1388548"/>
            <a:ext cx="2103120" cy="2103120"/>
          </a:xfrm>
          <a:prstGeom prst="rect">
            <a:avLst/>
          </a:prstGeom>
          <a:noFill/>
          <a:ln w="12700">
            <a:solidFill>
              <a:schemeClr val="bg1">
                <a:lumMod val="85000"/>
              </a:schemeClr>
            </a:solidFill>
            <a:miter lim="800000"/>
            <a:headEnd/>
            <a:tailEnd/>
          </a:ln>
          <a:effectLst>
            <a:outerShdw blurRad="190500" dist="508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grpSp>
        <p:nvGrpSpPr>
          <p:cNvPr id="8" name="Group 7"/>
          <p:cNvGrpSpPr/>
          <p:nvPr/>
        </p:nvGrpSpPr>
        <p:grpSpPr>
          <a:xfrm>
            <a:off x="7981520" y="1361845"/>
            <a:ext cx="647870" cy="2218295"/>
            <a:chOff x="8326046" y="1352550"/>
            <a:chExt cx="647870" cy="2218295"/>
          </a:xfrm>
          <a:effectLst>
            <a:outerShdw blurRad="50800" dist="38100" dir="2700000" algn="tl" rotWithShape="0">
              <a:prstClr val="black">
                <a:alpha val="40000"/>
              </a:prstClr>
            </a:outerShdw>
          </a:effectLst>
        </p:grpSpPr>
        <p:pic>
          <p:nvPicPr>
            <p:cNvPr id="1026" name="Picture 2" descr="C:\Plexus\Data\Images\Gradients\Error.png"/>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6200000">
              <a:off x="7827021" y="2348668"/>
              <a:ext cx="1645920" cy="182880"/>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8326046" y="1352550"/>
              <a:ext cx="647870" cy="307777"/>
            </a:xfrm>
            <a:prstGeom prst="rect">
              <a:avLst/>
            </a:prstGeom>
            <a:noFill/>
          </p:spPr>
          <p:txBody>
            <a:bodyPr wrap="none" rtlCol="0">
              <a:spAutoFit/>
            </a:bodyPr>
            <a:lstStyle/>
            <a:p>
              <a:r>
                <a:rPr lang="en-US" sz="1400" dirty="0" smtClean="0"/>
                <a:t>strong</a:t>
              </a:r>
              <a:endParaRPr lang="en-US" sz="1400" dirty="0"/>
            </a:p>
          </p:txBody>
        </p:sp>
        <p:sp>
          <p:nvSpPr>
            <p:cNvPr id="24" name="TextBox 23"/>
            <p:cNvSpPr txBox="1"/>
            <p:nvPr/>
          </p:nvSpPr>
          <p:spPr>
            <a:xfrm>
              <a:off x="8365287" y="3263068"/>
              <a:ext cx="569387" cy="307777"/>
            </a:xfrm>
            <a:prstGeom prst="rect">
              <a:avLst/>
            </a:prstGeom>
            <a:noFill/>
          </p:spPr>
          <p:txBody>
            <a:bodyPr wrap="none" rtlCol="0">
              <a:spAutoFit/>
            </a:bodyPr>
            <a:lstStyle/>
            <a:p>
              <a:r>
                <a:rPr lang="en-US" sz="1400" dirty="0" smtClean="0"/>
                <a:t>weak</a:t>
              </a:r>
              <a:endParaRPr lang="en-US" sz="1400" dirty="0"/>
            </a:p>
          </p:txBody>
        </p:sp>
      </p:grpSp>
      <p:pic>
        <p:nvPicPr>
          <p:cNvPr id="20"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8177" y="1241666"/>
            <a:ext cx="2103120" cy="2103120"/>
          </a:xfrm>
          <a:prstGeom prst="rect">
            <a:avLst/>
          </a:prstGeom>
          <a:noFill/>
          <a:ln w="12700">
            <a:solidFill>
              <a:schemeClr val="bg1">
                <a:lumMod val="85000"/>
              </a:schemeClr>
            </a:solidFill>
            <a:miter lim="800000"/>
            <a:headEnd/>
            <a:tailEnd/>
          </a:ln>
          <a:effectLst>
            <a:outerShdw blurRad="190500" dist="508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21" name="Picture 2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77569" y="1535430"/>
            <a:ext cx="2103120" cy="2103120"/>
          </a:xfrm>
          <a:prstGeom prst="rect">
            <a:avLst/>
          </a:prstGeom>
          <a:noFill/>
          <a:ln w="12700">
            <a:solidFill>
              <a:schemeClr val="bg1">
                <a:lumMod val="85000"/>
              </a:schemeClr>
            </a:solidFill>
            <a:miter lim="800000"/>
            <a:headEnd/>
            <a:tailEnd/>
          </a:ln>
          <a:effectLst>
            <a:outerShdw blurRad="190500" dist="508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grpSp>
        <p:nvGrpSpPr>
          <p:cNvPr id="7" name="Group 6"/>
          <p:cNvGrpSpPr/>
          <p:nvPr/>
        </p:nvGrpSpPr>
        <p:grpSpPr>
          <a:xfrm>
            <a:off x="3335825" y="1442392"/>
            <a:ext cx="591444" cy="2301162"/>
            <a:chOff x="3476515" y="1658225"/>
            <a:chExt cx="591444" cy="2301162"/>
          </a:xfrm>
          <a:effectLst>
            <a:outerShdw blurRad="50800" dist="38100" dir="2700000" algn="tl" rotWithShape="0">
              <a:prstClr val="black">
                <a:alpha val="40000"/>
              </a:prstClr>
            </a:outerShdw>
          </a:effectLst>
        </p:grpSpPr>
        <p:pic>
          <p:nvPicPr>
            <p:cNvPr id="1027" name="Picture 3" descr="C:\Plexus\Data\Images\Gradients\Dsiparity.png"/>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6200000">
              <a:off x="2949278" y="2724150"/>
              <a:ext cx="1645920" cy="18288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503766" y="1658225"/>
              <a:ext cx="536942" cy="307777"/>
            </a:xfrm>
            <a:prstGeom prst="rect">
              <a:avLst/>
            </a:prstGeom>
            <a:noFill/>
          </p:spPr>
          <p:txBody>
            <a:bodyPr wrap="none" rtlCol="0">
              <a:spAutoFit/>
            </a:bodyPr>
            <a:lstStyle/>
            <a:p>
              <a:r>
                <a:rPr lang="en-US" sz="1400" dirty="0"/>
                <a:t>1</a:t>
              </a:r>
              <a:r>
                <a:rPr lang="en-US" sz="1400" dirty="0" smtClean="0"/>
                <a:t>0px</a:t>
              </a:r>
              <a:endParaRPr lang="en-US" sz="1400" dirty="0"/>
            </a:p>
          </p:txBody>
        </p:sp>
        <p:sp>
          <p:nvSpPr>
            <p:cNvPr id="22" name="TextBox 21"/>
            <p:cNvSpPr txBox="1"/>
            <p:nvPr/>
          </p:nvSpPr>
          <p:spPr>
            <a:xfrm>
              <a:off x="3476515" y="3651610"/>
              <a:ext cx="591444" cy="307777"/>
            </a:xfrm>
            <a:prstGeom prst="rect">
              <a:avLst/>
            </a:prstGeom>
            <a:noFill/>
          </p:spPr>
          <p:txBody>
            <a:bodyPr wrap="none" rtlCol="0">
              <a:spAutoFit/>
            </a:bodyPr>
            <a:lstStyle/>
            <a:p>
              <a:r>
                <a:rPr lang="en-US" sz="1400" dirty="0" smtClean="0"/>
                <a:t>-10px</a:t>
              </a:r>
              <a:endParaRPr lang="en-US" sz="1400" dirty="0"/>
            </a:p>
          </p:txBody>
        </p:sp>
      </p:grpSp>
      <p:sp>
        <p:nvSpPr>
          <p:cNvPr id="2" name="Title 1"/>
          <p:cNvSpPr>
            <a:spLocks noGrp="1"/>
          </p:cNvSpPr>
          <p:nvPr>
            <p:ph type="title"/>
          </p:nvPr>
        </p:nvSpPr>
        <p:spPr/>
        <p:txBody>
          <a:bodyPr/>
          <a:lstStyle/>
          <a:p>
            <a:r>
              <a:rPr lang="en-US" dirty="0" smtClean="0"/>
              <a:t>Perceptual space</a:t>
            </a:r>
            <a:endParaRPr lang="en-US" dirty="0"/>
          </a:p>
        </p:txBody>
      </p:sp>
      <p:sp>
        <p:nvSpPr>
          <p:cNvPr id="4" name="Right Arrow 3"/>
          <p:cNvSpPr/>
          <p:nvPr/>
        </p:nvSpPr>
        <p:spPr>
          <a:xfrm>
            <a:off x="4259257" y="2558063"/>
            <a:ext cx="914400" cy="450821"/>
          </a:xfrm>
          <a:prstGeom prst="rightArrow">
            <a:avLst>
              <a:gd name="adj1" fmla="val 50000"/>
              <a:gd name="adj2" fmla="val 91264"/>
            </a:avLst>
          </a:prstGeom>
          <a:gradFill flip="none" rotWithShape="1">
            <a:gsLst>
              <a:gs pos="0">
                <a:schemeClr val="bg1">
                  <a:lumMod val="75000"/>
                </a:schemeClr>
              </a:gs>
              <a:gs pos="100000">
                <a:schemeClr val="bg1">
                  <a:lumMod val="95000"/>
                </a:schemeClr>
              </a:gs>
            </a:gsLst>
            <a:lin ang="0" scaled="1"/>
            <a:tileRect/>
          </a:gradFill>
          <a:ln w="6350">
            <a:solidFill>
              <a:schemeClr val="tx1">
                <a:lumMod val="75000"/>
                <a:lumOff val="2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5991040" y="2429530"/>
            <a:ext cx="1932453" cy="769441"/>
          </a:xfrm>
          <a:prstGeom prst="rect">
            <a:avLst/>
          </a:prstGeom>
          <a:noFill/>
        </p:spPr>
        <p:txBody>
          <a:bodyPr wrap="none" rtlCol="0">
            <a:spAutoFit/>
          </a:bodyPr>
          <a:lstStyle/>
          <a:p>
            <a:pPr algn="ctr"/>
            <a:r>
              <a:rPr lang="en-US" sz="2400" b="1" dirty="0" smtClean="0"/>
              <a:t>HVS response</a:t>
            </a:r>
          </a:p>
          <a:p>
            <a:pPr algn="ctr"/>
            <a:r>
              <a:rPr lang="en-US" sz="2000" b="1" dirty="0" smtClean="0">
                <a:solidFill>
                  <a:schemeClr val="tx1">
                    <a:lumMod val="50000"/>
                    <a:lumOff val="50000"/>
                  </a:schemeClr>
                </a:solidFill>
              </a:rPr>
              <a:t>[JND]</a:t>
            </a:r>
            <a:endParaRPr lang="en-US" sz="2000" b="1" dirty="0">
              <a:solidFill>
                <a:schemeClr val="tx1">
                  <a:lumMod val="50000"/>
                  <a:lumOff val="50000"/>
                </a:schemeClr>
              </a:solidFill>
            </a:endParaRPr>
          </a:p>
        </p:txBody>
      </p:sp>
      <p:sp>
        <p:nvSpPr>
          <p:cNvPr id="6" name="TextBox 5"/>
          <p:cNvSpPr txBox="1"/>
          <p:nvPr/>
        </p:nvSpPr>
        <p:spPr>
          <a:xfrm>
            <a:off x="838200" y="2716709"/>
            <a:ext cx="2910092" cy="769441"/>
          </a:xfrm>
          <a:prstGeom prst="rect">
            <a:avLst/>
          </a:prstGeom>
          <a:noFill/>
        </p:spPr>
        <p:txBody>
          <a:bodyPr wrap="none" rtlCol="0">
            <a:spAutoFit/>
          </a:bodyPr>
          <a:lstStyle/>
          <a:p>
            <a:pPr algn="ctr"/>
            <a:r>
              <a:rPr lang="en-US" sz="2400" b="1" dirty="0" smtClean="0"/>
              <a:t>(disparity, frequency)</a:t>
            </a:r>
          </a:p>
          <a:p>
            <a:pPr algn="ctr"/>
            <a:r>
              <a:rPr lang="en-US" sz="2000" dirty="0" smtClean="0">
                <a:solidFill>
                  <a:schemeClr val="tx1">
                    <a:lumMod val="50000"/>
                    <a:lumOff val="50000"/>
                  </a:schemeClr>
                </a:solidFill>
              </a:rPr>
              <a:t>[</a:t>
            </a:r>
            <a:r>
              <a:rPr lang="en-US" sz="2000" dirty="0" err="1" smtClean="0">
                <a:solidFill>
                  <a:schemeClr val="tx1">
                    <a:lumMod val="50000"/>
                    <a:lumOff val="50000"/>
                  </a:schemeClr>
                </a:solidFill>
              </a:rPr>
              <a:t>arcmin</a:t>
            </a:r>
            <a:r>
              <a:rPr lang="en-US" sz="2000" dirty="0" smtClean="0">
                <a:solidFill>
                  <a:schemeClr val="tx1">
                    <a:lumMod val="50000"/>
                    <a:lumOff val="50000"/>
                  </a:schemeClr>
                </a:solidFill>
              </a:rPr>
              <a:t>, </a:t>
            </a:r>
            <a:r>
              <a:rPr lang="en-US" sz="2000" dirty="0" err="1" smtClean="0">
                <a:solidFill>
                  <a:schemeClr val="tx1">
                    <a:lumMod val="50000"/>
                    <a:lumOff val="50000"/>
                  </a:schemeClr>
                </a:solidFill>
              </a:rPr>
              <a:t>cpd</a:t>
            </a:r>
            <a:r>
              <a:rPr lang="en-US" sz="2000" dirty="0" smtClean="0">
                <a:solidFill>
                  <a:schemeClr val="tx1">
                    <a:lumMod val="50000"/>
                    <a:lumOff val="50000"/>
                  </a:schemeClr>
                </a:solidFill>
              </a:rPr>
              <a:t>]</a:t>
            </a:r>
            <a:endParaRPr lang="en-US" sz="2000" dirty="0">
              <a:solidFill>
                <a:schemeClr val="tx1">
                  <a:lumMod val="50000"/>
                  <a:lumOff val="50000"/>
                </a:schemeClr>
              </a:solidFill>
            </a:endParaRPr>
          </a:p>
        </p:txBody>
      </p:sp>
      <p:sp>
        <p:nvSpPr>
          <p:cNvPr id="12" name="TextBox 11"/>
          <p:cNvSpPr txBox="1"/>
          <p:nvPr/>
        </p:nvSpPr>
        <p:spPr>
          <a:xfrm>
            <a:off x="3324364" y="1352550"/>
            <a:ext cx="2566665" cy="523220"/>
          </a:xfrm>
          <a:prstGeom prst="rect">
            <a:avLst/>
          </a:prstGeom>
          <a:noFill/>
        </p:spPr>
        <p:txBody>
          <a:bodyPr wrap="none" rtlCol="0">
            <a:spAutoFit/>
          </a:bodyPr>
          <a:lstStyle/>
          <a:p>
            <a:r>
              <a:rPr lang="en-US" sz="2800" b="1" dirty="0" smtClean="0"/>
              <a:t>We show so far:</a:t>
            </a:r>
            <a:endParaRPr lang="en-US" sz="2800" b="1" dirty="0"/>
          </a:p>
        </p:txBody>
      </p:sp>
      <p:sp>
        <p:nvSpPr>
          <p:cNvPr id="15" name="TextBox 14"/>
          <p:cNvSpPr txBox="1"/>
          <p:nvPr/>
        </p:nvSpPr>
        <p:spPr>
          <a:xfrm>
            <a:off x="3481589" y="571760"/>
            <a:ext cx="2190471" cy="523220"/>
          </a:xfrm>
          <a:prstGeom prst="rect">
            <a:avLst/>
          </a:prstGeom>
          <a:noFill/>
        </p:spPr>
        <p:txBody>
          <a:bodyPr wrap="none" rtlCol="0">
            <a:spAutoFit/>
          </a:bodyPr>
          <a:lstStyle/>
          <a:p>
            <a:r>
              <a:rPr lang="en-US" sz="2800" b="1" dirty="0" smtClean="0"/>
              <a:t>Our problem:</a:t>
            </a:r>
            <a:endParaRPr lang="en-US" sz="2800" b="1" dirty="0"/>
          </a:p>
        </p:txBody>
      </p:sp>
      <p:sp>
        <p:nvSpPr>
          <p:cNvPr id="16" name="Right Arrow 15"/>
          <p:cNvSpPr/>
          <p:nvPr/>
        </p:nvSpPr>
        <p:spPr>
          <a:xfrm>
            <a:off x="4267200" y="2214697"/>
            <a:ext cx="914400" cy="450821"/>
          </a:xfrm>
          <a:prstGeom prst="rightArrow">
            <a:avLst>
              <a:gd name="adj1" fmla="val 50000"/>
              <a:gd name="adj2" fmla="val 91264"/>
            </a:avLst>
          </a:prstGeom>
          <a:gradFill flip="none" rotWithShape="1">
            <a:gsLst>
              <a:gs pos="0">
                <a:schemeClr val="bg1">
                  <a:lumMod val="75000"/>
                </a:schemeClr>
              </a:gs>
              <a:gs pos="100000">
                <a:schemeClr val="bg1">
                  <a:lumMod val="95000"/>
                </a:schemeClr>
              </a:gs>
            </a:gsLst>
            <a:lin ang="0" scaled="1"/>
            <a:tileRect/>
          </a:gradFill>
          <a:ln w="6350">
            <a:solidFill>
              <a:schemeClr val="tx1">
                <a:lumMod val="75000"/>
                <a:lumOff val="2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5414289" y="3707309"/>
            <a:ext cx="2919903" cy="769441"/>
          </a:xfrm>
          <a:prstGeom prst="rect">
            <a:avLst/>
          </a:prstGeom>
          <a:noFill/>
        </p:spPr>
        <p:txBody>
          <a:bodyPr wrap="none" rtlCol="0">
            <a:spAutoFit/>
          </a:bodyPr>
          <a:lstStyle/>
          <a:p>
            <a:pPr algn="ctr"/>
            <a:r>
              <a:rPr lang="en-US" sz="2400" b="1" dirty="0" smtClean="0"/>
              <a:t>Map of HVS response</a:t>
            </a:r>
          </a:p>
          <a:p>
            <a:pPr algn="ctr"/>
            <a:r>
              <a:rPr lang="en-US" sz="2000" b="1" dirty="0" smtClean="0">
                <a:solidFill>
                  <a:schemeClr val="tx1">
                    <a:lumMod val="50000"/>
                    <a:lumOff val="50000"/>
                  </a:schemeClr>
                </a:solidFill>
              </a:rPr>
              <a:t>[JND]</a:t>
            </a:r>
            <a:endParaRPr lang="en-US" sz="2000" b="1" dirty="0">
              <a:solidFill>
                <a:schemeClr val="tx1">
                  <a:lumMod val="50000"/>
                  <a:lumOff val="50000"/>
                </a:schemeClr>
              </a:solidFill>
            </a:endParaRPr>
          </a:p>
        </p:txBody>
      </p:sp>
      <p:sp>
        <p:nvSpPr>
          <p:cNvPr id="18" name="TextBox 17"/>
          <p:cNvSpPr txBox="1"/>
          <p:nvPr/>
        </p:nvSpPr>
        <p:spPr>
          <a:xfrm>
            <a:off x="228600" y="3707309"/>
            <a:ext cx="3914635" cy="769441"/>
          </a:xfrm>
          <a:prstGeom prst="rect">
            <a:avLst/>
          </a:prstGeom>
          <a:noFill/>
        </p:spPr>
        <p:txBody>
          <a:bodyPr wrap="square" rtlCol="0">
            <a:spAutoFit/>
          </a:bodyPr>
          <a:lstStyle/>
          <a:p>
            <a:pPr algn="ctr"/>
            <a:r>
              <a:rPr lang="en-US" sz="2400" b="1" dirty="0" smtClean="0"/>
              <a:t>3D scene with pixel disparity</a:t>
            </a:r>
          </a:p>
          <a:p>
            <a:pPr algn="ctr"/>
            <a:r>
              <a:rPr lang="en-US" sz="2000" b="1" dirty="0" smtClean="0">
                <a:solidFill>
                  <a:schemeClr val="tx1">
                    <a:lumMod val="50000"/>
                    <a:lumOff val="50000"/>
                  </a:schemeClr>
                </a:solidFill>
              </a:rPr>
              <a:t>[pixels]</a:t>
            </a:r>
            <a:endParaRPr lang="en-US" sz="2000" b="1" dirty="0">
              <a:solidFill>
                <a:schemeClr val="tx1">
                  <a:lumMod val="50000"/>
                  <a:lumOff val="50000"/>
                </a:schemeClr>
              </a:solidFill>
            </a:endParaRPr>
          </a:p>
        </p:txBody>
      </p:sp>
      <p:sp>
        <p:nvSpPr>
          <p:cNvPr id="9" name="Slide Number Placeholder 8"/>
          <p:cNvSpPr>
            <a:spLocks noGrp="1"/>
          </p:cNvSpPr>
          <p:nvPr>
            <p:ph type="sldNum" sz="quarter" idx="12"/>
          </p:nvPr>
        </p:nvSpPr>
        <p:spPr/>
        <p:txBody>
          <a:bodyPr/>
          <a:lstStyle/>
          <a:p>
            <a:fld id="{4AF310B5-B37C-4062-950A-8FEDA86889CC}" type="slidenum">
              <a:rPr lang="en-US" smtClean="0"/>
              <a:t>31</a:t>
            </a:fld>
            <a:endParaRPr lang="en-US"/>
          </a:p>
        </p:txBody>
      </p:sp>
      <p:grpSp>
        <p:nvGrpSpPr>
          <p:cNvPr id="25" name="Group 24"/>
          <p:cNvGrpSpPr/>
          <p:nvPr/>
        </p:nvGrpSpPr>
        <p:grpSpPr>
          <a:xfrm>
            <a:off x="1378846" y="2168069"/>
            <a:ext cx="1828800" cy="548640"/>
            <a:chOff x="693017" y="1968011"/>
            <a:chExt cx="2459174" cy="888643"/>
          </a:xfrm>
        </p:grpSpPr>
        <p:sp>
          <p:nvSpPr>
            <p:cNvPr id="26" name="Rectangle 25"/>
            <p:cNvSpPr/>
            <p:nvPr/>
          </p:nvSpPr>
          <p:spPr>
            <a:xfrm>
              <a:off x="693017" y="1968011"/>
              <a:ext cx="2459174" cy="888643"/>
            </a:xfrm>
            <a:prstGeom prst="rect">
              <a:avLst/>
            </a:prstGeom>
            <a:gradFill>
              <a:gsLst>
                <a:gs pos="0">
                  <a:schemeClr val="tx1">
                    <a:lumMod val="11000"/>
                    <a:lumOff val="89000"/>
                  </a:schemeClr>
                </a:gs>
                <a:gs pos="100000">
                  <a:schemeClr val="accent1">
                    <a:tint val="23500"/>
                    <a:satMod val="160000"/>
                    <a:lumMod val="9000"/>
                    <a:lumOff val="91000"/>
                  </a:schemeClr>
                </a:gs>
              </a:gsLst>
              <a:lin ang="13500000" scaled="1"/>
            </a:gradFill>
            <a:ln w="952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26"/>
            <p:cNvSpPr/>
            <p:nvPr/>
          </p:nvSpPr>
          <p:spPr>
            <a:xfrm rot="5400000">
              <a:off x="1575378" y="1315053"/>
              <a:ext cx="694452" cy="2194560"/>
            </a:xfrm>
            <a:custGeom>
              <a:avLst/>
              <a:gdLst>
                <a:gd name="connsiteX0" fmla="*/ 323850 w 694452"/>
                <a:gd name="connsiteY0" fmla="*/ 0 h 2367100"/>
                <a:gd name="connsiteX1" fmla="*/ 685800 w 694452"/>
                <a:gd name="connsiteY1" fmla="*/ 242887 h 2367100"/>
                <a:gd name="connsiteX2" fmla="*/ 0 w 694452"/>
                <a:gd name="connsiteY2" fmla="*/ 552450 h 2367100"/>
                <a:gd name="connsiteX3" fmla="*/ 685800 w 694452"/>
                <a:gd name="connsiteY3" fmla="*/ 866775 h 2367100"/>
                <a:gd name="connsiteX4" fmla="*/ 0 w 694452"/>
                <a:gd name="connsiteY4" fmla="*/ 1176337 h 2367100"/>
                <a:gd name="connsiteX5" fmla="*/ 685800 w 694452"/>
                <a:gd name="connsiteY5" fmla="*/ 1495425 h 2367100"/>
                <a:gd name="connsiteX6" fmla="*/ 0 w 694452"/>
                <a:gd name="connsiteY6" fmla="*/ 1800225 h 2367100"/>
                <a:gd name="connsiteX7" fmla="*/ 685800 w 694452"/>
                <a:gd name="connsiteY7" fmla="*/ 2114550 h 2367100"/>
                <a:gd name="connsiteX8" fmla="*/ 319088 w 694452"/>
                <a:gd name="connsiteY8" fmla="*/ 2366962 h 23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4452" h="2367100">
                  <a:moveTo>
                    <a:pt x="323850" y="0"/>
                  </a:moveTo>
                  <a:cubicBezTo>
                    <a:pt x="531812" y="75406"/>
                    <a:pt x="739775" y="150812"/>
                    <a:pt x="685800" y="242887"/>
                  </a:cubicBezTo>
                  <a:cubicBezTo>
                    <a:pt x="631825" y="334962"/>
                    <a:pt x="0" y="448469"/>
                    <a:pt x="0" y="552450"/>
                  </a:cubicBezTo>
                  <a:cubicBezTo>
                    <a:pt x="0" y="656431"/>
                    <a:pt x="685800" y="762794"/>
                    <a:pt x="685800" y="866775"/>
                  </a:cubicBezTo>
                  <a:cubicBezTo>
                    <a:pt x="685800" y="970756"/>
                    <a:pt x="0" y="1071562"/>
                    <a:pt x="0" y="1176337"/>
                  </a:cubicBezTo>
                  <a:cubicBezTo>
                    <a:pt x="0" y="1281112"/>
                    <a:pt x="685800" y="1391444"/>
                    <a:pt x="685800" y="1495425"/>
                  </a:cubicBezTo>
                  <a:cubicBezTo>
                    <a:pt x="685800" y="1599406"/>
                    <a:pt x="0" y="1697038"/>
                    <a:pt x="0" y="1800225"/>
                  </a:cubicBezTo>
                  <a:cubicBezTo>
                    <a:pt x="0" y="1903412"/>
                    <a:pt x="632619" y="2020094"/>
                    <a:pt x="685800" y="2114550"/>
                  </a:cubicBezTo>
                  <a:cubicBezTo>
                    <a:pt x="738981" y="2209006"/>
                    <a:pt x="395288" y="2372518"/>
                    <a:pt x="319088" y="2366962"/>
                  </a:cubicBezTo>
                </a:path>
              </a:pathLst>
            </a:custGeom>
            <a:ln w="25400">
              <a:solidFill>
                <a:srgbClr val="C000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3709012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47" presetClass="exit" presetSubtype="0" fill="hold" grpId="1" nodeType="clickEffect">
                                  <p:stCondLst>
                                    <p:cond delay="0"/>
                                  </p:stCondLst>
                                  <p:childTnLst>
                                    <p:animEffect transition="out" filter="fade">
                                      <p:cBhvr>
                                        <p:cTn id="23" dur="500"/>
                                        <p:tgtEl>
                                          <p:spTgt spid="6"/>
                                        </p:tgtEl>
                                      </p:cBhvr>
                                    </p:animEffect>
                                    <p:anim calcmode="lin" valueType="num">
                                      <p:cBhvr>
                                        <p:cTn id="24" dur="500"/>
                                        <p:tgtEl>
                                          <p:spTgt spid="6"/>
                                        </p:tgtEl>
                                        <p:attrNameLst>
                                          <p:attrName>ppt_x</p:attrName>
                                        </p:attrNameLst>
                                      </p:cBhvr>
                                      <p:tavLst>
                                        <p:tav tm="0">
                                          <p:val>
                                            <p:strVal val="ppt_x"/>
                                          </p:val>
                                        </p:tav>
                                        <p:tav tm="100000">
                                          <p:val>
                                            <p:strVal val="ppt_x"/>
                                          </p:val>
                                        </p:tav>
                                      </p:tavLst>
                                    </p:anim>
                                    <p:anim calcmode="lin" valueType="num">
                                      <p:cBhvr>
                                        <p:cTn id="25" dur="500"/>
                                        <p:tgtEl>
                                          <p:spTgt spid="6"/>
                                        </p:tgtEl>
                                        <p:attrNameLst>
                                          <p:attrName>ppt_y</p:attrName>
                                        </p:attrNameLst>
                                      </p:cBhvr>
                                      <p:tavLst>
                                        <p:tav tm="0">
                                          <p:val>
                                            <p:strVal val="ppt_y"/>
                                          </p:val>
                                        </p:tav>
                                        <p:tav tm="100000">
                                          <p:val>
                                            <p:strVal val="ppt_y-.1"/>
                                          </p:val>
                                        </p:tav>
                                      </p:tavLst>
                                    </p:anim>
                                    <p:set>
                                      <p:cBhvr>
                                        <p:cTn id="26" dur="1" fill="hold">
                                          <p:stCondLst>
                                            <p:cond delay="499"/>
                                          </p:stCondLst>
                                        </p:cTn>
                                        <p:tgtEl>
                                          <p:spTgt spid="6"/>
                                        </p:tgtEl>
                                        <p:attrNameLst>
                                          <p:attrName>style.visibility</p:attrName>
                                        </p:attrNameLst>
                                      </p:cBhvr>
                                      <p:to>
                                        <p:strVal val="hidden"/>
                                      </p:to>
                                    </p:set>
                                  </p:childTnLst>
                                </p:cTn>
                              </p:par>
                              <p:par>
                                <p:cTn id="27" presetID="47" presetClass="exit" presetSubtype="0" fill="hold" grpId="1" nodeType="withEffect">
                                  <p:stCondLst>
                                    <p:cond delay="0"/>
                                  </p:stCondLst>
                                  <p:childTnLst>
                                    <p:animEffect transition="out" filter="fade">
                                      <p:cBhvr>
                                        <p:cTn id="28" dur="500"/>
                                        <p:tgtEl>
                                          <p:spTgt spid="4"/>
                                        </p:tgtEl>
                                      </p:cBhvr>
                                    </p:animEffect>
                                    <p:anim calcmode="lin" valueType="num">
                                      <p:cBhvr>
                                        <p:cTn id="29" dur="500"/>
                                        <p:tgtEl>
                                          <p:spTgt spid="4"/>
                                        </p:tgtEl>
                                        <p:attrNameLst>
                                          <p:attrName>ppt_x</p:attrName>
                                        </p:attrNameLst>
                                      </p:cBhvr>
                                      <p:tavLst>
                                        <p:tav tm="0">
                                          <p:val>
                                            <p:strVal val="ppt_x"/>
                                          </p:val>
                                        </p:tav>
                                        <p:tav tm="100000">
                                          <p:val>
                                            <p:strVal val="ppt_x"/>
                                          </p:val>
                                        </p:tav>
                                      </p:tavLst>
                                    </p:anim>
                                    <p:anim calcmode="lin" valueType="num">
                                      <p:cBhvr>
                                        <p:cTn id="30" dur="500"/>
                                        <p:tgtEl>
                                          <p:spTgt spid="4"/>
                                        </p:tgtEl>
                                        <p:attrNameLst>
                                          <p:attrName>ppt_y</p:attrName>
                                        </p:attrNameLst>
                                      </p:cBhvr>
                                      <p:tavLst>
                                        <p:tav tm="0">
                                          <p:val>
                                            <p:strVal val="ppt_y"/>
                                          </p:val>
                                        </p:tav>
                                        <p:tav tm="100000">
                                          <p:val>
                                            <p:strVal val="ppt_y-.1"/>
                                          </p:val>
                                        </p:tav>
                                      </p:tavLst>
                                    </p:anim>
                                    <p:set>
                                      <p:cBhvr>
                                        <p:cTn id="31" dur="1" fill="hold">
                                          <p:stCondLst>
                                            <p:cond delay="499"/>
                                          </p:stCondLst>
                                        </p:cTn>
                                        <p:tgtEl>
                                          <p:spTgt spid="4"/>
                                        </p:tgtEl>
                                        <p:attrNameLst>
                                          <p:attrName>style.visibility</p:attrName>
                                        </p:attrNameLst>
                                      </p:cBhvr>
                                      <p:to>
                                        <p:strVal val="hidden"/>
                                      </p:to>
                                    </p:set>
                                  </p:childTnLst>
                                </p:cTn>
                              </p:par>
                              <p:par>
                                <p:cTn id="32" presetID="47" presetClass="exit" presetSubtype="0" fill="hold" grpId="1" nodeType="withEffect">
                                  <p:stCondLst>
                                    <p:cond delay="0"/>
                                  </p:stCondLst>
                                  <p:childTnLst>
                                    <p:animEffect transition="out" filter="fade">
                                      <p:cBhvr>
                                        <p:cTn id="33" dur="500"/>
                                        <p:tgtEl>
                                          <p:spTgt spid="5"/>
                                        </p:tgtEl>
                                      </p:cBhvr>
                                    </p:animEffect>
                                    <p:anim calcmode="lin" valueType="num">
                                      <p:cBhvr>
                                        <p:cTn id="34" dur="500"/>
                                        <p:tgtEl>
                                          <p:spTgt spid="5"/>
                                        </p:tgtEl>
                                        <p:attrNameLst>
                                          <p:attrName>ppt_x</p:attrName>
                                        </p:attrNameLst>
                                      </p:cBhvr>
                                      <p:tavLst>
                                        <p:tav tm="0">
                                          <p:val>
                                            <p:strVal val="ppt_x"/>
                                          </p:val>
                                        </p:tav>
                                        <p:tav tm="100000">
                                          <p:val>
                                            <p:strVal val="ppt_x"/>
                                          </p:val>
                                        </p:tav>
                                      </p:tavLst>
                                    </p:anim>
                                    <p:anim calcmode="lin" valueType="num">
                                      <p:cBhvr>
                                        <p:cTn id="35" dur="500"/>
                                        <p:tgtEl>
                                          <p:spTgt spid="5"/>
                                        </p:tgtEl>
                                        <p:attrNameLst>
                                          <p:attrName>ppt_y</p:attrName>
                                        </p:attrNameLst>
                                      </p:cBhvr>
                                      <p:tavLst>
                                        <p:tav tm="0">
                                          <p:val>
                                            <p:strVal val="ppt_y"/>
                                          </p:val>
                                        </p:tav>
                                        <p:tav tm="100000">
                                          <p:val>
                                            <p:strVal val="ppt_y-.1"/>
                                          </p:val>
                                        </p:tav>
                                      </p:tavLst>
                                    </p:anim>
                                    <p:set>
                                      <p:cBhvr>
                                        <p:cTn id="36" dur="1" fill="hold">
                                          <p:stCondLst>
                                            <p:cond delay="499"/>
                                          </p:stCondLst>
                                        </p:cTn>
                                        <p:tgtEl>
                                          <p:spTgt spid="5"/>
                                        </p:tgtEl>
                                        <p:attrNameLst>
                                          <p:attrName>style.visibility</p:attrName>
                                        </p:attrNameLst>
                                      </p:cBhvr>
                                      <p:to>
                                        <p:strVal val="hidden"/>
                                      </p:to>
                                    </p:set>
                                  </p:childTnLst>
                                </p:cTn>
                              </p:par>
                              <p:par>
                                <p:cTn id="37" presetID="47" presetClass="exit" presetSubtype="0" fill="hold" grpId="0" nodeType="withEffect">
                                  <p:stCondLst>
                                    <p:cond delay="0"/>
                                  </p:stCondLst>
                                  <p:childTnLst>
                                    <p:animEffect transition="out" filter="fade">
                                      <p:cBhvr>
                                        <p:cTn id="38" dur="500"/>
                                        <p:tgtEl>
                                          <p:spTgt spid="12"/>
                                        </p:tgtEl>
                                      </p:cBhvr>
                                    </p:animEffect>
                                    <p:anim calcmode="lin" valueType="num">
                                      <p:cBhvr>
                                        <p:cTn id="39" dur="500"/>
                                        <p:tgtEl>
                                          <p:spTgt spid="12"/>
                                        </p:tgtEl>
                                        <p:attrNameLst>
                                          <p:attrName>ppt_x</p:attrName>
                                        </p:attrNameLst>
                                      </p:cBhvr>
                                      <p:tavLst>
                                        <p:tav tm="0">
                                          <p:val>
                                            <p:strVal val="ppt_x"/>
                                          </p:val>
                                        </p:tav>
                                        <p:tav tm="100000">
                                          <p:val>
                                            <p:strVal val="ppt_x"/>
                                          </p:val>
                                        </p:tav>
                                      </p:tavLst>
                                    </p:anim>
                                    <p:anim calcmode="lin" valueType="num">
                                      <p:cBhvr>
                                        <p:cTn id="40" dur="500"/>
                                        <p:tgtEl>
                                          <p:spTgt spid="12"/>
                                        </p:tgtEl>
                                        <p:attrNameLst>
                                          <p:attrName>ppt_y</p:attrName>
                                        </p:attrNameLst>
                                      </p:cBhvr>
                                      <p:tavLst>
                                        <p:tav tm="0">
                                          <p:val>
                                            <p:strVal val="ppt_y"/>
                                          </p:val>
                                        </p:tav>
                                        <p:tav tm="100000">
                                          <p:val>
                                            <p:strVal val="ppt_y-.1"/>
                                          </p:val>
                                        </p:tav>
                                      </p:tavLst>
                                    </p:anim>
                                    <p:set>
                                      <p:cBhvr>
                                        <p:cTn id="41" dur="1" fill="hold">
                                          <p:stCondLst>
                                            <p:cond delay="499"/>
                                          </p:stCondLst>
                                        </p:cTn>
                                        <p:tgtEl>
                                          <p:spTgt spid="12"/>
                                        </p:tgtEl>
                                        <p:attrNameLst>
                                          <p:attrName>style.visibility</p:attrName>
                                        </p:attrNameLst>
                                      </p:cBhvr>
                                      <p:to>
                                        <p:strVal val="hidden"/>
                                      </p:to>
                                    </p:set>
                                  </p:childTnLst>
                                </p:cTn>
                              </p:par>
                              <p:par>
                                <p:cTn id="42" presetID="47" presetClass="exit" presetSubtype="0" fill="hold" nodeType="withEffect">
                                  <p:stCondLst>
                                    <p:cond delay="0"/>
                                  </p:stCondLst>
                                  <p:childTnLst>
                                    <p:animEffect transition="out" filter="fade">
                                      <p:cBhvr>
                                        <p:cTn id="43" dur="500"/>
                                        <p:tgtEl>
                                          <p:spTgt spid="25"/>
                                        </p:tgtEl>
                                      </p:cBhvr>
                                    </p:animEffect>
                                    <p:anim calcmode="lin" valueType="num">
                                      <p:cBhvr>
                                        <p:cTn id="44" dur="500"/>
                                        <p:tgtEl>
                                          <p:spTgt spid="25"/>
                                        </p:tgtEl>
                                        <p:attrNameLst>
                                          <p:attrName>ppt_x</p:attrName>
                                        </p:attrNameLst>
                                      </p:cBhvr>
                                      <p:tavLst>
                                        <p:tav tm="0">
                                          <p:val>
                                            <p:strVal val="ppt_x"/>
                                          </p:val>
                                        </p:tav>
                                        <p:tav tm="100000">
                                          <p:val>
                                            <p:strVal val="ppt_x"/>
                                          </p:val>
                                        </p:tav>
                                      </p:tavLst>
                                    </p:anim>
                                    <p:anim calcmode="lin" valueType="num">
                                      <p:cBhvr>
                                        <p:cTn id="45" dur="500"/>
                                        <p:tgtEl>
                                          <p:spTgt spid="25"/>
                                        </p:tgtEl>
                                        <p:attrNameLst>
                                          <p:attrName>ppt_y</p:attrName>
                                        </p:attrNameLst>
                                      </p:cBhvr>
                                      <p:tavLst>
                                        <p:tav tm="0">
                                          <p:val>
                                            <p:strVal val="ppt_y"/>
                                          </p:val>
                                        </p:tav>
                                        <p:tav tm="100000">
                                          <p:val>
                                            <p:strVal val="ppt_y-.1"/>
                                          </p:val>
                                        </p:tav>
                                      </p:tavLst>
                                    </p:anim>
                                    <p:set>
                                      <p:cBhvr>
                                        <p:cTn id="46" dur="1" fill="hold">
                                          <p:stCondLst>
                                            <p:cond delay="499"/>
                                          </p:stCondLst>
                                        </p:cTn>
                                        <p:tgtEl>
                                          <p:spTgt spid="25"/>
                                        </p:tgtEl>
                                        <p:attrNameLst>
                                          <p:attrName>style.visibility</p:attrName>
                                        </p:attrNameLst>
                                      </p:cBhvr>
                                      <p:to>
                                        <p:strVal val="hidden"/>
                                      </p:to>
                                    </p:set>
                                  </p:childTnLst>
                                </p:cTn>
                              </p:par>
                            </p:childTnLst>
                          </p:cTn>
                        </p:par>
                        <p:par>
                          <p:cTn id="47" fill="hold">
                            <p:stCondLst>
                              <p:cond delay="500"/>
                            </p:stCondLst>
                            <p:childTnLst>
                              <p:par>
                                <p:cTn id="48" presetID="10" presetClass="entr" presetSubtype="0" fill="hold" grpId="0" nodeType="after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500"/>
                                        <p:tgtEl>
                                          <p:spTgt spid="15"/>
                                        </p:tgtEl>
                                      </p:cBhvr>
                                    </p:animEffect>
                                  </p:childTnLst>
                                </p:cTn>
                              </p:par>
                            </p:childTnLst>
                          </p:cTn>
                        </p:par>
                        <p:par>
                          <p:cTn id="51" fill="hold">
                            <p:stCondLst>
                              <p:cond delay="1000"/>
                            </p:stCondLst>
                            <p:childTnLst>
                              <p:par>
                                <p:cTn id="52" presetID="10" presetClass="entr" presetSubtype="0" fill="hold" grpId="0" nodeType="after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500"/>
                                        <p:tgtEl>
                                          <p:spTgt spid="18"/>
                                        </p:tgtEl>
                                      </p:cBhvr>
                                    </p:animEffect>
                                  </p:childTnLst>
                                </p:cTn>
                              </p:par>
                              <p:par>
                                <p:cTn id="55" presetID="10" presetClass="entr" presetSubtype="0" fill="hold" nodeType="with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fade">
                                      <p:cBhvr>
                                        <p:cTn id="57" dur="5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fade">
                                      <p:cBhvr>
                                        <p:cTn id="62" dur="500"/>
                                        <p:tgtEl>
                                          <p:spTgt spid="21"/>
                                        </p:tgtEl>
                                      </p:cBhvr>
                                    </p:animEffect>
                                  </p:childTnLst>
                                </p:cTn>
                              </p:par>
                              <p:par>
                                <p:cTn id="63" presetID="10" presetClass="entr" presetSubtype="0" fill="hold" nodeType="with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fade">
                                      <p:cBhvr>
                                        <p:cTn id="65" dur="500"/>
                                        <p:tgtEl>
                                          <p:spTgt spid="7"/>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wipe(left)">
                                      <p:cBhvr>
                                        <p:cTn id="70" dur="500"/>
                                        <p:tgtEl>
                                          <p:spTgt spid="16"/>
                                        </p:tgtEl>
                                      </p:cBhvr>
                                    </p:animEffect>
                                  </p:childTnLst>
                                </p:cTn>
                              </p:par>
                            </p:childTnLst>
                          </p:cTn>
                        </p:par>
                        <p:par>
                          <p:cTn id="71" fill="hold">
                            <p:stCondLst>
                              <p:cond delay="500"/>
                            </p:stCondLst>
                            <p:childTnLst>
                              <p:par>
                                <p:cTn id="72" presetID="10" presetClass="entr" presetSubtype="0" fill="hold" nodeType="after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fade">
                                      <p:cBhvr>
                                        <p:cTn id="74" dur="500"/>
                                        <p:tgtEl>
                                          <p:spTgt spid="19"/>
                                        </p:tgtEl>
                                      </p:cBhvr>
                                    </p:animEffect>
                                  </p:childTnLst>
                                </p:cTn>
                              </p:par>
                              <p:par>
                                <p:cTn id="75" presetID="10" presetClass="entr" presetSubtype="0" fill="hold" nodeType="withEffect">
                                  <p:stCondLst>
                                    <p:cond delay="0"/>
                                  </p:stCondLst>
                                  <p:childTnLst>
                                    <p:set>
                                      <p:cBhvr>
                                        <p:cTn id="76" dur="1" fill="hold">
                                          <p:stCondLst>
                                            <p:cond delay="0"/>
                                          </p:stCondLst>
                                        </p:cTn>
                                        <p:tgtEl>
                                          <p:spTgt spid="8"/>
                                        </p:tgtEl>
                                        <p:attrNameLst>
                                          <p:attrName>style.visibility</p:attrName>
                                        </p:attrNameLst>
                                      </p:cBhvr>
                                      <p:to>
                                        <p:strVal val="visible"/>
                                      </p:to>
                                    </p:set>
                                    <p:animEffect transition="in" filter="fade">
                                      <p:cBhvr>
                                        <p:cTn id="77" dur="500"/>
                                        <p:tgtEl>
                                          <p:spTgt spid="8"/>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7"/>
                                        </p:tgtEl>
                                        <p:attrNameLst>
                                          <p:attrName>style.visibility</p:attrName>
                                        </p:attrNameLst>
                                      </p:cBhvr>
                                      <p:to>
                                        <p:strVal val="visible"/>
                                      </p:to>
                                    </p:set>
                                    <p:animEffect transition="in" filter="fade">
                                      <p:cBhvr>
                                        <p:cTn id="8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p:bldP spid="5" grpId="1"/>
      <p:bldP spid="6" grpId="0"/>
      <p:bldP spid="6" grpId="1"/>
      <p:bldP spid="12" grpId="0"/>
      <p:bldP spid="15" grpId="0"/>
      <p:bldP spid="16" grpId="0" animBg="1"/>
      <p:bldP spid="17" grpId="0"/>
      <p:bldP spid="1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28600" y="571760"/>
            <a:ext cx="8400790" cy="3904990"/>
            <a:chOff x="228600" y="571760"/>
            <a:chExt cx="8400790" cy="3904990"/>
          </a:xfrm>
        </p:grpSpPr>
        <p:sp>
          <p:nvSpPr>
            <p:cNvPr id="26" name="TextBox 25"/>
            <p:cNvSpPr txBox="1"/>
            <p:nvPr/>
          </p:nvSpPr>
          <p:spPr>
            <a:xfrm>
              <a:off x="3481589" y="571760"/>
              <a:ext cx="2190471" cy="523220"/>
            </a:xfrm>
            <a:prstGeom prst="rect">
              <a:avLst/>
            </a:prstGeom>
            <a:noFill/>
          </p:spPr>
          <p:txBody>
            <a:bodyPr wrap="none" rtlCol="0">
              <a:spAutoFit/>
            </a:bodyPr>
            <a:lstStyle/>
            <a:p>
              <a:r>
                <a:rPr lang="en-US" sz="2800" b="1" dirty="0" smtClean="0"/>
                <a:t>Our problem:</a:t>
              </a:r>
              <a:endParaRPr lang="en-US" sz="2800" b="1" dirty="0"/>
            </a:p>
          </p:txBody>
        </p:sp>
        <p:sp>
          <p:nvSpPr>
            <p:cNvPr id="27" name="Right Arrow 26"/>
            <p:cNvSpPr/>
            <p:nvPr/>
          </p:nvSpPr>
          <p:spPr>
            <a:xfrm>
              <a:off x="4267200" y="2214697"/>
              <a:ext cx="914400" cy="450821"/>
            </a:xfrm>
            <a:prstGeom prst="rightArrow">
              <a:avLst>
                <a:gd name="adj1" fmla="val 50000"/>
                <a:gd name="adj2" fmla="val 91264"/>
              </a:avLst>
            </a:prstGeom>
            <a:gradFill flip="none" rotWithShape="1">
              <a:gsLst>
                <a:gs pos="0">
                  <a:schemeClr val="bg1">
                    <a:lumMod val="75000"/>
                  </a:schemeClr>
                </a:gs>
                <a:gs pos="100000">
                  <a:schemeClr val="bg1">
                    <a:lumMod val="95000"/>
                  </a:schemeClr>
                </a:gs>
              </a:gsLst>
              <a:lin ang="0" scaled="1"/>
              <a:tileRect/>
            </a:gradFill>
            <a:ln w="6350">
              <a:solidFill>
                <a:schemeClr val="tx1">
                  <a:lumMod val="75000"/>
                  <a:lumOff val="2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5414289" y="3707309"/>
              <a:ext cx="2919903" cy="769441"/>
            </a:xfrm>
            <a:prstGeom prst="rect">
              <a:avLst/>
            </a:prstGeom>
            <a:noFill/>
          </p:spPr>
          <p:txBody>
            <a:bodyPr wrap="none" rtlCol="0">
              <a:spAutoFit/>
            </a:bodyPr>
            <a:lstStyle/>
            <a:p>
              <a:pPr algn="ctr"/>
              <a:r>
                <a:rPr lang="en-US" sz="2400" b="1" dirty="0" smtClean="0"/>
                <a:t>Map of HVS response</a:t>
              </a:r>
            </a:p>
            <a:p>
              <a:pPr algn="ctr"/>
              <a:r>
                <a:rPr lang="en-US" sz="2000" b="1" dirty="0" smtClean="0">
                  <a:solidFill>
                    <a:schemeClr val="tx1">
                      <a:lumMod val="50000"/>
                      <a:lumOff val="50000"/>
                    </a:schemeClr>
                  </a:solidFill>
                </a:rPr>
                <a:t>[JND]</a:t>
              </a:r>
              <a:endParaRPr lang="en-US" sz="2000" b="1" dirty="0">
                <a:solidFill>
                  <a:schemeClr val="tx1">
                    <a:lumMod val="50000"/>
                    <a:lumOff val="50000"/>
                  </a:schemeClr>
                </a:solidFill>
              </a:endParaRPr>
            </a:p>
          </p:txBody>
        </p:sp>
        <p:sp>
          <p:nvSpPr>
            <p:cNvPr id="29" name="TextBox 28"/>
            <p:cNvSpPr txBox="1"/>
            <p:nvPr/>
          </p:nvSpPr>
          <p:spPr>
            <a:xfrm>
              <a:off x="228600" y="3707309"/>
              <a:ext cx="3914635" cy="769441"/>
            </a:xfrm>
            <a:prstGeom prst="rect">
              <a:avLst/>
            </a:prstGeom>
            <a:noFill/>
          </p:spPr>
          <p:txBody>
            <a:bodyPr wrap="square" rtlCol="0">
              <a:spAutoFit/>
            </a:bodyPr>
            <a:lstStyle/>
            <a:p>
              <a:pPr algn="ctr"/>
              <a:r>
                <a:rPr lang="en-US" sz="2400" b="1" dirty="0" smtClean="0"/>
                <a:t>3D scene with pixel disparity</a:t>
              </a:r>
            </a:p>
            <a:p>
              <a:pPr algn="ctr"/>
              <a:r>
                <a:rPr lang="en-US" sz="2000" b="1" dirty="0" smtClean="0">
                  <a:solidFill>
                    <a:schemeClr val="tx1">
                      <a:lumMod val="50000"/>
                      <a:lumOff val="50000"/>
                    </a:schemeClr>
                  </a:solidFill>
                </a:rPr>
                <a:t>[pixels]</a:t>
              </a:r>
              <a:endParaRPr lang="en-US" sz="2000" b="1" dirty="0">
                <a:solidFill>
                  <a:schemeClr val="tx1">
                    <a:lumMod val="50000"/>
                    <a:lumOff val="50000"/>
                  </a:schemeClr>
                </a:solidFill>
              </a:endParaRPr>
            </a:p>
          </p:txBody>
        </p:sp>
        <p:pic>
          <p:nvPicPr>
            <p:cNvPr id="30"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98377" y="1388548"/>
              <a:ext cx="2103120" cy="2103120"/>
            </a:xfrm>
            <a:prstGeom prst="rect">
              <a:avLst/>
            </a:prstGeom>
            <a:noFill/>
            <a:ln w="12700">
              <a:solidFill>
                <a:schemeClr val="bg1">
                  <a:lumMod val="85000"/>
                </a:schemeClr>
              </a:solidFill>
              <a:miter lim="800000"/>
              <a:headEnd/>
              <a:tailEnd/>
            </a:ln>
            <a:effectLst>
              <a:outerShdw blurRad="190500" dist="508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3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8177" y="1241666"/>
              <a:ext cx="2103120" cy="2103120"/>
            </a:xfrm>
            <a:prstGeom prst="rect">
              <a:avLst/>
            </a:prstGeom>
            <a:noFill/>
            <a:ln w="12700">
              <a:solidFill>
                <a:schemeClr val="bg1">
                  <a:lumMod val="85000"/>
                </a:schemeClr>
              </a:solidFill>
              <a:miter lim="800000"/>
              <a:headEnd/>
              <a:tailEnd/>
            </a:ln>
            <a:effectLst>
              <a:outerShdw blurRad="190500" dist="508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32" name="Picture 3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77569" y="1535430"/>
              <a:ext cx="2103120" cy="2103120"/>
            </a:xfrm>
            <a:prstGeom prst="rect">
              <a:avLst/>
            </a:prstGeom>
            <a:noFill/>
            <a:ln w="12700">
              <a:solidFill>
                <a:schemeClr val="bg1">
                  <a:lumMod val="85000"/>
                </a:schemeClr>
              </a:solidFill>
              <a:miter lim="800000"/>
              <a:headEnd/>
              <a:tailEnd/>
            </a:ln>
            <a:effectLst>
              <a:outerShdw blurRad="190500" dist="508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grpSp>
          <p:nvGrpSpPr>
            <p:cNvPr id="33" name="Group 32"/>
            <p:cNvGrpSpPr/>
            <p:nvPr/>
          </p:nvGrpSpPr>
          <p:grpSpPr>
            <a:xfrm>
              <a:off x="7981520" y="1361845"/>
              <a:ext cx="647870" cy="2218295"/>
              <a:chOff x="8326046" y="1352550"/>
              <a:chExt cx="647870" cy="2218295"/>
            </a:xfrm>
            <a:effectLst>
              <a:outerShdw blurRad="50800" dist="38100" dir="2700000" algn="tl" rotWithShape="0">
                <a:prstClr val="black">
                  <a:alpha val="40000"/>
                </a:prstClr>
              </a:outerShdw>
            </a:effectLst>
          </p:grpSpPr>
          <p:pic>
            <p:nvPicPr>
              <p:cNvPr id="34" name="Picture 2" descr="C:\Plexus\Data\Images\Gradients\Error.png"/>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6200000">
                <a:off x="7827021" y="2348668"/>
                <a:ext cx="1645920" cy="182880"/>
              </a:xfrm>
              <a:prstGeom prst="rect">
                <a:avLst/>
              </a:prstGeom>
              <a:noFill/>
              <a:extLst>
                <a:ext uri="{909E8E84-426E-40DD-AFC4-6F175D3DCCD1}">
                  <a14:hiddenFill xmlns:a14="http://schemas.microsoft.com/office/drawing/2010/main">
                    <a:solidFill>
                      <a:srgbClr val="FFFFFF"/>
                    </a:solidFill>
                  </a14:hiddenFill>
                </a:ext>
              </a:extLst>
            </p:spPr>
          </p:pic>
          <p:sp>
            <p:nvSpPr>
              <p:cNvPr id="35" name="TextBox 34"/>
              <p:cNvSpPr txBox="1"/>
              <p:nvPr/>
            </p:nvSpPr>
            <p:spPr>
              <a:xfrm>
                <a:off x="8326046" y="1352550"/>
                <a:ext cx="647870" cy="307777"/>
              </a:xfrm>
              <a:prstGeom prst="rect">
                <a:avLst/>
              </a:prstGeom>
              <a:noFill/>
            </p:spPr>
            <p:txBody>
              <a:bodyPr wrap="none" rtlCol="0">
                <a:spAutoFit/>
              </a:bodyPr>
              <a:lstStyle/>
              <a:p>
                <a:r>
                  <a:rPr lang="en-US" sz="1400" dirty="0" smtClean="0"/>
                  <a:t>strong</a:t>
                </a:r>
                <a:endParaRPr lang="en-US" sz="1400" dirty="0"/>
              </a:p>
            </p:txBody>
          </p:sp>
          <p:sp>
            <p:nvSpPr>
              <p:cNvPr id="36" name="TextBox 35"/>
              <p:cNvSpPr txBox="1"/>
              <p:nvPr/>
            </p:nvSpPr>
            <p:spPr>
              <a:xfrm>
                <a:off x="8365287" y="3263068"/>
                <a:ext cx="569387" cy="307777"/>
              </a:xfrm>
              <a:prstGeom prst="rect">
                <a:avLst/>
              </a:prstGeom>
              <a:noFill/>
            </p:spPr>
            <p:txBody>
              <a:bodyPr wrap="none" rtlCol="0">
                <a:spAutoFit/>
              </a:bodyPr>
              <a:lstStyle/>
              <a:p>
                <a:r>
                  <a:rPr lang="en-US" sz="1400" dirty="0" smtClean="0"/>
                  <a:t>weak</a:t>
                </a:r>
                <a:endParaRPr lang="en-US" sz="1400" dirty="0"/>
              </a:p>
            </p:txBody>
          </p:sp>
        </p:grpSp>
      </p:grpSp>
      <p:sp>
        <p:nvSpPr>
          <p:cNvPr id="2" name="Title 1"/>
          <p:cNvSpPr>
            <a:spLocks noGrp="1"/>
          </p:cNvSpPr>
          <p:nvPr>
            <p:ph type="title"/>
          </p:nvPr>
        </p:nvSpPr>
        <p:spPr/>
        <p:txBody>
          <a:bodyPr/>
          <a:lstStyle/>
          <a:p>
            <a:r>
              <a:rPr lang="en-US" dirty="0" smtClean="0"/>
              <a:t>Perceptual space</a:t>
            </a:r>
            <a:endParaRPr lang="en-US" dirty="0"/>
          </a:p>
        </p:txBody>
      </p:sp>
      <p:grpSp>
        <p:nvGrpSpPr>
          <p:cNvPr id="24" name="Group 23"/>
          <p:cNvGrpSpPr/>
          <p:nvPr/>
        </p:nvGrpSpPr>
        <p:grpSpPr>
          <a:xfrm>
            <a:off x="1419726" y="1241666"/>
            <a:ext cx="5694947" cy="2743200"/>
            <a:chOff x="1600199" y="1200150"/>
            <a:chExt cx="5694947" cy="2743200"/>
          </a:xfrm>
        </p:grpSpPr>
        <p:sp>
          <p:nvSpPr>
            <p:cNvPr id="20" name="Rectangle 19"/>
            <p:cNvSpPr/>
            <p:nvPr/>
          </p:nvSpPr>
          <p:spPr>
            <a:xfrm>
              <a:off x="1600199" y="1200150"/>
              <a:ext cx="5694947" cy="2743200"/>
            </a:xfrm>
            <a:prstGeom prst="rect">
              <a:avLst/>
            </a:prstGeom>
            <a:gradFill flip="none" rotWithShape="1">
              <a:gsLst>
                <a:gs pos="0">
                  <a:schemeClr val="dk1">
                    <a:tint val="50000"/>
                    <a:satMod val="300000"/>
                    <a:lumMod val="8000"/>
                    <a:lumOff val="92000"/>
                  </a:schemeClr>
                </a:gs>
                <a:gs pos="100000">
                  <a:schemeClr val="dk1">
                    <a:tint val="15000"/>
                    <a:satMod val="350000"/>
                    <a:alpha val="70000"/>
                    <a:lumMod val="94000"/>
                    <a:lumOff val="6000"/>
                  </a:schemeClr>
                </a:gs>
              </a:gsLst>
              <a:lin ang="2700000" scaled="1"/>
              <a:tileRect/>
            </a:gradFill>
            <a:effectLst>
              <a:outerShdw blurRad="127000" dist="127000" dir="2700000" rotWithShape="0">
                <a:srgbClr val="000000">
                  <a:alpha val="38000"/>
                </a:srgbClr>
              </a:outerShdw>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21" name="Title 1"/>
            <p:cNvSpPr txBox="1">
              <a:spLocks/>
            </p:cNvSpPr>
            <p:nvPr/>
          </p:nvSpPr>
          <p:spPr>
            <a:xfrm>
              <a:off x="1752600" y="1290100"/>
              <a:ext cx="3352801" cy="443450"/>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1" kern="1200">
                  <a:solidFill>
                    <a:schemeClr val="tx1"/>
                  </a:solidFill>
                  <a:latin typeface="+mj-lt"/>
                  <a:ea typeface="+mj-ea"/>
                  <a:cs typeface="+mj-cs"/>
                </a:defRPr>
              </a:lvl1pPr>
            </a:lstStyle>
            <a:p>
              <a:r>
                <a:rPr lang="en-US" sz="2400" dirty="0" smtClean="0"/>
                <a:t>Problems:</a:t>
              </a:r>
              <a:endParaRPr lang="en-US" sz="2400" dirty="0"/>
            </a:p>
          </p:txBody>
        </p:sp>
      </p:grpSp>
      <mc:AlternateContent xmlns:mc="http://schemas.openxmlformats.org/markup-compatibility/2006" xmlns:a14="http://schemas.microsoft.com/office/drawing/2010/main">
        <mc:Choice Requires="a14">
          <p:sp>
            <p:nvSpPr>
              <p:cNvPr id="22" name="Title 1"/>
              <p:cNvSpPr txBox="1">
                <a:spLocks/>
              </p:cNvSpPr>
              <p:nvPr/>
            </p:nvSpPr>
            <p:spPr>
              <a:xfrm>
                <a:off x="1981200" y="2066520"/>
                <a:ext cx="4800600" cy="443450"/>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1" kern="1200">
                    <a:solidFill>
                      <a:schemeClr val="tx1"/>
                    </a:solidFill>
                    <a:latin typeface="+mj-lt"/>
                    <a:ea typeface="+mj-ea"/>
                    <a:cs typeface="+mj-cs"/>
                  </a:defRPr>
                </a:lvl1pPr>
              </a:lstStyle>
              <a:p>
                <a:pPr marL="342900" indent="-342900">
                  <a:buFont typeface="Wingdings" pitchFamily="2" charset="2"/>
                  <a:buChar char="§"/>
                </a:pPr>
                <a:r>
                  <a:rPr lang="en-US" sz="1800" dirty="0" smtClean="0"/>
                  <a:t>Pixel disparity </a:t>
                </a:r>
                <a:r>
                  <a:rPr lang="en-US" sz="1800" dirty="0" smtClean="0">
                    <a:solidFill>
                      <a:schemeClr val="tx1">
                        <a:lumMod val="50000"/>
                        <a:lumOff val="50000"/>
                      </a:schemeClr>
                    </a:solidFill>
                  </a:rPr>
                  <a:t>[pixels] </a:t>
                </a:r>
                <a14:m>
                  <m:oMath xmlns:m="http://schemas.openxmlformats.org/officeDocument/2006/math">
                    <m:r>
                      <a:rPr lang="en-US" sz="2000" i="1" smtClean="0">
                        <a:solidFill>
                          <a:schemeClr val="tx1"/>
                        </a:solidFill>
                        <a:latin typeface="Cambria Math"/>
                        <a:ea typeface="Cambria Math"/>
                      </a:rPr>
                      <m:t>↔</m:t>
                    </m:r>
                  </m:oMath>
                </a14:m>
                <a:r>
                  <a:rPr lang="en-US" sz="1800" dirty="0" smtClean="0"/>
                  <a:t> Disparity </a:t>
                </a:r>
                <a:r>
                  <a:rPr lang="en-US" sz="1800" dirty="0" smtClean="0">
                    <a:solidFill>
                      <a:schemeClr val="tx1">
                        <a:lumMod val="50000"/>
                        <a:lumOff val="50000"/>
                      </a:schemeClr>
                    </a:solidFill>
                  </a:rPr>
                  <a:t>[</a:t>
                </a:r>
                <a:r>
                  <a:rPr lang="en-US" sz="1800" dirty="0" err="1" smtClean="0">
                    <a:solidFill>
                      <a:schemeClr val="tx1">
                        <a:lumMod val="50000"/>
                        <a:lumOff val="50000"/>
                      </a:schemeClr>
                    </a:solidFill>
                  </a:rPr>
                  <a:t>arcmin</a:t>
                </a:r>
                <a:r>
                  <a:rPr lang="en-US" sz="1800" dirty="0">
                    <a:solidFill>
                      <a:schemeClr val="tx1">
                        <a:lumMod val="50000"/>
                        <a:lumOff val="50000"/>
                      </a:schemeClr>
                    </a:solidFill>
                  </a:rPr>
                  <a:t>]</a:t>
                </a:r>
              </a:p>
            </p:txBody>
          </p:sp>
        </mc:Choice>
        <mc:Fallback xmlns="">
          <p:sp>
            <p:nvSpPr>
              <p:cNvPr id="22" name="Title 1"/>
              <p:cNvSpPr txBox="1">
                <a:spLocks noRot="1" noChangeAspect="1" noMove="1" noResize="1" noEditPoints="1" noAdjustHandles="1" noChangeArrowheads="1" noChangeShapeType="1" noTextEdit="1"/>
              </p:cNvSpPr>
              <p:nvPr/>
            </p:nvSpPr>
            <p:spPr>
              <a:xfrm>
                <a:off x="1981200" y="2066520"/>
                <a:ext cx="4800600" cy="443450"/>
              </a:xfrm>
              <a:prstGeom prst="rect">
                <a:avLst/>
              </a:prstGeom>
              <a:blipFill rotWithShape="1">
                <a:blip r:embed="rId7"/>
                <a:stretch>
                  <a:fillRect l="-761" b="-1506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itle 1"/>
              <p:cNvSpPr txBox="1">
                <a:spLocks/>
              </p:cNvSpPr>
              <p:nvPr/>
            </p:nvSpPr>
            <p:spPr>
              <a:xfrm>
                <a:off x="1981200" y="2737900"/>
                <a:ext cx="4648200" cy="443450"/>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1" kern="1200">
                    <a:solidFill>
                      <a:schemeClr val="tx1"/>
                    </a:solidFill>
                    <a:latin typeface="+mj-lt"/>
                    <a:ea typeface="+mj-ea"/>
                    <a:cs typeface="+mj-cs"/>
                  </a:defRPr>
                </a:lvl1pPr>
              </a:lstStyle>
              <a:p>
                <a:pPr marL="342900" indent="-342900">
                  <a:buFont typeface="Wingdings" pitchFamily="2" charset="2"/>
                  <a:buChar char="§"/>
                </a:pPr>
                <a:r>
                  <a:rPr lang="en-US" sz="1800" dirty="0" smtClean="0"/>
                  <a:t>Sinusoidal patterns </a:t>
                </a:r>
                <a14:m>
                  <m:oMath xmlns:m="http://schemas.openxmlformats.org/officeDocument/2006/math">
                    <m:r>
                      <a:rPr lang="en-US" sz="2000" i="1" smtClean="0">
                        <a:latin typeface="Cambria Math"/>
                        <a:ea typeface="Cambria Math"/>
                      </a:rPr>
                      <m:t>→</m:t>
                    </m:r>
                  </m:oMath>
                </a14:m>
                <a:r>
                  <a:rPr lang="en-US" sz="2000" dirty="0" smtClean="0"/>
                  <a:t> </a:t>
                </a:r>
                <a:r>
                  <a:rPr lang="en-US" sz="1800" dirty="0" smtClean="0"/>
                  <a:t>Complex images</a:t>
                </a:r>
                <a:endParaRPr lang="en-US" sz="1800" dirty="0"/>
              </a:p>
            </p:txBody>
          </p:sp>
        </mc:Choice>
        <mc:Fallback xmlns="">
          <p:sp>
            <p:nvSpPr>
              <p:cNvPr id="23" name="Title 1"/>
              <p:cNvSpPr txBox="1">
                <a:spLocks noRot="1" noChangeAspect="1" noMove="1" noResize="1" noEditPoints="1" noAdjustHandles="1" noChangeArrowheads="1" noChangeShapeType="1" noTextEdit="1"/>
              </p:cNvSpPr>
              <p:nvPr/>
            </p:nvSpPr>
            <p:spPr>
              <a:xfrm>
                <a:off x="1981200" y="2737900"/>
                <a:ext cx="4648200" cy="443450"/>
              </a:xfrm>
              <a:prstGeom prst="rect">
                <a:avLst/>
              </a:prstGeom>
              <a:blipFill rotWithShape="1">
                <a:blip r:embed="rId8"/>
                <a:stretch>
                  <a:fillRect l="-786" b="-15068"/>
                </a:stretch>
              </a:blipFill>
            </p:spPr>
            <p:txBody>
              <a:bodyPr/>
              <a:lstStyle/>
              <a:p>
                <a:r>
                  <a:rPr lang="en-US">
                    <a:noFill/>
                  </a:rPr>
                  <a:t> </a:t>
                </a:r>
              </a:p>
            </p:txBody>
          </p:sp>
        </mc:Fallback>
      </mc:AlternateContent>
      <p:sp>
        <p:nvSpPr>
          <p:cNvPr id="3" name="Slide Number Placeholder 2"/>
          <p:cNvSpPr>
            <a:spLocks noGrp="1"/>
          </p:cNvSpPr>
          <p:nvPr>
            <p:ph type="sldNum" sz="quarter" idx="12"/>
          </p:nvPr>
        </p:nvSpPr>
        <p:spPr/>
        <p:txBody>
          <a:bodyPr/>
          <a:lstStyle/>
          <a:p>
            <a:fld id="{4AF310B5-B37C-4062-950A-8FEDA86889CC}" type="slidenum">
              <a:rPr lang="en-US" smtClean="0"/>
              <a:t>32</a:t>
            </a:fld>
            <a:endParaRPr lang="en-US"/>
          </a:p>
        </p:txBody>
      </p:sp>
    </p:spTree>
    <p:extLst>
      <p:ext uri="{BB962C8B-B14F-4D97-AF65-F5344CB8AC3E}">
        <p14:creationId xmlns:p14="http://schemas.microsoft.com/office/powerpoint/2010/main" val="36809028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nodeType="withEffect">
                                  <p:stCondLst>
                                    <p:cond delay="0"/>
                                  </p:stCondLst>
                                  <p:childTnLst>
                                    <p:set>
                                      <p:cBhvr rctx="PPT">
                                        <p:cTn id="6" dur="indefinite"/>
                                        <p:tgtEl>
                                          <p:spTgt spid="4"/>
                                        </p:tgtEl>
                                        <p:attrNameLst>
                                          <p:attrName>style.opacity</p:attrName>
                                        </p:attrNameLst>
                                      </p:cBhvr>
                                      <p:to>
                                        <p:strVal val="0.25"/>
                                      </p:to>
                                    </p:set>
                                    <p:animEffect filter="image" prLst="opacity: 0.25">
                                      <p:cBhvr rctx="IE">
                                        <p:cTn id="7" dur="indefinite"/>
                                        <p:tgtEl>
                                          <p:spTgt spid="4"/>
                                        </p:tgtEl>
                                      </p:cBhvr>
                                    </p:animEffect>
                                  </p:childTnLst>
                                </p:cTn>
                              </p:par>
                              <p:par>
                                <p:cTn id="8" presetID="42" presetClass="entr" presetSubtype="0"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anim calcmode="lin" valueType="num">
                                      <p:cBhvr>
                                        <p:cTn id="11" dur="500" fill="hold"/>
                                        <p:tgtEl>
                                          <p:spTgt spid="24"/>
                                        </p:tgtEl>
                                        <p:attrNameLst>
                                          <p:attrName>ppt_x</p:attrName>
                                        </p:attrNameLst>
                                      </p:cBhvr>
                                      <p:tavLst>
                                        <p:tav tm="0">
                                          <p:val>
                                            <p:strVal val="#ppt_x"/>
                                          </p:val>
                                        </p:tav>
                                        <p:tav tm="100000">
                                          <p:val>
                                            <p:strVal val="#ppt_x"/>
                                          </p:val>
                                        </p:tav>
                                      </p:tavLst>
                                    </p:anim>
                                    <p:anim calcmode="lin" valueType="num">
                                      <p:cBhvr>
                                        <p:cTn id="12" dur="5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Pie 35"/>
          <p:cNvSpPr/>
          <p:nvPr/>
        </p:nvSpPr>
        <p:spPr>
          <a:xfrm rot="18900000">
            <a:off x="3383107" y="1303058"/>
            <a:ext cx="3487277" cy="3369713"/>
          </a:xfrm>
          <a:prstGeom prst="pie">
            <a:avLst>
              <a:gd name="adj1" fmla="val 13214228"/>
              <a:gd name="adj2" fmla="val 15077429"/>
            </a:avLst>
          </a:prstGeom>
          <a:gradFill flip="none" rotWithShape="1">
            <a:gsLst>
              <a:gs pos="0">
                <a:schemeClr val="accent1">
                  <a:lumMod val="60000"/>
                  <a:lumOff val="40000"/>
                </a:schemeClr>
              </a:gs>
              <a:gs pos="78000">
                <a:schemeClr val="bg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p:cNvSpPr>
            <a:spLocks noGrp="1"/>
          </p:cNvSpPr>
          <p:nvPr>
            <p:ph type="title"/>
          </p:nvPr>
        </p:nvSpPr>
        <p:spPr/>
        <p:txBody>
          <a:bodyPr/>
          <a:lstStyle/>
          <a:p>
            <a:r>
              <a:rPr lang="en-US" dirty="0" smtClean="0"/>
              <a:t>Pixel disparity to disparity</a:t>
            </a:r>
            <a:endParaRPr lang="en-US" dirty="0"/>
          </a:p>
        </p:txBody>
      </p:sp>
      <p:sp>
        <p:nvSpPr>
          <p:cNvPr id="13" name="Pie 12"/>
          <p:cNvSpPr/>
          <p:nvPr/>
        </p:nvSpPr>
        <p:spPr>
          <a:xfrm rot="18900000">
            <a:off x="5050309" y="297174"/>
            <a:ext cx="3487277" cy="3369713"/>
          </a:xfrm>
          <a:prstGeom prst="pie">
            <a:avLst>
              <a:gd name="adj1" fmla="val 12604600"/>
              <a:gd name="adj2" fmla="val 13782781"/>
            </a:avLst>
          </a:prstGeom>
          <a:gradFill flip="none" rotWithShape="1">
            <a:gsLst>
              <a:gs pos="0">
                <a:schemeClr val="accent3">
                  <a:lumMod val="75000"/>
                  <a:alpha val="70000"/>
                </a:schemeClr>
              </a:gs>
              <a:gs pos="78000">
                <a:schemeClr val="bg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mc:AlternateContent xmlns:mc="http://schemas.openxmlformats.org/markup-compatibility/2006" xmlns:a14="http://schemas.microsoft.com/office/drawing/2010/main">
        <mc:Choice Requires="a14">
          <p:sp>
            <p:nvSpPr>
              <p:cNvPr id="3" name="TextBox 2"/>
              <p:cNvSpPr txBox="1"/>
              <p:nvPr/>
            </p:nvSpPr>
            <p:spPr>
              <a:xfrm>
                <a:off x="5244608" y="1858959"/>
                <a:ext cx="460382"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400" b="1" i="1" smtClean="0">
                          <a:latin typeface="Cambria Math"/>
                          <a:ea typeface="Cambria Math"/>
                        </a:rPr>
                        <m:t>𝜶</m:t>
                      </m:r>
                    </m:oMath>
                  </m:oMathPara>
                </a14:m>
                <a:endParaRPr lang="en-US" sz="2400" b="1" dirty="0"/>
              </a:p>
            </p:txBody>
          </p:sp>
        </mc:Choice>
        <mc:Fallback xmlns="">
          <p:sp>
            <p:nvSpPr>
              <p:cNvPr id="3" name="TextBox 2"/>
              <p:cNvSpPr txBox="1">
                <a:spLocks noRot="1" noChangeAspect="1" noMove="1" noResize="1" noEditPoints="1" noAdjustHandles="1" noChangeArrowheads="1" noChangeShapeType="1" noTextEdit="1"/>
              </p:cNvSpPr>
              <p:nvPr/>
            </p:nvSpPr>
            <p:spPr>
              <a:xfrm>
                <a:off x="5244608" y="1858959"/>
                <a:ext cx="460382" cy="461665"/>
              </a:xfrm>
              <a:prstGeom prst="rect">
                <a:avLst/>
              </a:prstGeom>
              <a:blipFill rotWithShape="1">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TextBox 49"/>
              <p:cNvSpPr txBox="1"/>
              <p:nvPr/>
            </p:nvSpPr>
            <p:spPr>
              <a:xfrm>
                <a:off x="3505200" y="2419350"/>
                <a:ext cx="461986"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400" b="1" i="1" smtClean="0">
                          <a:latin typeface="Cambria Math"/>
                          <a:ea typeface="Cambria Math"/>
                        </a:rPr>
                        <m:t>𝜷</m:t>
                      </m:r>
                    </m:oMath>
                  </m:oMathPara>
                </a14:m>
                <a:endParaRPr lang="en-US" sz="2400" b="1" dirty="0"/>
              </a:p>
            </p:txBody>
          </p:sp>
        </mc:Choice>
        <mc:Fallback xmlns="">
          <p:sp>
            <p:nvSpPr>
              <p:cNvPr id="50" name="TextBox 49"/>
              <p:cNvSpPr txBox="1">
                <a:spLocks noRot="1" noChangeAspect="1" noMove="1" noResize="1" noEditPoints="1" noAdjustHandles="1" noChangeArrowheads="1" noChangeShapeType="1" noTextEdit="1"/>
              </p:cNvSpPr>
              <p:nvPr/>
            </p:nvSpPr>
            <p:spPr>
              <a:xfrm>
                <a:off x="3505200" y="2419350"/>
                <a:ext cx="461986" cy="461665"/>
              </a:xfrm>
              <a:prstGeom prst="rect">
                <a:avLst/>
              </a:prstGeom>
              <a:blipFill rotWithShape="1">
                <a:blip r:embed="rId4"/>
                <a:stretch>
                  <a:fillRect l="-2632" r="-2632" b="-171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p:cNvSpPr txBox="1"/>
              <p:nvPr/>
            </p:nvSpPr>
            <p:spPr>
              <a:xfrm>
                <a:off x="3128546" y="4019550"/>
                <a:ext cx="2974532"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a:rPr>
                        <m:t>𝑑𝑖𝑠𝑝𝑎𝑟𝑖𝑡𝑦</m:t>
                      </m:r>
                      <m:r>
                        <a:rPr lang="en-US" sz="2400" b="0" i="1" smtClean="0">
                          <a:latin typeface="Cambria Math"/>
                        </a:rPr>
                        <m:t>= </m:t>
                      </m:r>
                      <m:d>
                        <m:dPr>
                          <m:begChr m:val="|"/>
                          <m:endChr m:val="|"/>
                          <m:ctrlPr>
                            <a:rPr lang="en-US" sz="2400" b="0" i="1" smtClean="0">
                              <a:latin typeface="Cambria Math"/>
                            </a:rPr>
                          </m:ctrlPr>
                        </m:dPr>
                        <m:e>
                          <m:r>
                            <a:rPr lang="en-US" sz="2400" b="0" i="1" smtClean="0">
                              <a:latin typeface="Cambria Math"/>
                              <a:ea typeface="Cambria Math"/>
                            </a:rPr>
                            <m:t>𝛼</m:t>
                          </m:r>
                          <m:r>
                            <a:rPr lang="en-US" sz="2400" b="0" i="1" smtClean="0">
                              <a:latin typeface="Cambria Math"/>
                              <a:ea typeface="Cambria Math"/>
                            </a:rPr>
                            <m:t>−</m:t>
                          </m:r>
                          <m:r>
                            <a:rPr lang="en-US" sz="2400" b="0" i="1" smtClean="0">
                              <a:latin typeface="Cambria Math"/>
                              <a:ea typeface="Cambria Math"/>
                            </a:rPr>
                            <m:t>𝛽</m:t>
                          </m:r>
                        </m:e>
                      </m:d>
                    </m:oMath>
                  </m:oMathPara>
                </a14:m>
                <a:endParaRPr lang="en-US" sz="2400" dirty="0"/>
              </a:p>
            </p:txBody>
          </p:sp>
        </mc:Choice>
        <mc:Fallback xmlns="">
          <p:sp>
            <p:nvSpPr>
              <p:cNvPr id="4" name="TextBox 3"/>
              <p:cNvSpPr txBox="1">
                <a:spLocks noRot="1" noChangeAspect="1" noMove="1" noResize="1" noEditPoints="1" noAdjustHandles="1" noChangeArrowheads="1" noChangeShapeType="1" noTextEdit="1"/>
              </p:cNvSpPr>
              <p:nvPr/>
            </p:nvSpPr>
            <p:spPr>
              <a:xfrm>
                <a:off x="3128546" y="4019550"/>
                <a:ext cx="2974532" cy="461665"/>
              </a:xfrm>
              <a:prstGeom prst="rect">
                <a:avLst/>
              </a:prstGeom>
              <a:blipFill rotWithShape="1">
                <a:blip r:embed="rId5"/>
                <a:stretch>
                  <a:fillRect b="-17105"/>
                </a:stretch>
              </a:blipFill>
            </p:spPr>
            <p:txBody>
              <a:bodyPr/>
              <a:lstStyle/>
              <a:p>
                <a:r>
                  <a:rPr lang="en-US">
                    <a:noFill/>
                  </a:rPr>
                  <a:t> </a:t>
                </a:r>
              </a:p>
            </p:txBody>
          </p:sp>
        </mc:Fallback>
      </mc:AlternateContent>
      <p:grpSp>
        <p:nvGrpSpPr>
          <p:cNvPr id="51" name="Group 50"/>
          <p:cNvGrpSpPr/>
          <p:nvPr/>
        </p:nvGrpSpPr>
        <p:grpSpPr>
          <a:xfrm rot="19607574">
            <a:off x="1604331" y="2856022"/>
            <a:ext cx="1006421" cy="975551"/>
            <a:chOff x="307430" y="1871058"/>
            <a:chExt cx="1006421" cy="975551"/>
          </a:xfrm>
        </p:grpSpPr>
        <p:grpSp>
          <p:nvGrpSpPr>
            <p:cNvPr id="52" name="Group 51"/>
            <p:cNvGrpSpPr/>
            <p:nvPr/>
          </p:nvGrpSpPr>
          <p:grpSpPr>
            <a:xfrm>
              <a:off x="307430" y="1871058"/>
              <a:ext cx="1006421" cy="975551"/>
              <a:chOff x="307430" y="1871058"/>
              <a:chExt cx="1006421" cy="975551"/>
            </a:xfrm>
          </p:grpSpPr>
          <p:sp>
            <p:nvSpPr>
              <p:cNvPr id="55" name="Oval 54"/>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3" name="Oval 52"/>
            <p:cNvSpPr/>
            <p:nvPr/>
          </p:nvSpPr>
          <p:spPr>
            <a:xfrm rot="1078097">
              <a:off x="317239" y="1902339"/>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rot="1078097">
              <a:off x="1073110" y="2171366"/>
              <a:ext cx="4572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7" name="Group 56"/>
          <p:cNvGrpSpPr/>
          <p:nvPr/>
        </p:nvGrpSpPr>
        <p:grpSpPr>
          <a:xfrm>
            <a:off x="1610814" y="997428"/>
            <a:ext cx="1006421" cy="975551"/>
            <a:chOff x="307430" y="1871058"/>
            <a:chExt cx="1006421" cy="975551"/>
          </a:xfrm>
        </p:grpSpPr>
        <p:grpSp>
          <p:nvGrpSpPr>
            <p:cNvPr id="58" name="Group 57"/>
            <p:cNvGrpSpPr/>
            <p:nvPr/>
          </p:nvGrpSpPr>
          <p:grpSpPr>
            <a:xfrm>
              <a:off x="307430" y="1871058"/>
              <a:ext cx="1006421" cy="975551"/>
              <a:chOff x="307430" y="1871058"/>
              <a:chExt cx="1006421" cy="975551"/>
            </a:xfrm>
          </p:grpSpPr>
          <p:sp>
            <p:nvSpPr>
              <p:cNvPr id="61" name="Oval 60"/>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9" name="Oval 58"/>
            <p:cNvSpPr/>
            <p:nvPr/>
          </p:nvSpPr>
          <p:spPr>
            <a:xfrm rot="1078097">
              <a:off x="317239" y="1902339"/>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rot="1078097">
              <a:off x="1073110" y="2171366"/>
              <a:ext cx="4572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63" name="Straight Arrow Connector 62"/>
          <p:cNvCxnSpPr/>
          <p:nvPr/>
        </p:nvCxnSpPr>
        <p:spPr>
          <a:xfrm>
            <a:off x="1724168" y="1214166"/>
            <a:ext cx="3393742" cy="1733750"/>
          </a:xfrm>
          <a:prstGeom prst="straightConnector1">
            <a:avLst/>
          </a:prstGeom>
          <a:ln w="12700">
            <a:prstDash val="dash"/>
            <a:tailEnd type="arrow"/>
          </a:ln>
        </p:spPr>
        <p:style>
          <a:lnRef idx="2">
            <a:schemeClr val="accent1"/>
          </a:lnRef>
          <a:fillRef idx="0">
            <a:schemeClr val="accent1"/>
          </a:fillRef>
          <a:effectRef idx="1">
            <a:schemeClr val="accent1"/>
          </a:effectRef>
          <a:fontRef idx="minor">
            <a:schemeClr val="tx1"/>
          </a:fontRef>
        </p:style>
      </p:cxnSp>
      <p:cxnSp>
        <p:nvCxnSpPr>
          <p:cNvPr id="64" name="Straight Arrow Connector 63"/>
          <p:cNvCxnSpPr/>
          <p:nvPr/>
        </p:nvCxnSpPr>
        <p:spPr>
          <a:xfrm flipV="1">
            <a:off x="1637685" y="3016637"/>
            <a:ext cx="3469763" cy="283228"/>
          </a:xfrm>
          <a:prstGeom prst="straightConnector1">
            <a:avLst/>
          </a:prstGeom>
          <a:ln w="12700">
            <a:prstDash val="dash"/>
            <a:tailEnd type="arrow"/>
          </a:ln>
        </p:spPr>
        <p:style>
          <a:lnRef idx="2">
            <a:schemeClr val="accent1"/>
          </a:lnRef>
          <a:fillRef idx="0">
            <a:schemeClr val="accent1"/>
          </a:fillRef>
          <a:effectRef idx="1">
            <a:schemeClr val="accent1"/>
          </a:effectRef>
          <a:fontRef idx="minor">
            <a:schemeClr val="tx1"/>
          </a:fontRef>
        </p:style>
      </p:cxnSp>
      <p:cxnSp>
        <p:nvCxnSpPr>
          <p:cNvPr id="65" name="Straight Arrow Connector 64"/>
          <p:cNvCxnSpPr/>
          <p:nvPr/>
        </p:nvCxnSpPr>
        <p:spPr>
          <a:xfrm>
            <a:off x="1637685" y="1485203"/>
            <a:ext cx="5013039" cy="427956"/>
          </a:xfrm>
          <a:prstGeom prst="straightConnector1">
            <a:avLst/>
          </a:prstGeom>
          <a:ln w="12700">
            <a:solidFill>
              <a:schemeClr val="accent3">
                <a:lumMod val="75000"/>
              </a:schemeClr>
            </a:solidFill>
            <a:prstDash val="dash"/>
            <a:tailEnd type="arrow"/>
          </a:ln>
        </p:spPr>
        <p:style>
          <a:lnRef idx="2">
            <a:schemeClr val="accent1"/>
          </a:lnRef>
          <a:fillRef idx="0">
            <a:schemeClr val="accent1"/>
          </a:fillRef>
          <a:effectRef idx="1">
            <a:schemeClr val="accent1"/>
          </a:effectRef>
          <a:fontRef idx="minor">
            <a:schemeClr val="tx1"/>
          </a:fontRef>
        </p:style>
      </p:cxnSp>
      <p:cxnSp>
        <p:nvCxnSpPr>
          <p:cNvPr id="66" name="Straight Arrow Connector 65"/>
          <p:cNvCxnSpPr>
            <a:stCxn id="53" idx="2"/>
          </p:cNvCxnSpPr>
          <p:nvPr/>
        </p:nvCxnSpPr>
        <p:spPr>
          <a:xfrm flipV="1">
            <a:off x="1637685" y="2027083"/>
            <a:ext cx="5019102" cy="1459907"/>
          </a:xfrm>
          <a:prstGeom prst="straightConnector1">
            <a:avLst/>
          </a:prstGeom>
          <a:ln w="12700">
            <a:solidFill>
              <a:schemeClr val="accent3">
                <a:lumMod val="75000"/>
              </a:schemeClr>
            </a:solidFill>
            <a:prstDash val="dash"/>
            <a:tailEnd type="arrow"/>
          </a:ln>
        </p:spPr>
        <p:style>
          <a:lnRef idx="2">
            <a:schemeClr val="accent1"/>
          </a:lnRef>
          <a:fillRef idx="0">
            <a:schemeClr val="accent1"/>
          </a:fillRef>
          <a:effectRef idx="1">
            <a:schemeClr val="accent1"/>
          </a:effectRef>
          <a:fontRef idx="minor">
            <a:schemeClr val="tx1"/>
          </a:fontRef>
        </p:style>
      </p:cxnSp>
      <p:sp>
        <p:nvSpPr>
          <p:cNvPr id="67" name="Oval 66"/>
          <p:cNvSpPr/>
          <p:nvPr/>
        </p:nvSpPr>
        <p:spPr>
          <a:xfrm>
            <a:off x="5107448" y="2870226"/>
            <a:ext cx="274320" cy="274320"/>
          </a:xfrm>
          <a:prstGeom prst="ellipse">
            <a:avLst/>
          </a:prstGeom>
          <a:gradFill>
            <a:gsLst>
              <a:gs pos="0">
                <a:srgbClr val="E20000"/>
              </a:gs>
              <a:gs pos="80000">
                <a:schemeClr val="accent2">
                  <a:shade val="93000"/>
                  <a:satMod val="130000"/>
                </a:schemeClr>
              </a:gs>
              <a:gs pos="100000">
                <a:schemeClr val="accent2">
                  <a:shade val="94000"/>
                  <a:satMod val="135000"/>
                </a:schemeClr>
              </a:gs>
            </a:gsLst>
          </a:gra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68" name="Oval 67"/>
          <p:cNvSpPr/>
          <p:nvPr/>
        </p:nvSpPr>
        <p:spPr>
          <a:xfrm>
            <a:off x="6656787" y="1818832"/>
            <a:ext cx="274320" cy="274320"/>
          </a:xfrm>
          <a:prstGeom prst="ellipse">
            <a:avLst/>
          </a:prstGeom>
          <a:gradFill>
            <a:gsLst>
              <a:gs pos="0">
                <a:srgbClr val="E20000"/>
              </a:gs>
              <a:gs pos="80000">
                <a:schemeClr val="accent2">
                  <a:shade val="93000"/>
                  <a:satMod val="130000"/>
                </a:schemeClr>
              </a:gs>
              <a:gs pos="100000">
                <a:schemeClr val="accent2">
                  <a:shade val="94000"/>
                  <a:satMod val="135000"/>
                </a:schemeClr>
              </a:gs>
            </a:gsLst>
          </a:gra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4AF310B5-B37C-4062-950A-8FEDA86889CC}" type="slidenum">
              <a:rPr lang="en-US" smtClean="0"/>
              <a:t>33</a:t>
            </a:fld>
            <a:endParaRPr lang="en-US"/>
          </a:p>
        </p:txBody>
      </p:sp>
    </p:spTree>
    <p:extLst>
      <p:ext uri="{BB962C8B-B14F-4D97-AF65-F5344CB8AC3E}">
        <p14:creationId xmlns:p14="http://schemas.microsoft.com/office/powerpoint/2010/main" val="14421185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
                                        </p:tgtEl>
                                        <p:attrNameLst>
                                          <p:attrName>style.visibility</p:attrName>
                                        </p:attrNameLst>
                                      </p:cBhvr>
                                      <p:to>
                                        <p:strVal val="visible"/>
                                      </p:to>
                                    </p:set>
                                  </p:childTnLst>
                                </p:cTn>
                              </p:par>
                            </p:childTnLst>
                          </p:cTn>
                        </p:par>
                        <p:par>
                          <p:cTn id="9" fill="hold">
                            <p:stCondLst>
                              <p:cond delay="0"/>
                            </p:stCondLst>
                            <p:childTnLst>
                              <p:par>
                                <p:cTn id="10" presetID="10" presetClass="entr" presetSubtype="0" fill="hold" grpId="0" nodeType="afterEffect">
                                  <p:stCondLst>
                                    <p:cond delay="0"/>
                                  </p:stCondLst>
                                  <p:childTnLst>
                                    <p:set>
                                      <p:cBhvr>
                                        <p:cTn id="11" dur="1" fill="hold">
                                          <p:stCondLst>
                                            <p:cond delay="0"/>
                                          </p:stCondLst>
                                        </p:cTn>
                                        <p:tgtEl>
                                          <p:spTgt spid="68"/>
                                        </p:tgtEl>
                                        <p:attrNameLst>
                                          <p:attrName>style.visibility</p:attrName>
                                        </p:attrNameLst>
                                      </p:cBhvr>
                                      <p:to>
                                        <p:strVal val="visible"/>
                                      </p:to>
                                    </p:set>
                                    <p:animEffect transition="in" filter="fade">
                                      <p:cBhvr>
                                        <p:cTn id="12" dur="500"/>
                                        <p:tgtEl>
                                          <p:spTgt spid="6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7"/>
                                        </p:tgtEl>
                                        <p:attrNameLst>
                                          <p:attrName>style.visibility</p:attrName>
                                        </p:attrNameLst>
                                      </p:cBhvr>
                                      <p:to>
                                        <p:strVal val="visible"/>
                                      </p:to>
                                    </p:set>
                                    <p:animEffect transition="in" filter="fade">
                                      <p:cBhvr>
                                        <p:cTn id="15" dur="500"/>
                                        <p:tgtEl>
                                          <p:spTgt spid="67"/>
                                        </p:tgtEl>
                                      </p:cBhvr>
                                    </p:animEffect>
                                  </p:childTnLst>
                                </p:cTn>
                              </p:par>
                            </p:childTnLst>
                          </p:cTn>
                        </p:par>
                        <p:par>
                          <p:cTn id="16" fill="hold">
                            <p:stCondLst>
                              <p:cond delay="500"/>
                            </p:stCondLst>
                            <p:childTnLst>
                              <p:par>
                                <p:cTn id="17" presetID="22" presetClass="entr" presetSubtype="8" fill="hold" nodeType="afterEffect">
                                  <p:stCondLst>
                                    <p:cond delay="0"/>
                                  </p:stCondLst>
                                  <p:childTnLst>
                                    <p:set>
                                      <p:cBhvr>
                                        <p:cTn id="18" dur="1" fill="hold">
                                          <p:stCondLst>
                                            <p:cond delay="0"/>
                                          </p:stCondLst>
                                        </p:cTn>
                                        <p:tgtEl>
                                          <p:spTgt spid="65"/>
                                        </p:tgtEl>
                                        <p:attrNameLst>
                                          <p:attrName>style.visibility</p:attrName>
                                        </p:attrNameLst>
                                      </p:cBhvr>
                                      <p:to>
                                        <p:strVal val="visible"/>
                                      </p:to>
                                    </p:set>
                                    <p:animEffect transition="in" filter="wipe(left)">
                                      <p:cBhvr>
                                        <p:cTn id="19" dur="500"/>
                                        <p:tgtEl>
                                          <p:spTgt spid="65"/>
                                        </p:tgtEl>
                                      </p:cBhvr>
                                    </p:animEffect>
                                  </p:childTnLst>
                                </p:cTn>
                              </p:par>
                              <p:par>
                                <p:cTn id="20" presetID="22" presetClass="entr" presetSubtype="8" fill="hold" nodeType="withEffect">
                                  <p:stCondLst>
                                    <p:cond delay="0"/>
                                  </p:stCondLst>
                                  <p:childTnLst>
                                    <p:set>
                                      <p:cBhvr>
                                        <p:cTn id="21" dur="1" fill="hold">
                                          <p:stCondLst>
                                            <p:cond delay="0"/>
                                          </p:stCondLst>
                                        </p:cTn>
                                        <p:tgtEl>
                                          <p:spTgt spid="66"/>
                                        </p:tgtEl>
                                        <p:attrNameLst>
                                          <p:attrName>style.visibility</p:attrName>
                                        </p:attrNameLst>
                                      </p:cBhvr>
                                      <p:to>
                                        <p:strVal val="visible"/>
                                      </p:to>
                                    </p:set>
                                    <p:animEffect transition="in" filter="wipe(left)">
                                      <p:cBhvr>
                                        <p:cTn id="22" dur="500"/>
                                        <p:tgtEl>
                                          <p:spTgt spid="66"/>
                                        </p:tgtEl>
                                      </p:cBhvr>
                                    </p:animEffect>
                                  </p:childTnLst>
                                </p:cTn>
                              </p:par>
                            </p:childTnLst>
                          </p:cTn>
                        </p:par>
                        <p:par>
                          <p:cTn id="23" fill="hold">
                            <p:stCondLst>
                              <p:cond delay="1000"/>
                            </p:stCondLst>
                            <p:childTnLst>
                              <p:par>
                                <p:cTn id="24" presetID="22" presetClass="entr" presetSubtype="8" fill="hold" nodeType="afterEffect">
                                  <p:stCondLst>
                                    <p:cond delay="0"/>
                                  </p:stCondLst>
                                  <p:childTnLst>
                                    <p:set>
                                      <p:cBhvr>
                                        <p:cTn id="25" dur="1" fill="hold">
                                          <p:stCondLst>
                                            <p:cond delay="0"/>
                                          </p:stCondLst>
                                        </p:cTn>
                                        <p:tgtEl>
                                          <p:spTgt spid="63"/>
                                        </p:tgtEl>
                                        <p:attrNameLst>
                                          <p:attrName>style.visibility</p:attrName>
                                        </p:attrNameLst>
                                      </p:cBhvr>
                                      <p:to>
                                        <p:strVal val="visible"/>
                                      </p:to>
                                    </p:set>
                                    <p:animEffect transition="in" filter="wipe(left)">
                                      <p:cBhvr>
                                        <p:cTn id="26" dur="500"/>
                                        <p:tgtEl>
                                          <p:spTgt spid="63"/>
                                        </p:tgtEl>
                                      </p:cBhvr>
                                    </p:animEffect>
                                  </p:childTnLst>
                                </p:cTn>
                              </p:par>
                              <p:par>
                                <p:cTn id="27" presetID="22" presetClass="entr" presetSubtype="8" fill="hold" nodeType="withEffect">
                                  <p:stCondLst>
                                    <p:cond delay="0"/>
                                  </p:stCondLst>
                                  <p:childTnLst>
                                    <p:set>
                                      <p:cBhvr>
                                        <p:cTn id="28" dur="1" fill="hold">
                                          <p:stCondLst>
                                            <p:cond delay="0"/>
                                          </p:stCondLst>
                                        </p:cTn>
                                        <p:tgtEl>
                                          <p:spTgt spid="64"/>
                                        </p:tgtEl>
                                        <p:attrNameLst>
                                          <p:attrName>style.visibility</p:attrName>
                                        </p:attrNameLst>
                                      </p:cBhvr>
                                      <p:to>
                                        <p:strVal val="visible"/>
                                      </p:to>
                                    </p:set>
                                    <p:animEffect transition="in" filter="wipe(left)">
                                      <p:cBhvr>
                                        <p:cTn id="29" dur="500"/>
                                        <p:tgtEl>
                                          <p:spTgt spid="64"/>
                                        </p:tgtEl>
                                      </p:cBhvr>
                                    </p:animEffect>
                                  </p:childTnLst>
                                </p:cTn>
                              </p:par>
                            </p:childTnLst>
                          </p:cTn>
                        </p:par>
                        <p:par>
                          <p:cTn id="30" fill="hold">
                            <p:stCondLst>
                              <p:cond delay="1500"/>
                            </p:stCondLst>
                            <p:childTnLst>
                              <p:par>
                                <p:cTn id="31" presetID="22" presetClass="entr" presetSubtype="2"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right)">
                                      <p:cBhvr>
                                        <p:cTn id="33" dur="500"/>
                                        <p:tgtEl>
                                          <p:spTgt spid="13"/>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wipe(right)">
                                      <p:cBhvr>
                                        <p:cTn id="36" dur="500"/>
                                        <p:tgtEl>
                                          <p:spTgt spid="36"/>
                                        </p:tgtEl>
                                      </p:cBhvr>
                                    </p:animEffect>
                                  </p:childTnLst>
                                </p:cTn>
                              </p:par>
                            </p:childTnLst>
                          </p:cTn>
                        </p:par>
                        <p:par>
                          <p:cTn id="37" fill="hold">
                            <p:stCondLst>
                              <p:cond delay="2000"/>
                            </p:stCondLst>
                            <p:childTnLst>
                              <p:par>
                                <p:cTn id="38" presetID="10" presetClass="entr" presetSubtype="0" fill="hold" grpId="0" nodeType="after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fade">
                                      <p:cBhvr>
                                        <p:cTn id="40" dur="500"/>
                                        <p:tgtEl>
                                          <p:spTgt spid="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50"/>
                                        </p:tgtEl>
                                        <p:attrNameLst>
                                          <p:attrName>style.visibility</p:attrName>
                                        </p:attrNameLst>
                                      </p:cBhvr>
                                      <p:to>
                                        <p:strVal val="visible"/>
                                      </p:to>
                                    </p:set>
                                    <p:animEffect transition="in" filter="fade">
                                      <p:cBhvr>
                                        <p:cTn id="43" dur="500"/>
                                        <p:tgtEl>
                                          <p:spTgt spid="5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fade">
                                      <p:cBhvr>
                                        <p:cTn id="4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13" grpId="0" animBg="1"/>
      <p:bldP spid="3" grpId="0"/>
      <p:bldP spid="50" grpId="0"/>
      <p:bldP spid="4" grpId="0"/>
      <p:bldP spid="67" grpId="0" animBg="1"/>
      <p:bldP spid="6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Group 61"/>
          <p:cNvGrpSpPr/>
          <p:nvPr/>
        </p:nvGrpSpPr>
        <p:grpSpPr>
          <a:xfrm>
            <a:off x="3383107" y="1303058"/>
            <a:ext cx="3487277" cy="3369713"/>
            <a:chOff x="3383107" y="1303058"/>
            <a:chExt cx="3487277" cy="3369713"/>
          </a:xfrm>
        </p:grpSpPr>
        <p:sp>
          <p:nvSpPr>
            <p:cNvPr id="60" name="Pie 59"/>
            <p:cNvSpPr/>
            <p:nvPr/>
          </p:nvSpPr>
          <p:spPr>
            <a:xfrm rot="18900000">
              <a:off x="3383107" y="1303058"/>
              <a:ext cx="3487277" cy="3369713"/>
            </a:xfrm>
            <a:prstGeom prst="pie">
              <a:avLst>
                <a:gd name="adj1" fmla="val 13214228"/>
                <a:gd name="adj2" fmla="val 15077429"/>
              </a:avLst>
            </a:prstGeom>
            <a:gradFill flip="none" rotWithShape="1">
              <a:gsLst>
                <a:gs pos="0">
                  <a:schemeClr val="accent1">
                    <a:lumMod val="60000"/>
                    <a:lumOff val="40000"/>
                  </a:schemeClr>
                </a:gs>
                <a:gs pos="78000">
                  <a:schemeClr val="bg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mc:AlternateContent xmlns:mc="http://schemas.openxmlformats.org/markup-compatibility/2006" xmlns:a14="http://schemas.microsoft.com/office/drawing/2010/main">
          <mc:Choice Requires="a14">
            <p:sp>
              <p:nvSpPr>
                <p:cNvPr id="61" name="TextBox 60"/>
                <p:cNvSpPr txBox="1"/>
                <p:nvPr/>
              </p:nvSpPr>
              <p:spPr>
                <a:xfrm>
                  <a:off x="3505200" y="2419350"/>
                  <a:ext cx="461986"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400" b="1" i="1" smtClean="0">
                            <a:latin typeface="Cambria Math"/>
                            <a:ea typeface="Cambria Math"/>
                          </a:rPr>
                          <m:t>𝜷</m:t>
                        </m:r>
                      </m:oMath>
                    </m:oMathPara>
                  </a14:m>
                  <a:endParaRPr lang="en-US" sz="2400" b="1" dirty="0"/>
                </a:p>
              </p:txBody>
            </p:sp>
          </mc:Choice>
          <mc:Fallback xmlns="">
            <p:sp>
              <p:nvSpPr>
                <p:cNvPr id="61" name="TextBox 60"/>
                <p:cNvSpPr txBox="1">
                  <a:spLocks noRot="1" noChangeAspect="1" noMove="1" noResize="1" noEditPoints="1" noAdjustHandles="1" noChangeArrowheads="1" noChangeShapeType="1" noTextEdit="1"/>
                </p:cNvSpPr>
                <p:nvPr/>
              </p:nvSpPr>
              <p:spPr>
                <a:xfrm>
                  <a:off x="3505200" y="2419350"/>
                  <a:ext cx="461986" cy="461665"/>
                </a:xfrm>
                <a:prstGeom prst="rect">
                  <a:avLst/>
                </a:prstGeom>
                <a:blipFill rotWithShape="1">
                  <a:blip r:embed="rId3"/>
                  <a:stretch>
                    <a:fillRect l="-2632" r="-2632" b="-17105"/>
                  </a:stretch>
                </a:blipFill>
              </p:spPr>
              <p:txBody>
                <a:bodyPr/>
                <a:lstStyle/>
                <a:p>
                  <a:r>
                    <a:rPr lang="en-US">
                      <a:noFill/>
                    </a:rPr>
                    <a:t> </a:t>
                  </a:r>
                </a:p>
              </p:txBody>
            </p:sp>
          </mc:Fallback>
        </mc:AlternateContent>
      </p:grpSp>
      <p:grpSp>
        <p:nvGrpSpPr>
          <p:cNvPr id="24" name="Group 23"/>
          <p:cNvGrpSpPr/>
          <p:nvPr/>
        </p:nvGrpSpPr>
        <p:grpSpPr>
          <a:xfrm>
            <a:off x="5050309" y="281132"/>
            <a:ext cx="3487277" cy="3369713"/>
            <a:chOff x="5050309" y="281132"/>
            <a:chExt cx="3487277" cy="3369713"/>
          </a:xfrm>
        </p:grpSpPr>
        <p:sp>
          <p:nvSpPr>
            <p:cNvPr id="58" name="Pie 57"/>
            <p:cNvSpPr/>
            <p:nvPr/>
          </p:nvSpPr>
          <p:spPr>
            <a:xfrm rot="18900000">
              <a:off x="5050309" y="281132"/>
              <a:ext cx="3487277" cy="3369713"/>
            </a:xfrm>
            <a:prstGeom prst="pie">
              <a:avLst>
                <a:gd name="adj1" fmla="val 12604600"/>
                <a:gd name="adj2" fmla="val 13782781"/>
              </a:avLst>
            </a:prstGeom>
            <a:gradFill flip="none" rotWithShape="1">
              <a:gsLst>
                <a:gs pos="0">
                  <a:schemeClr val="accent3">
                    <a:lumMod val="75000"/>
                    <a:alpha val="70000"/>
                  </a:schemeClr>
                </a:gs>
                <a:gs pos="78000">
                  <a:schemeClr val="bg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mc:AlternateContent xmlns:mc="http://schemas.openxmlformats.org/markup-compatibility/2006" xmlns:a14="http://schemas.microsoft.com/office/drawing/2010/main">
          <mc:Choice Requires="a14">
            <p:sp>
              <p:nvSpPr>
                <p:cNvPr id="59" name="TextBox 58"/>
                <p:cNvSpPr txBox="1"/>
                <p:nvPr/>
              </p:nvSpPr>
              <p:spPr>
                <a:xfrm>
                  <a:off x="5244608" y="1858959"/>
                  <a:ext cx="460382"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400" b="1" i="1" smtClean="0">
                            <a:latin typeface="Cambria Math"/>
                            <a:ea typeface="Cambria Math"/>
                          </a:rPr>
                          <m:t>𝜶</m:t>
                        </m:r>
                      </m:oMath>
                    </m:oMathPara>
                  </a14:m>
                  <a:endParaRPr lang="en-US" sz="2400" b="1" dirty="0"/>
                </a:p>
              </p:txBody>
            </p:sp>
          </mc:Choice>
          <mc:Fallback xmlns="">
            <p:sp>
              <p:nvSpPr>
                <p:cNvPr id="59" name="TextBox 58"/>
                <p:cNvSpPr txBox="1">
                  <a:spLocks noRot="1" noChangeAspect="1" noMove="1" noResize="1" noEditPoints="1" noAdjustHandles="1" noChangeArrowheads="1" noChangeShapeType="1" noTextEdit="1"/>
                </p:cNvSpPr>
                <p:nvPr/>
              </p:nvSpPr>
              <p:spPr>
                <a:xfrm>
                  <a:off x="5244608" y="1858959"/>
                  <a:ext cx="460382" cy="461665"/>
                </a:xfrm>
                <a:prstGeom prst="rect">
                  <a:avLst/>
                </a:prstGeom>
                <a:blipFill rotWithShape="1">
                  <a:blip r:embed="rId4"/>
                  <a:stretch>
                    <a:fillRect/>
                  </a:stretch>
                </a:blipFill>
              </p:spPr>
              <p:txBody>
                <a:bodyPr/>
                <a:lstStyle/>
                <a:p>
                  <a:r>
                    <a:rPr lang="en-US">
                      <a:noFill/>
                    </a:rPr>
                    <a:t> </a:t>
                  </a:r>
                </a:p>
              </p:txBody>
            </p:sp>
          </mc:Fallback>
        </mc:AlternateContent>
      </p:grpSp>
      <p:sp>
        <p:nvSpPr>
          <p:cNvPr id="2" name="Title 1"/>
          <p:cNvSpPr>
            <a:spLocks noGrp="1"/>
          </p:cNvSpPr>
          <p:nvPr>
            <p:ph type="title"/>
          </p:nvPr>
        </p:nvSpPr>
        <p:spPr/>
        <p:txBody>
          <a:bodyPr/>
          <a:lstStyle/>
          <a:p>
            <a:r>
              <a:rPr lang="en-US" dirty="0" smtClean="0"/>
              <a:t>Pixel disparity to disparity</a:t>
            </a:r>
            <a:endParaRPr lang="en-US" dirty="0"/>
          </a:p>
        </p:txBody>
      </p:sp>
      <p:grpSp>
        <p:nvGrpSpPr>
          <p:cNvPr id="25" name="Group 24"/>
          <p:cNvGrpSpPr/>
          <p:nvPr/>
        </p:nvGrpSpPr>
        <p:grpSpPr>
          <a:xfrm rot="19607574">
            <a:off x="1604331" y="2856022"/>
            <a:ext cx="1006421" cy="975551"/>
            <a:chOff x="307430" y="1871058"/>
            <a:chExt cx="1006421" cy="975551"/>
          </a:xfrm>
        </p:grpSpPr>
        <p:grpSp>
          <p:nvGrpSpPr>
            <p:cNvPr id="45" name="Group 44"/>
            <p:cNvGrpSpPr/>
            <p:nvPr/>
          </p:nvGrpSpPr>
          <p:grpSpPr>
            <a:xfrm>
              <a:off x="307430" y="1871058"/>
              <a:ext cx="1006421" cy="975551"/>
              <a:chOff x="307430" y="1871058"/>
              <a:chExt cx="1006421" cy="975551"/>
            </a:xfrm>
          </p:grpSpPr>
          <p:sp>
            <p:nvSpPr>
              <p:cNvPr id="48" name="Oval 47"/>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Oval 45"/>
            <p:cNvSpPr/>
            <p:nvPr/>
          </p:nvSpPr>
          <p:spPr>
            <a:xfrm rot="1078097">
              <a:off x="317239" y="1902339"/>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rot="1078097">
              <a:off x="1073110" y="2171366"/>
              <a:ext cx="4572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 name="Group 25"/>
          <p:cNvGrpSpPr/>
          <p:nvPr/>
        </p:nvGrpSpPr>
        <p:grpSpPr>
          <a:xfrm>
            <a:off x="1610814" y="997428"/>
            <a:ext cx="1006421" cy="975551"/>
            <a:chOff x="307430" y="1871058"/>
            <a:chExt cx="1006421" cy="975551"/>
          </a:xfrm>
        </p:grpSpPr>
        <p:grpSp>
          <p:nvGrpSpPr>
            <p:cNvPr id="40" name="Group 39"/>
            <p:cNvGrpSpPr/>
            <p:nvPr/>
          </p:nvGrpSpPr>
          <p:grpSpPr>
            <a:xfrm>
              <a:off x="307430" y="1871058"/>
              <a:ext cx="1006421" cy="975551"/>
              <a:chOff x="307430" y="1871058"/>
              <a:chExt cx="1006421" cy="975551"/>
            </a:xfrm>
          </p:grpSpPr>
          <p:sp>
            <p:nvSpPr>
              <p:cNvPr id="43" name="Oval 42"/>
              <p:cNvSpPr/>
              <p:nvPr/>
            </p:nvSpPr>
            <p:spPr>
              <a:xfrm rot="1078097">
                <a:off x="307430" y="1871058"/>
                <a:ext cx="911551" cy="975551"/>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rot="1078097">
                <a:off x="718584" y="2118234"/>
                <a:ext cx="595267" cy="645304"/>
              </a:xfrm>
              <a:prstGeom prst="ellipse">
                <a:avLst/>
              </a:prstGeom>
              <a:solidFill>
                <a:schemeClr val="bg1">
                  <a:lumMod val="6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 name="Oval 40"/>
            <p:cNvSpPr/>
            <p:nvPr/>
          </p:nvSpPr>
          <p:spPr>
            <a:xfrm rot="1078097">
              <a:off x="317239" y="1902339"/>
              <a:ext cx="896112" cy="914400"/>
            </a:xfrm>
            <a:prstGeom prst="ellipse">
              <a:avLst/>
            </a:prstGeom>
            <a:solidFill>
              <a:schemeClr val="bg1">
                <a:lumMod val="6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rot="1078097">
              <a:off x="1073110" y="2171366"/>
              <a:ext cx="45720" cy="573680"/>
            </a:xfrm>
            <a:prstGeom prst="ellipse">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7" name="Straight Arrow Connector 26"/>
          <p:cNvCxnSpPr/>
          <p:nvPr/>
        </p:nvCxnSpPr>
        <p:spPr>
          <a:xfrm>
            <a:off x="1724168" y="1214166"/>
            <a:ext cx="4227973" cy="2155610"/>
          </a:xfrm>
          <a:prstGeom prst="straightConnector1">
            <a:avLst/>
          </a:prstGeom>
          <a:ln w="12700">
            <a:prstDash val="dash"/>
            <a:tailEnd type="arrow"/>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flipV="1">
            <a:off x="1637685" y="2950389"/>
            <a:ext cx="4314456" cy="349476"/>
          </a:xfrm>
          <a:prstGeom prst="straightConnector1">
            <a:avLst/>
          </a:prstGeom>
          <a:ln w="12700">
            <a:prstDash val="dash"/>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1637685" y="1485203"/>
            <a:ext cx="5013039" cy="427956"/>
          </a:xfrm>
          <a:prstGeom prst="straightConnector1">
            <a:avLst/>
          </a:prstGeom>
          <a:ln w="12700">
            <a:solidFill>
              <a:schemeClr val="accent3">
                <a:lumMod val="75000"/>
              </a:schemeClr>
            </a:solidFill>
            <a:prstDash val="dash"/>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a:stCxn id="46" idx="2"/>
          </p:cNvCxnSpPr>
          <p:nvPr/>
        </p:nvCxnSpPr>
        <p:spPr>
          <a:xfrm flipV="1">
            <a:off x="1637685" y="2027083"/>
            <a:ext cx="5019102" cy="1459907"/>
          </a:xfrm>
          <a:prstGeom prst="straightConnector1">
            <a:avLst/>
          </a:prstGeom>
          <a:ln w="12700">
            <a:solidFill>
              <a:schemeClr val="accent3">
                <a:lumMod val="75000"/>
              </a:schemeClr>
            </a:solidFill>
            <a:prstDash val="dash"/>
            <a:tailEnd type="arrow"/>
          </a:ln>
        </p:spPr>
        <p:style>
          <a:lnRef idx="2">
            <a:schemeClr val="accent1"/>
          </a:lnRef>
          <a:fillRef idx="0">
            <a:schemeClr val="accent1"/>
          </a:fillRef>
          <a:effectRef idx="1">
            <a:schemeClr val="accent1"/>
          </a:effectRef>
          <a:fontRef idx="minor">
            <a:schemeClr val="tx1"/>
          </a:fontRef>
        </p:style>
      </p:cxnSp>
      <p:sp>
        <p:nvSpPr>
          <p:cNvPr id="33" name="Oval 32"/>
          <p:cNvSpPr/>
          <p:nvPr/>
        </p:nvSpPr>
        <p:spPr>
          <a:xfrm>
            <a:off x="5107448" y="2870226"/>
            <a:ext cx="274320" cy="274320"/>
          </a:xfrm>
          <a:prstGeom prst="ellipse">
            <a:avLst/>
          </a:prstGeom>
          <a:gradFill>
            <a:gsLst>
              <a:gs pos="0">
                <a:srgbClr val="E20000"/>
              </a:gs>
              <a:gs pos="80000">
                <a:schemeClr val="accent2">
                  <a:shade val="93000"/>
                  <a:satMod val="130000"/>
                </a:schemeClr>
              </a:gs>
              <a:gs pos="100000">
                <a:schemeClr val="accent2">
                  <a:shade val="94000"/>
                  <a:satMod val="135000"/>
                </a:schemeClr>
              </a:gs>
            </a:gsLst>
          </a:gra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34" name="Oval 33"/>
          <p:cNvSpPr/>
          <p:nvPr/>
        </p:nvSpPr>
        <p:spPr>
          <a:xfrm>
            <a:off x="6656787" y="1818832"/>
            <a:ext cx="274320" cy="274320"/>
          </a:xfrm>
          <a:prstGeom prst="ellipse">
            <a:avLst/>
          </a:prstGeom>
          <a:gradFill>
            <a:gsLst>
              <a:gs pos="0">
                <a:srgbClr val="E20000"/>
              </a:gs>
              <a:gs pos="80000">
                <a:schemeClr val="accent2">
                  <a:shade val="93000"/>
                  <a:satMod val="130000"/>
                </a:schemeClr>
              </a:gs>
              <a:gs pos="100000">
                <a:schemeClr val="accent2">
                  <a:shade val="94000"/>
                  <a:satMod val="135000"/>
                </a:schemeClr>
              </a:gs>
            </a:gsLst>
          </a:gra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32" name="TextBox 31"/>
          <p:cNvSpPr txBox="1"/>
          <p:nvPr/>
        </p:nvSpPr>
        <p:spPr>
          <a:xfrm>
            <a:off x="4165465" y="1882101"/>
            <a:ext cx="1231940" cy="307777"/>
          </a:xfrm>
          <a:prstGeom prst="rect">
            <a:avLst/>
          </a:prstGeom>
          <a:noFill/>
        </p:spPr>
        <p:txBody>
          <a:bodyPr wrap="none" rtlCol="0">
            <a:spAutoFit/>
          </a:bodyPr>
          <a:lstStyle/>
          <a:p>
            <a:pPr algn="ctr"/>
            <a:r>
              <a:rPr lang="en-US" sz="1400" b="1" dirty="0">
                <a:solidFill>
                  <a:srgbClr val="C00000"/>
                </a:solidFill>
              </a:rPr>
              <a:t>P</a:t>
            </a:r>
            <a:r>
              <a:rPr lang="en-US" sz="1400" b="1" dirty="0" smtClean="0">
                <a:solidFill>
                  <a:srgbClr val="C00000"/>
                </a:solidFill>
              </a:rPr>
              <a:t>ixel disparity</a:t>
            </a:r>
            <a:endParaRPr lang="en-US" sz="1400" b="1" dirty="0">
              <a:solidFill>
                <a:srgbClr val="C00000"/>
              </a:solidFill>
            </a:endParaRPr>
          </a:p>
        </p:txBody>
      </p:sp>
      <p:grpSp>
        <p:nvGrpSpPr>
          <p:cNvPr id="35" name="Group 34"/>
          <p:cNvGrpSpPr/>
          <p:nvPr/>
        </p:nvGrpSpPr>
        <p:grpSpPr>
          <a:xfrm flipH="1">
            <a:off x="5397405" y="1844921"/>
            <a:ext cx="573993" cy="382138"/>
            <a:chOff x="6055407" y="2166264"/>
            <a:chExt cx="573993" cy="798475"/>
          </a:xfrm>
        </p:grpSpPr>
        <p:sp>
          <p:nvSpPr>
            <p:cNvPr id="37" name="Right Brace 36"/>
            <p:cNvSpPr/>
            <p:nvPr/>
          </p:nvSpPr>
          <p:spPr>
            <a:xfrm>
              <a:off x="6415845" y="2166264"/>
              <a:ext cx="213555" cy="798475"/>
            </a:xfrm>
            <a:prstGeom prst="rightBrace">
              <a:avLst/>
            </a:prstGeom>
            <a:ln w="190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8" name="Straight Connector 37"/>
            <p:cNvCxnSpPr>
              <a:stCxn id="37" idx="0"/>
            </p:cNvCxnSpPr>
            <p:nvPr/>
          </p:nvCxnSpPr>
          <p:spPr>
            <a:xfrm flipH="1">
              <a:off x="6059330" y="2166264"/>
              <a:ext cx="356515" cy="1648"/>
            </a:xfrm>
            <a:prstGeom prst="line">
              <a:avLst/>
            </a:prstGeom>
            <a:ln w="1905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a:stCxn id="37" idx="2"/>
            </p:cNvCxnSpPr>
            <p:nvPr/>
          </p:nvCxnSpPr>
          <p:spPr>
            <a:xfrm flipH="1">
              <a:off x="6055407" y="2964739"/>
              <a:ext cx="360438" cy="0"/>
            </a:xfrm>
            <a:prstGeom prst="line">
              <a:avLst/>
            </a:prstGeom>
            <a:ln w="19050">
              <a:solidFill>
                <a:srgbClr val="C00000"/>
              </a:solidFill>
              <a:prstDash val="sysDot"/>
            </a:ln>
          </p:spPr>
          <p:style>
            <a:lnRef idx="1">
              <a:schemeClr val="accent1"/>
            </a:lnRef>
            <a:fillRef idx="0">
              <a:schemeClr val="accent1"/>
            </a:fillRef>
            <a:effectRef idx="0">
              <a:schemeClr val="accent1"/>
            </a:effectRef>
            <a:fontRef idx="minor">
              <a:schemeClr val="tx1"/>
            </a:fontRef>
          </p:style>
        </p:cxnSp>
      </p:grpSp>
      <p:grpSp>
        <p:nvGrpSpPr>
          <p:cNvPr id="51" name="Group 50"/>
          <p:cNvGrpSpPr/>
          <p:nvPr/>
        </p:nvGrpSpPr>
        <p:grpSpPr>
          <a:xfrm>
            <a:off x="6042612" y="2950389"/>
            <a:ext cx="573993" cy="419387"/>
            <a:chOff x="6055407" y="2166264"/>
            <a:chExt cx="573993" cy="798475"/>
          </a:xfrm>
        </p:grpSpPr>
        <p:sp>
          <p:nvSpPr>
            <p:cNvPr id="52" name="Right Brace 51"/>
            <p:cNvSpPr/>
            <p:nvPr/>
          </p:nvSpPr>
          <p:spPr>
            <a:xfrm>
              <a:off x="6415845" y="2166264"/>
              <a:ext cx="213555" cy="798475"/>
            </a:xfrm>
            <a:prstGeom prst="rightBrace">
              <a:avLst/>
            </a:prstGeom>
            <a:ln w="190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53" name="Straight Connector 52"/>
            <p:cNvCxnSpPr>
              <a:stCxn id="52" idx="0"/>
            </p:cNvCxnSpPr>
            <p:nvPr/>
          </p:nvCxnSpPr>
          <p:spPr>
            <a:xfrm flipH="1">
              <a:off x="6059330" y="2166264"/>
              <a:ext cx="356515" cy="1648"/>
            </a:xfrm>
            <a:prstGeom prst="line">
              <a:avLst/>
            </a:prstGeom>
            <a:ln w="1905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a:stCxn id="52" idx="2"/>
            </p:cNvCxnSpPr>
            <p:nvPr/>
          </p:nvCxnSpPr>
          <p:spPr>
            <a:xfrm flipH="1">
              <a:off x="6055407" y="2964739"/>
              <a:ext cx="360438" cy="0"/>
            </a:xfrm>
            <a:prstGeom prst="line">
              <a:avLst/>
            </a:prstGeom>
            <a:ln w="19050">
              <a:solidFill>
                <a:srgbClr val="C00000"/>
              </a:solidFill>
              <a:prstDash val="sysDot"/>
            </a:ln>
          </p:spPr>
          <p:style>
            <a:lnRef idx="1">
              <a:schemeClr val="accent1"/>
            </a:lnRef>
            <a:fillRef idx="0">
              <a:schemeClr val="accent1"/>
            </a:fillRef>
            <a:effectRef idx="0">
              <a:schemeClr val="accent1"/>
            </a:effectRef>
            <a:fontRef idx="minor">
              <a:schemeClr val="tx1"/>
            </a:fontRef>
          </p:style>
        </p:cxnSp>
      </p:grpSp>
      <p:sp>
        <p:nvSpPr>
          <p:cNvPr id="31" name="Rectangle 30"/>
          <p:cNvSpPr/>
          <p:nvPr/>
        </p:nvSpPr>
        <p:spPr>
          <a:xfrm>
            <a:off x="5945045" y="1248129"/>
            <a:ext cx="109728" cy="2441272"/>
          </a:xfrm>
          <a:prstGeom prst="rect">
            <a:avLst/>
          </a:prstGeom>
          <a:ln>
            <a:noFill/>
          </a:ln>
          <a:scene3d>
            <a:camera prst="orthographicFront"/>
            <a:lightRig rig="threePt" dir="t"/>
          </a:scene3d>
          <a:sp3d>
            <a:bevelT w="4445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a:off x="6632527" y="3007386"/>
            <a:ext cx="1231940" cy="307777"/>
          </a:xfrm>
          <a:prstGeom prst="rect">
            <a:avLst/>
          </a:prstGeom>
          <a:noFill/>
        </p:spPr>
        <p:txBody>
          <a:bodyPr wrap="none" rtlCol="0">
            <a:spAutoFit/>
          </a:bodyPr>
          <a:lstStyle/>
          <a:p>
            <a:pPr algn="ctr"/>
            <a:r>
              <a:rPr lang="en-US" sz="1400" b="1" dirty="0">
                <a:solidFill>
                  <a:srgbClr val="C00000"/>
                </a:solidFill>
              </a:rPr>
              <a:t>P</a:t>
            </a:r>
            <a:r>
              <a:rPr lang="en-US" sz="1400" b="1" dirty="0" smtClean="0">
                <a:solidFill>
                  <a:srgbClr val="C00000"/>
                </a:solidFill>
              </a:rPr>
              <a:t>ixel disparity</a:t>
            </a:r>
            <a:endParaRPr lang="en-US" sz="1400" b="1" dirty="0">
              <a:solidFill>
                <a:srgbClr val="C00000"/>
              </a:solidFill>
            </a:endParaRPr>
          </a:p>
        </p:txBody>
      </p:sp>
      <p:cxnSp>
        <p:nvCxnSpPr>
          <p:cNvPr id="19" name="Straight Arrow Connector 18"/>
          <p:cNvCxnSpPr/>
          <p:nvPr/>
        </p:nvCxnSpPr>
        <p:spPr>
          <a:xfrm>
            <a:off x="2046117" y="2089792"/>
            <a:ext cx="0" cy="720537"/>
          </a:xfrm>
          <a:prstGeom prst="straightConnector1">
            <a:avLst/>
          </a:prstGeom>
          <a:ln w="19050">
            <a:solidFill>
              <a:schemeClr val="tx1">
                <a:lumMod val="65000"/>
                <a:lumOff val="35000"/>
              </a:schemeClr>
            </a:solidFill>
            <a:headEnd type="arrow"/>
            <a:tailEnd type="arrow"/>
          </a:ln>
          <a:effectLst>
            <a:outerShdw blurRad="40000" dist="20000" dir="5400000" rotWithShape="0">
              <a:schemeClr val="tx1">
                <a:alpha val="38000"/>
              </a:schemeClr>
            </a:outerShdw>
          </a:effectLst>
        </p:spPr>
        <p:style>
          <a:lnRef idx="2">
            <a:schemeClr val="dk1"/>
          </a:lnRef>
          <a:fillRef idx="0">
            <a:schemeClr val="dk1"/>
          </a:fillRef>
          <a:effectRef idx="1">
            <a:schemeClr val="dk1"/>
          </a:effectRef>
          <a:fontRef idx="minor">
            <a:schemeClr val="tx1"/>
          </a:fontRef>
        </p:style>
      </p:cxnSp>
      <p:cxnSp>
        <p:nvCxnSpPr>
          <p:cNvPr id="56" name="Straight Arrow Connector 55"/>
          <p:cNvCxnSpPr>
            <a:stCxn id="31" idx="1"/>
          </p:cNvCxnSpPr>
          <p:nvPr/>
        </p:nvCxnSpPr>
        <p:spPr>
          <a:xfrm flipH="1">
            <a:off x="2069987" y="2468765"/>
            <a:ext cx="3875058" cy="0"/>
          </a:xfrm>
          <a:prstGeom prst="straightConnector1">
            <a:avLst/>
          </a:prstGeom>
          <a:ln w="19050">
            <a:solidFill>
              <a:schemeClr val="tx1">
                <a:lumMod val="65000"/>
                <a:lumOff val="35000"/>
              </a:schemeClr>
            </a:solidFill>
            <a:headEnd type="arrow"/>
            <a:tailEnd type="arrow"/>
          </a:ln>
          <a:effectLst>
            <a:outerShdw blurRad="40000" dist="20000" dir="5400000" rotWithShape="0">
              <a:schemeClr val="tx1">
                <a:alpha val="38000"/>
              </a:schemeClr>
            </a:outerShdw>
          </a:effectLst>
        </p:spPr>
        <p:style>
          <a:lnRef idx="2">
            <a:schemeClr val="dk1"/>
          </a:lnRef>
          <a:fillRef idx="0">
            <a:schemeClr val="dk1"/>
          </a:fillRef>
          <a:effectRef idx="1">
            <a:schemeClr val="dk1"/>
          </a:effectRef>
          <a:fontRef idx="minor">
            <a:schemeClr val="tx1"/>
          </a:fontRef>
        </p:style>
      </p:cxnSp>
      <p:sp>
        <p:nvSpPr>
          <p:cNvPr id="22" name="TextBox 21"/>
          <p:cNvSpPr txBox="1"/>
          <p:nvPr/>
        </p:nvSpPr>
        <p:spPr>
          <a:xfrm>
            <a:off x="1148688" y="2306312"/>
            <a:ext cx="883703" cy="307777"/>
          </a:xfrm>
          <a:prstGeom prst="rect">
            <a:avLst/>
          </a:prstGeom>
          <a:noFill/>
        </p:spPr>
        <p:txBody>
          <a:bodyPr wrap="none" rtlCol="0">
            <a:spAutoFit/>
          </a:bodyPr>
          <a:lstStyle/>
          <a:p>
            <a:r>
              <a:rPr lang="en-US" sz="1400" b="1" dirty="0" err="1" smtClean="0"/>
              <a:t>Interaxial</a:t>
            </a:r>
            <a:endParaRPr lang="en-US" sz="1400" b="1" dirty="0"/>
          </a:p>
        </p:txBody>
      </p:sp>
      <p:sp>
        <p:nvSpPr>
          <p:cNvPr id="57" name="TextBox 56"/>
          <p:cNvSpPr txBox="1"/>
          <p:nvPr/>
        </p:nvSpPr>
        <p:spPr>
          <a:xfrm>
            <a:off x="2289121" y="2177286"/>
            <a:ext cx="1344342" cy="307777"/>
          </a:xfrm>
          <a:prstGeom prst="rect">
            <a:avLst/>
          </a:prstGeom>
          <a:noFill/>
        </p:spPr>
        <p:txBody>
          <a:bodyPr wrap="none" rtlCol="0">
            <a:spAutoFit/>
          </a:bodyPr>
          <a:lstStyle/>
          <a:p>
            <a:r>
              <a:rPr lang="en-US" sz="1400" b="1" dirty="0" smtClean="0"/>
              <a:t>Screen distance</a:t>
            </a:r>
            <a:endParaRPr lang="en-US" sz="1400" b="1" dirty="0"/>
          </a:p>
        </p:txBody>
      </p:sp>
      <mc:AlternateContent xmlns:mc="http://schemas.openxmlformats.org/markup-compatibility/2006" xmlns:a14="http://schemas.microsoft.com/office/drawing/2010/main">
        <mc:Choice Requires="a14">
          <p:sp>
            <p:nvSpPr>
              <p:cNvPr id="23" name="TextBox 22"/>
              <p:cNvSpPr txBox="1"/>
              <p:nvPr/>
            </p:nvSpPr>
            <p:spPr>
              <a:xfrm>
                <a:off x="1148688" y="4245022"/>
                <a:ext cx="6414513"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ctrlPr>
                            <a:rPr lang="en-US" sz="2000" b="1" i="1" smtClean="0">
                              <a:latin typeface="Cambria Math"/>
                            </a:rPr>
                          </m:ctrlPr>
                        </m:dPr>
                        <m:e>
                          <m:r>
                            <a:rPr lang="en-US" sz="2000" b="1" i="1" smtClean="0">
                              <a:latin typeface="Cambria Math"/>
                            </a:rPr>
                            <m:t>𝒗𝒊𝒆𝒘𝒊𝒏𝒈</m:t>
                          </m:r>
                          <m:r>
                            <a:rPr lang="en-US" sz="2000" b="1" i="1" smtClean="0">
                              <a:latin typeface="Cambria Math"/>
                            </a:rPr>
                            <m:t> </m:t>
                          </m:r>
                          <m:r>
                            <a:rPr lang="en-US" sz="2000" b="1" i="1" smtClean="0">
                              <a:latin typeface="Cambria Math"/>
                            </a:rPr>
                            <m:t>𝒄𝒐𝒏𝒅𝒊𝒕𝒊𝒐𝒏𝒔</m:t>
                          </m:r>
                          <m:r>
                            <a:rPr lang="en-US" sz="2000" b="1" i="1" smtClean="0">
                              <a:latin typeface="Cambria Math"/>
                            </a:rPr>
                            <m:t>, </m:t>
                          </m:r>
                          <m:r>
                            <a:rPr lang="en-US" sz="2000" b="1" i="1" smtClean="0">
                              <a:latin typeface="Cambria Math"/>
                            </a:rPr>
                            <m:t>𝒑𝒊𝒙𝒆𝒍</m:t>
                          </m:r>
                          <m:r>
                            <a:rPr lang="en-US" sz="2000" b="1" i="1" smtClean="0">
                              <a:latin typeface="Cambria Math"/>
                            </a:rPr>
                            <m:t> </m:t>
                          </m:r>
                          <m:r>
                            <a:rPr lang="en-US" sz="2000" b="1" i="1" smtClean="0">
                              <a:latin typeface="Cambria Math"/>
                            </a:rPr>
                            <m:t>𝒅𝒊𝒔𝒑𝒂𝒓𝒊𝒕𝒚</m:t>
                          </m:r>
                        </m:e>
                      </m:d>
                      <m:r>
                        <a:rPr lang="en-US" sz="2000" b="1" i="1" smtClean="0">
                          <a:latin typeface="Cambria Math"/>
                          <a:ea typeface="Cambria Math"/>
                        </a:rPr>
                        <m:t>→</m:t>
                      </m:r>
                      <m:r>
                        <a:rPr lang="en-US" sz="2000" b="1" i="1" smtClean="0">
                          <a:latin typeface="Cambria Math"/>
                          <a:ea typeface="Cambria Math"/>
                        </a:rPr>
                        <m:t>𝒗𝒆𝒓𝒈𝒆𝒏𝒄𝒆</m:t>
                      </m:r>
                    </m:oMath>
                  </m:oMathPara>
                </a14:m>
                <a:endParaRPr lang="en-US" sz="2000" b="1" dirty="0"/>
              </a:p>
            </p:txBody>
          </p:sp>
        </mc:Choice>
        <mc:Fallback xmlns="">
          <p:sp>
            <p:nvSpPr>
              <p:cNvPr id="23" name="TextBox 22"/>
              <p:cNvSpPr txBox="1">
                <a:spLocks noRot="1" noChangeAspect="1" noMove="1" noResize="1" noEditPoints="1" noAdjustHandles="1" noChangeArrowheads="1" noChangeShapeType="1" noTextEdit="1"/>
              </p:cNvSpPr>
              <p:nvPr/>
            </p:nvSpPr>
            <p:spPr>
              <a:xfrm>
                <a:off x="1148688" y="4245022"/>
                <a:ext cx="6414513" cy="400110"/>
              </a:xfrm>
              <a:prstGeom prst="rect">
                <a:avLst/>
              </a:prstGeom>
              <a:blipFill rotWithShape="1">
                <a:blip r:embed="rId5"/>
                <a:stretch>
                  <a:fillRect b="-13636"/>
                </a:stretch>
              </a:blipFill>
            </p:spPr>
            <p:txBody>
              <a:bodyPr/>
              <a:lstStyle/>
              <a:p>
                <a:r>
                  <a:rPr lang="en-US">
                    <a:noFill/>
                  </a:rPr>
                  <a:t> </a:t>
                </a:r>
              </a:p>
            </p:txBody>
          </p:sp>
        </mc:Fallback>
      </mc:AlternateContent>
      <p:sp>
        <p:nvSpPr>
          <p:cNvPr id="3" name="Slide Number Placeholder 2"/>
          <p:cNvSpPr>
            <a:spLocks noGrp="1"/>
          </p:cNvSpPr>
          <p:nvPr>
            <p:ph type="sldNum" sz="quarter" idx="12"/>
          </p:nvPr>
        </p:nvSpPr>
        <p:spPr/>
        <p:txBody>
          <a:bodyPr/>
          <a:lstStyle/>
          <a:p>
            <a:fld id="{4AF310B5-B37C-4062-950A-8FEDA86889CC}" type="slidenum">
              <a:rPr lang="en-US" smtClean="0"/>
              <a:t>34</a:t>
            </a:fld>
            <a:endParaRPr lang="en-US"/>
          </a:p>
        </p:txBody>
      </p:sp>
    </p:spTree>
    <p:extLst>
      <p:ext uri="{BB962C8B-B14F-4D97-AF65-F5344CB8AC3E}">
        <p14:creationId xmlns:p14="http://schemas.microsoft.com/office/powerpoint/2010/main" val="26708382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left)">
                                      <p:cBhvr>
                                        <p:cTn id="11" dur="500"/>
                                        <p:tgtEl>
                                          <p:spTgt spid="29"/>
                                        </p:tgtEl>
                                      </p:cBhvr>
                                    </p:animEffect>
                                  </p:childTnLst>
                                </p:cTn>
                              </p:par>
                              <p:par>
                                <p:cTn id="12" presetID="22" presetClass="entr" presetSubtype="8" fill="hold" nodeType="with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wipe(left)">
                                      <p:cBhvr>
                                        <p:cTn id="14" dur="500"/>
                                        <p:tgtEl>
                                          <p:spTgt spid="30"/>
                                        </p:tgtEl>
                                      </p:cBhvr>
                                    </p:animEffect>
                                  </p:childTnLst>
                                </p:cTn>
                              </p:par>
                              <p:par>
                                <p:cTn id="15" presetID="22" presetClass="entr" presetSubtype="8"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wipe(left)">
                                      <p:cBhvr>
                                        <p:cTn id="17" dur="500"/>
                                        <p:tgtEl>
                                          <p:spTgt spid="28"/>
                                        </p:tgtEl>
                                      </p:cBhvr>
                                    </p:animEffect>
                                  </p:childTnLst>
                                </p:cTn>
                              </p:par>
                              <p:par>
                                <p:cTn id="18" presetID="22" presetClass="entr" presetSubtype="8" fill="hold" nodeType="with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wipe(left)">
                                      <p:cBhvr>
                                        <p:cTn id="20" dur="500"/>
                                        <p:tgtEl>
                                          <p:spTgt spid="27"/>
                                        </p:tgtEl>
                                      </p:cBhvr>
                                    </p:animEffect>
                                  </p:childTnLst>
                                </p:cTn>
                              </p:par>
                            </p:childTnLst>
                          </p:cTn>
                        </p:par>
                        <p:par>
                          <p:cTn id="21" fill="hold">
                            <p:stCondLst>
                              <p:cond delay="1000"/>
                            </p:stCondLst>
                            <p:childTnLst>
                              <p:par>
                                <p:cTn id="22" presetID="22" presetClass="entr" presetSubtype="2" fill="hold" nodeType="after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wipe(right)">
                                      <p:cBhvr>
                                        <p:cTn id="24" dur="500"/>
                                        <p:tgtEl>
                                          <p:spTgt spid="35"/>
                                        </p:tgtEl>
                                      </p:cBhvr>
                                    </p:animEffect>
                                  </p:childTnLst>
                                </p:cTn>
                              </p:par>
                              <p:par>
                                <p:cTn id="25" presetID="22" presetClass="entr" presetSubtype="8" fill="hold" nodeType="with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wipe(left)">
                                      <p:cBhvr>
                                        <p:cTn id="27" dur="500"/>
                                        <p:tgtEl>
                                          <p:spTgt spid="51"/>
                                        </p:tgtEl>
                                      </p:cBhvr>
                                    </p:animEffect>
                                  </p:childTnLst>
                                </p:cTn>
                              </p:par>
                            </p:childTnLst>
                          </p:cTn>
                        </p:par>
                        <p:par>
                          <p:cTn id="28" fill="hold">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500"/>
                                        <p:tgtEl>
                                          <p:spTgt spid="3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5"/>
                                        </p:tgtEl>
                                        <p:attrNameLst>
                                          <p:attrName>style.visibility</p:attrName>
                                        </p:attrNameLst>
                                      </p:cBhvr>
                                      <p:to>
                                        <p:strVal val="visible"/>
                                      </p:to>
                                    </p:set>
                                    <p:animEffect transition="in" filter="fade">
                                      <p:cBhvr>
                                        <p:cTn id="34" dur="500"/>
                                        <p:tgtEl>
                                          <p:spTgt spid="55"/>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42" fill="hold" nodeType="click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barn(outHorizontal)">
                                      <p:cBhvr>
                                        <p:cTn id="39" dur="500"/>
                                        <p:tgtEl>
                                          <p:spTgt spid="19"/>
                                        </p:tgtEl>
                                      </p:cBhvr>
                                    </p:animEffect>
                                  </p:childTnLst>
                                </p:cTn>
                              </p:par>
                            </p:childTnLst>
                          </p:cTn>
                        </p:par>
                        <p:par>
                          <p:cTn id="40" fill="hold">
                            <p:stCondLst>
                              <p:cond delay="500"/>
                            </p:stCondLst>
                            <p:childTnLst>
                              <p:par>
                                <p:cTn id="41" presetID="10" presetClass="entr" presetSubtype="0"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500"/>
                                        <p:tgtEl>
                                          <p:spTgt spid="22"/>
                                        </p:tgtEl>
                                      </p:cBhvr>
                                    </p:animEffect>
                                  </p:childTnLst>
                                </p:cTn>
                              </p:par>
                            </p:childTnLst>
                          </p:cTn>
                        </p:par>
                        <p:par>
                          <p:cTn id="44" fill="hold">
                            <p:stCondLst>
                              <p:cond delay="1000"/>
                            </p:stCondLst>
                            <p:childTnLst>
                              <p:par>
                                <p:cTn id="45" presetID="16" presetClass="entr" presetSubtype="37" fill="hold" nodeType="afterEffect">
                                  <p:stCondLst>
                                    <p:cond delay="0"/>
                                  </p:stCondLst>
                                  <p:childTnLst>
                                    <p:set>
                                      <p:cBhvr>
                                        <p:cTn id="46" dur="1" fill="hold">
                                          <p:stCondLst>
                                            <p:cond delay="0"/>
                                          </p:stCondLst>
                                        </p:cTn>
                                        <p:tgtEl>
                                          <p:spTgt spid="56"/>
                                        </p:tgtEl>
                                        <p:attrNameLst>
                                          <p:attrName>style.visibility</p:attrName>
                                        </p:attrNameLst>
                                      </p:cBhvr>
                                      <p:to>
                                        <p:strVal val="visible"/>
                                      </p:to>
                                    </p:set>
                                    <p:animEffect transition="in" filter="barn(outVertical)">
                                      <p:cBhvr>
                                        <p:cTn id="47" dur="500"/>
                                        <p:tgtEl>
                                          <p:spTgt spid="56"/>
                                        </p:tgtEl>
                                      </p:cBhvr>
                                    </p:animEffect>
                                  </p:childTnLst>
                                </p:cTn>
                              </p:par>
                            </p:childTnLst>
                          </p:cTn>
                        </p:par>
                        <p:par>
                          <p:cTn id="48" fill="hold">
                            <p:stCondLst>
                              <p:cond delay="1500"/>
                            </p:stCondLst>
                            <p:childTnLst>
                              <p:par>
                                <p:cTn id="49" presetID="10" presetClass="entr" presetSubtype="0" fill="hold" grpId="0" nodeType="afterEffect">
                                  <p:stCondLst>
                                    <p:cond delay="0"/>
                                  </p:stCondLst>
                                  <p:childTnLst>
                                    <p:set>
                                      <p:cBhvr>
                                        <p:cTn id="50" dur="1" fill="hold">
                                          <p:stCondLst>
                                            <p:cond delay="0"/>
                                          </p:stCondLst>
                                        </p:cTn>
                                        <p:tgtEl>
                                          <p:spTgt spid="57"/>
                                        </p:tgtEl>
                                        <p:attrNameLst>
                                          <p:attrName>style.visibility</p:attrName>
                                        </p:attrNameLst>
                                      </p:cBhvr>
                                      <p:to>
                                        <p:strVal val="visible"/>
                                      </p:to>
                                    </p:set>
                                    <p:animEffect transition="in" filter="fade">
                                      <p:cBhvr>
                                        <p:cTn id="51" dur="500"/>
                                        <p:tgtEl>
                                          <p:spTgt spid="57"/>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wipe(left)">
                                      <p:cBhvr>
                                        <p:cTn id="56" dur="500"/>
                                        <p:tgtEl>
                                          <p:spTgt spid="23"/>
                                        </p:tgtEl>
                                      </p:cBhvr>
                                    </p:animEffect>
                                  </p:childTnLst>
                                </p:cTn>
                              </p:par>
                            </p:childTnLst>
                          </p:cTn>
                        </p:par>
                        <p:par>
                          <p:cTn id="57" fill="hold">
                            <p:stCondLst>
                              <p:cond delay="500"/>
                            </p:stCondLst>
                            <p:childTnLst>
                              <p:par>
                                <p:cTn id="58" presetID="10" presetClass="exit" presetSubtype="0" fill="hold" nodeType="afterEffect">
                                  <p:stCondLst>
                                    <p:cond delay="0"/>
                                  </p:stCondLst>
                                  <p:childTnLst>
                                    <p:animEffect transition="out" filter="fade">
                                      <p:cBhvr>
                                        <p:cTn id="59" dur="500"/>
                                        <p:tgtEl>
                                          <p:spTgt spid="35"/>
                                        </p:tgtEl>
                                      </p:cBhvr>
                                    </p:animEffect>
                                    <p:set>
                                      <p:cBhvr>
                                        <p:cTn id="60" dur="1" fill="hold">
                                          <p:stCondLst>
                                            <p:cond delay="499"/>
                                          </p:stCondLst>
                                        </p:cTn>
                                        <p:tgtEl>
                                          <p:spTgt spid="35"/>
                                        </p:tgtEl>
                                        <p:attrNameLst>
                                          <p:attrName>style.visibility</p:attrName>
                                        </p:attrNameLst>
                                      </p:cBhvr>
                                      <p:to>
                                        <p:strVal val="hidden"/>
                                      </p:to>
                                    </p:set>
                                  </p:childTnLst>
                                </p:cTn>
                              </p:par>
                              <p:par>
                                <p:cTn id="61" presetID="10" presetClass="exit" presetSubtype="0" fill="hold" nodeType="withEffect">
                                  <p:stCondLst>
                                    <p:cond delay="0"/>
                                  </p:stCondLst>
                                  <p:childTnLst>
                                    <p:animEffect transition="out" filter="fade">
                                      <p:cBhvr>
                                        <p:cTn id="62" dur="500"/>
                                        <p:tgtEl>
                                          <p:spTgt spid="51"/>
                                        </p:tgtEl>
                                      </p:cBhvr>
                                    </p:animEffect>
                                    <p:set>
                                      <p:cBhvr>
                                        <p:cTn id="63" dur="1" fill="hold">
                                          <p:stCondLst>
                                            <p:cond delay="499"/>
                                          </p:stCondLst>
                                        </p:cTn>
                                        <p:tgtEl>
                                          <p:spTgt spid="51"/>
                                        </p:tgtEl>
                                        <p:attrNameLst>
                                          <p:attrName>style.visibility</p:attrName>
                                        </p:attrNameLst>
                                      </p:cBhvr>
                                      <p:to>
                                        <p:strVal val="hidden"/>
                                      </p:to>
                                    </p:set>
                                  </p:childTnLst>
                                </p:cTn>
                              </p:par>
                              <p:par>
                                <p:cTn id="64" presetID="10" presetClass="exit" presetSubtype="0" fill="hold" grpId="1" nodeType="withEffect">
                                  <p:stCondLst>
                                    <p:cond delay="0"/>
                                  </p:stCondLst>
                                  <p:childTnLst>
                                    <p:animEffect transition="out" filter="fade">
                                      <p:cBhvr>
                                        <p:cTn id="65" dur="500"/>
                                        <p:tgtEl>
                                          <p:spTgt spid="32"/>
                                        </p:tgtEl>
                                      </p:cBhvr>
                                    </p:animEffect>
                                    <p:set>
                                      <p:cBhvr>
                                        <p:cTn id="66" dur="1" fill="hold">
                                          <p:stCondLst>
                                            <p:cond delay="499"/>
                                          </p:stCondLst>
                                        </p:cTn>
                                        <p:tgtEl>
                                          <p:spTgt spid="32"/>
                                        </p:tgtEl>
                                        <p:attrNameLst>
                                          <p:attrName>style.visibility</p:attrName>
                                        </p:attrNameLst>
                                      </p:cBhvr>
                                      <p:to>
                                        <p:strVal val="hidden"/>
                                      </p:to>
                                    </p:set>
                                  </p:childTnLst>
                                </p:cTn>
                              </p:par>
                              <p:par>
                                <p:cTn id="67" presetID="10" presetClass="exit" presetSubtype="0" fill="hold" grpId="1" nodeType="withEffect">
                                  <p:stCondLst>
                                    <p:cond delay="0"/>
                                  </p:stCondLst>
                                  <p:childTnLst>
                                    <p:animEffect transition="out" filter="fade">
                                      <p:cBhvr>
                                        <p:cTn id="68" dur="500"/>
                                        <p:tgtEl>
                                          <p:spTgt spid="55"/>
                                        </p:tgtEl>
                                      </p:cBhvr>
                                    </p:animEffect>
                                    <p:set>
                                      <p:cBhvr>
                                        <p:cTn id="69" dur="1" fill="hold">
                                          <p:stCondLst>
                                            <p:cond delay="499"/>
                                          </p:stCondLst>
                                        </p:cTn>
                                        <p:tgtEl>
                                          <p:spTgt spid="55"/>
                                        </p:tgtEl>
                                        <p:attrNameLst>
                                          <p:attrName>style.visibility</p:attrName>
                                        </p:attrNameLst>
                                      </p:cBhvr>
                                      <p:to>
                                        <p:strVal val="hidden"/>
                                      </p:to>
                                    </p:set>
                                  </p:childTnLst>
                                </p:cTn>
                              </p:par>
                              <p:par>
                                <p:cTn id="70" presetID="10" presetClass="exit" presetSubtype="0" fill="hold" nodeType="withEffect">
                                  <p:stCondLst>
                                    <p:cond delay="0"/>
                                  </p:stCondLst>
                                  <p:childTnLst>
                                    <p:animEffect transition="out" filter="fade">
                                      <p:cBhvr>
                                        <p:cTn id="71" dur="500"/>
                                        <p:tgtEl>
                                          <p:spTgt spid="19"/>
                                        </p:tgtEl>
                                      </p:cBhvr>
                                    </p:animEffect>
                                    <p:set>
                                      <p:cBhvr>
                                        <p:cTn id="72" dur="1" fill="hold">
                                          <p:stCondLst>
                                            <p:cond delay="499"/>
                                          </p:stCondLst>
                                        </p:cTn>
                                        <p:tgtEl>
                                          <p:spTgt spid="19"/>
                                        </p:tgtEl>
                                        <p:attrNameLst>
                                          <p:attrName>style.visibility</p:attrName>
                                        </p:attrNameLst>
                                      </p:cBhvr>
                                      <p:to>
                                        <p:strVal val="hidden"/>
                                      </p:to>
                                    </p:set>
                                  </p:childTnLst>
                                </p:cTn>
                              </p:par>
                              <p:par>
                                <p:cTn id="73" presetID="10" presetClass="exit" presetSubtype="0" fill="hold" grpId="1" nodeType="withEffect">
                                  <p:stCondLst>
                                    <p:cond delay="0"/>
                                  </p:stCondLst>
                                  <p:childTnLst>
                                    <p:animEffect transition="out" filter="fade">
                                      <p:cBhvr>
                                        <p:cTn id="74" dur="500"/>
                                        <p:tgtEl>
                                          <p:spTgt spid="22"/>
                                        </p:tgtEl>
                                      </p:cBhvr>
                                    </p:animEffect>
                                    <p:set>
                                      <p:cBhvr>
                                        <p:cTn id="75" dur="1" fill="hold">
                                          <p:stCondLst>
                                            <p:cond delay="499"/>
                                          </p:stCondLst>
                                        </p:cTn>
                                        <p:tgtEl>
                                          <p:spTgt spid="22"/>
                                        </p:tgtEl>
                                        <p:attrNameLst>
                                          <p:attrName>style.visibility</p:attrName>
                                        </p:attrNameLst>
                                      </p:cBhvr>
                                      <p:to>
                                        <p:strVal val="hidden"/>
                                      </p:to>
                                    </p:set>
                                  </p:childTnLst>
                                </p:cTn>
                              </p:par>
                              <p:par>
                                <p:cTn id="76" presetID="10" presetClass="exit" presetSubtype="0" fill="hold" nodeType="withEffect">
                                  <p:stCondLst>
                                    <p:cond delay="0"/>
                                  </p:stCondLst>
                                  <p:childTnLst>
                                    <p:animEffect transition="out" filter="fade">
                                      <p:cBhvr>
                                        <p:cTn id="77" dur="500"/>
                                        <p:tgtEl>
                                          <p:spTgt spid="56"/>
                                        </p:tgtEl>
                                      </p:cBhvr>
                                    </p:animEffect>
                                    <p:set>
                                      <p:cBhvr>
                                        <p:cTn id="78" dur="1" fill="hold">
                                          <p:stCondLst>
                                            <p:cond delay="499"/>
                                          </p:stCondLst>
                                        </p:cTn>
                                        <p:tgtEl>
                                          <p:spTgt spid="56"/>
                                        </p:tgtEl>
                                        <p:attrNameLst>
                                          <p:attrName>style.visibility</p:attrName>
                                        </p:attrNameLst>
                                      </p:cBhvr>
                                      <p:to>
                                        <p:strVal val="hidden"/>
                                      </p:to>
                                    </p:set>
                                  </p:childTnLst>
                                </p:cTn>
                              </p:par>
                              <p:par>
                                <p:cTn id="79" presetID="10" presetClass="exit" presetSubtype="0" fill="hold" grpId="1" nodeType="withEffect">
                                  <p:stCondLst>
                                    <p:cond delay="0"/>
                                  </p:stCondLst>
                                  <p:childTnLst>
                                    <p:animEffect transition="out" filter="fade">
                                      <p:cBhvr>
                                        <p:cTn id="80" dur="500"/>
                                        <p:tgtEl>
                                          <p:spTgt spid="57"/>
                                        </p:tgtEl>
                                      </p:cBhvr>
                                    </p:animEffect>
                                    <p:set>
                                      <p:cBhvr>
                                        <p:cTn id="81" dur="1" fill="hold">
                                          <p:stCondLst>
                                            <p:cond delay="499"/>
                                          </p:stCondLst>
                                        </p:cTn>
                                        <p:tgtEl>
                                          <p:spTgt spid="57"/>
                                        </p:tgtEl>
                                        <p:attrNameLst>
                                          <p:attrName>style.visibility</p:attrName>
                                        </p:attrNameLst>
                                      </p:cBhvr>
                                      <p:to>
                                        <p:strVal val="hidden"/>
                                      </p:to>
                                    </p:set>
                                  </p:childTnLst>
                                </p:cTn>
                              </p:par>
                            </p:childTnLst>
                          </p:cTn>
                        </p:par>
                        <p:par>
                          <p:cTn id="82" fill="hold">
                            <p:stCondLst>
                              <p:cond delay="1000"/>
                            </p:stCondLst>
                            <p:childTnLst>
                              <p:par>
                                <p:cTn id="83" presetID="10" presetClass="entr" presetSubtype="0" fill="hold" nodeType="afterEffect">
                                  <p:stCondLst>
                                    <p:cond delay="0"/>
                                  </p:stCondLst>
                                  <p:childTnLst>
                                    <p:set>
                                      <p:cBhvr>
                                        <p:cTn id="84" dur="1" fill="hold">
                                          <p:stCondLst>
                                            <p:cond delay="0"/>
                                          </p:stCondLst>
                                        </p:cTn>
                                        <p:tgtEl>
                                          <p:spTgt spid="24"/>
                                        </p:tgtEl>
                                        <p:attrNameLst>
                                          <p:attrName>style.visibility</p:attrName>
                                        </p:attrNameLst>
                                      </p:cBhvr>
                                      <p:to>
                                        <p:strVal val="visible"/>
                                      </p:to>
                                    </p:set>
                                    <p:animEffect transition="in" filter="fade">
                                      <p:cBhvr>
                                        <p:cTn id="85" dur="500"/>
                                        <p:tgtEl>
                                          <p:spTgt spid="24"/>
                                        </p:tgtEl>
                                      </p:cBhvr>
                                    </p:animEffect>
                                  </p:childTnLst>
                                </p:cTn>
                              </p:par>
                              <p:par>
                                <p:cTn id="86" presetID="10" presetClass="entr" presetSubtype="0" fill="hold" nodeType="withEffect">
                                  <p:stCondLst>
                                    <p:cond delay="0"/>
                                  </p:stCondLst>
                                  <p:childTnLst>
                                    <p:set>
                                      <p:cBhvr>
                                        <p:cTn id="87" dur="1" fill="hold">
                                          <p:stCondLst>
                                            <p:cond delay="0"/>
                                          </p:stCondLst>
                                        </p:cTn>
                                        <p:tgtEl>
                                          <p:spTgt spid="62"/>
                                        </p:tgtEl>
                                        <p:attrNameLst>
                                          <p:attrName>style.visibility</p:attrName>
                                        </p:attrNameLst>
                                      </p:cBhvr>
                                      <p:to>
                                        <p:strVal val="visible"/>
                                      </p:to>
                                    </p:set>
                                    <p:animEffect transition="in" filter="fade">
                                      <p:cBhvr>
                                        <p:cTn id="88"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2" grpId="1"/>
      <p:bldP spid="31" grpId="0" animBg="1"/>
      <p:bldP spid="55" grpId="0"/>
      <p:bldP spid="55" grpId="1"/>
      <p:bldP spid="22" grpId="0"/>
      <p:bldP spid="22" grpId="1"/>
      <p:bldP spid="57" grpId="0"/>
      <p:bldP spid="57" grpId="1"/>
      <p:bldP spid="2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Vergence</a:t>
            </a:r>
            <a:r>
              <a:rPr lang="en-US" dirty="0" smtClean="0"/>
              <a:t> to disparity</a:t>
            </a:r>
            <a:endParaRPr lang="en-US" dirty="0"/>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1032" y="1261365"/>
            <a:ext cx="2514600" cy="2514600"/>
          </a:xfrm>
          <a:prstGeom prst="rect">
            <a:avLst/>
          </a:prstGeom>
          <a:noFill/>
          <a:ln w="12700">
            <a:solidFill>
              <a:schemeClr val="bg1">
                <a:lumMod val="85000"/>
              </a:schemeClr>
            </a:solidFill>
            <a:miter lim="800000"/>
            <a:headEnd/>
            <a:tailEnd/>
          </a:ln>
          <a:effectLst>
            <a:outerShdw blurRad="190500" dist="50800" dir="2700000" algn="ctr" rotWithShape="0">
              <a:schemeClr val="tx1">
                <a:alpha val="40000"/>
              </a:schemeClr>
            </a:outerShdw>
          </a:effectLst>
          <a:extLst>
            <a:ext uri="{909E8E84-426E-40DD-AFC4-6F175D3DCCD1}">
              <a14:hiddenFill xmlns:a14="http://schemas.microsoft.com/office/drawing/2010/main">
                <a:solidFill>
                  <a:schemeClr val="accent1"/>
                </a:solidFill>
              </a14:hiddenFill>
            </a:ext>
          </a:extLst>
        </p:spPr>
      </p:pic>
      <p:sp>
        <p:nvSpPr>
          <p:cNvPr id="5" name="TextBox 4"/>
          <p:cNvSpPr txBox="1"/>
          <p:nvPr/>
        </p:nvSpPr>
        <p:spPr>
          <a:xfrm>
            <a:off x="685800" y="3786485"/>
            <a:ext cx="2665064" cy="461665"/>
          </a:xfrm>
          <a:prstGeom prst="rect">
            <a:avLst/>
          </a:prstGeom>
          <a:noFill/>
        </p:spPr>
        <p:txBody>
          <a:bodyPr wrap="square" rtlCol="0">
            <a:spAutoFit/>
          </a:bodyPr>
          <a:lstStyle/>
          <a:p>
            <a:pPr algn="ctr"/>
            <a:r>
              <a:rPr lang="en-US" sz="2400" b="1" dirty="0" err="1" smtClean="0"/>
              <a:t>Vergence</a:t>
            </a:r>
            <a:r>
              <a:rPr lang="en-US" sz="2400" b="1" dirty="0" smtClean="0"/>
              <a:t> </a:t>
            </a:r>
            <a:r>
              <a:rPr lang="en-US" sz="2000" b="1" dirty="0" smtClean="0">
                <a:solidFill>
                  <a:schemeClr val="tx1">
                    <a:lumMod val="50000"/>
                    <a:lumOff val="50000"/>
                  </a:schemeClr>
                </a:solidFill>
              </a:rPr>
              <a:t>[</a:t>
            </a:r>
            <a:r>
              <a:rPr lang="en-US" sz="2000" b="1" dirty="0" err="1" smtClean="0">
                <a:solidFill>
                  <a:schemeClr val="tx1">
                    <a:lumMod val="50000"/>
                    <a:lumOff val="50000"/>
                  </a:schemeClr>
                </a:solidFill>
              </a:rPr>
              <a:t>arcmin</a:t>
            </a:r>
            <a:r>
              <a:rPr lang="en-US" sz="2000" b="1" dirty="0" smtClean="0">
                <a:solidFill>
                  <a:schemeClr val="tx1">
                    <a:lumMod val="50000"/>
                    <a:lumOff val="50000"/>
                  </a:schemeClr>
                </a:solidFill>
              </a:rPr>
              <a:t>]</a:t>
            </a:r>
            <a:endParaRPr lang="en-US" sz="2000" b="1" dirty="0">
              <a:solidFill>
                <a:schemeClr val="tx1">
                  <a:lumMod val="50000"/>
                  <a:lumOff val="50000"/>
                </a:schemeClr>
              </a:solidFill>
            </a:endParaRPr>
          </a:p>
        </p:txBody>
      </p:sp>
      <p:sp>
        <p:nvSpPr>
          <p:cNvPr id="8" name="TextBox 7"/>
          <p:cNvSpPr txBox="1"/>
          <p:nvPr/>
        </p:nvSpPr>
        <p:spPr>
          <a:xfrm>
            <a:off x="5499206" y="2266950"/>
            <a:ext cx="2665064" cy="461665"/>
          </a:xfrm>
          <a:prstGeom prst="rect">
            <a:avLst/>
          </a:prstGeom>
          <a:noFill/>
        </p:spPr>
        <p:txBody>
          <a:bodyPr wrap="square" rtlCol="0">
            <a:spAutoFit/>
          </a:bodyPr>
          <a:lstStyle/>
          <a:p>
            <a:pPr algn="ctr"/>
            <a:r>
              <a:rPr lang="en-US" sz="2400" b="1" dirty="0" smtClean="0"/>
              <a:t>Disparity </a:t>
            </a:r>
            <a:r>
              <a:rPr lang="en-US" sz="2000" b="1" dirty="0" smtClean="0">
                <a:solidFill>
                  <a:schemeClr val="tx1">
                    <a:lumMod val="50000"/>
                    <a:lumOff val="50000"/>
                  </a:schemeClr>
                </a:solidFill>
              </a:rPr>
              <a:t>[</a:t>
            </a:r>
            <a:r>
              <a:rPr lang="en-US" sz="2000" b="1" dirty="0" err="1" smtClean="0">
                <a:solidFill>
                  <a:schemeClr val="tx1">
                    <a:lumMod val="50000"/>
                    <a:lumOff val="50000"/>
                  </a:schemeClr>
                </a:solidFill>
              </a:rPr>
              <a:t>arcmin</a:t>
            </a:r>
            <a:r>
              <a:rPr lang="en-US" sz="2000" b="1" dirty="0" smtClean="0">
                <a:solidFill>
                  <a:schemeClr val="tx1">
                    <a:lumMod val="50000"/>
                    <a:lumOff val="50000"/>
                  </a:schemeClr>
                </a:solidFill>
              </a:rPr>
              <a:t>]</a:t>
            </a:r>
            <a:endParaRPr lang="en-US" sz="2000" b="1" dirty="0">
              <a:solidFill>
                <a:schemeClr val="tx1">
                  <a:lumMod val="50000"/>
                  <a:lumOff val="50000"/>
                </a:schemeClr>
              </a:solidFill>
            </a:endParaRPr>
          </a:p>
        </p:txBody>
      </p:sp>
      <p:sp>
        <p:nvSpPr>
          <p:cNvPr id="7" name="Right Arrow 6"/>
          <p:cNvSpPr/>
          <p:nvPr/>
        </p:nvSpPr>
        <p:spPr>
          <a:xfrm>
            <a:off x="4130842" y="2293254"/>
            <a:ext cx="914400" cy="450821"/>
          </a:xfrm>
          <a:prstGeom prst="rightArrow">
            <a:avLst>
              <a:gd name="adj1" fmla="val 50000"/>
              <a:gd name="adj2" fmla="val 91264"/>
            </a:avLst>
          </a:prstGeom>
          <a:solidFill>
            <a:schemeClr val="bg1">
              <a:lumMod val="65000"/>
            </a:schemeClr>
          </a:solidFill>
          <a:ln w="6350">
            <a:solidFill>
              <a:schemeClr val="tx1">
                <a:lumMod val="75000"/>
                <a:lumOff val="25000"/>
              </a:schemeClr>
            </a:solidFill>
          </a:ln>
          <a:effectLst>
            <a:outerShdw blurRad="50800" dist="38100" dir="2700000" algn="tl" rotWithShape="0">
              <a:prstClr val="black">
                <a:alpha val="40000"/>
              </a:prstClr>
            </a:outerShdw>
          </a:effectLst>
          <a:scene3d>
            <a:camera prst="orthographicFront"/>
            <a:lightRig rig="threePt" dir="t"/>
          </a:scene3d>
          <a:sp3d>
            <a:bevelT w="0" h="0"/>
            <a:bevelB w="0" h="0"/>
            <a:extrusionClr>
              <a:schemeClr val="tx1">
                <a:lumMod val="95000"/>
                <a:lumOff val="5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2"/>
          </p:nvPr>
        </p:nvSpPr>
        <p:spPr/>
        <p:txBody>
          <a:bodyPr/>
          <a:lstStyle/>
          <a:p>
            <a:fld id="{4AF310B5-B37C-4062-950A-8FEDA86889CC}" type="slidenum">
              <a:rPr lang="en-US" smtClean="0"/>
              <a:t>35</a:t>
            </a:fld>
            <a:endParaRPr lang="en-US"/>
          </a:p>
        </p:txBody>
      </p:sp>
      <p:sp>
        <p:nvSpPr>
          <p:cNvPr id="9" name="Title 1"/>
          <p:cNvSpPr txBox="1">
            <a:spLocks/>
          </p:cNvSpPr>
          <p:nvPr/>
        </p:nvSpPr>
        <p:spPr>
          <a:xfrm>
            <a:off x="990600" y="3775965"/>
            <a:ext cx="6935168" cy="443450"/>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1" kern="1200">
                <a:solidFill>
                  <a:schemeClr val="tx1"/>
                </a:solidFill>
                <a:latin typeface="+mj-lt"/>
                <a:ea typeface="+mj-ea"/>
                <a:cs typeface="+mj-cs"/>
              </a:defRPr>
            </a:lvl1pPr>
          </a:lstStyle>
          <a:p>
            <a:pPr algn="ctr"/>
            <a:r>
              <a:rPr lang="en-US" dirty="0" smtClean="0"/>
              <a:t>How do people deal with luminance?</a:t>
            </a:r>
            <a:endParaRPr lang="en-US" dirty="0"/>
          </a:p>
        </p:txBody>
      </p:sp>
    </p:spTree>
    <p:extLst>
      <p:ext uri="{BB962C8B-B14F-4D97-AF65-F5344CB8AC3E}">
        <p14:creationId xmlns:p14="http://schemas.microsoft.com/office/powerpoint/2010/main" val="5308498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fade">
                                      <p:cBhvr>
                                        <p:cTn id="7" dur="500"/>
                                        <p:tgtEl>
                                          <p:spTgt spid="102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47" presetClass="exit" presetSubtype="0" fill="hold" nodeType="clickEffect">
                                  <p:stCondLst>
                                    <p:cond delay="0"/>
                                  </p:stCondLst>
                                  <p:childTnLst>
                                    <p:animEffect transition="out" filter="fade">
                                      <p:cBhvr>
                                        <p:cTn id="23" dur="500"/>
                                        <p:tgtEl>
                                          <p:spTgt spid="1027"/>
                                        </p:tgtEl>
                                      </p:cBhvr>
                                    </p:animEffect>
                                    <p:anim calcmode="lin" valueType="num">
                                      <p:cBhvr>
                                        <p:cTn id="24" dur="500"/>
                                        <p:tgtEl>
                                          <p:spTgt spid="1027"/>
                                        </p:tgtEl>
                                        <p:attrNameLst>
                                          <p:attrName>ppt_x</p:attrName>
                                        </p:attrNameLst>
                                      </p:cBhvr>
                                      <p:tavLst>
                                        <p:tav tm="0">
                                          <p:val>
                                            <p:strVal val="ppt_x"/>
                                          </p:val>
                                        </p:tav>
                                        <p:tav tm="100000">
                                          <p:val>
                                            <p:strVal val="ppt_x"/>
                                          </p:val>
                                        </p:tav>
                                      </p:tavLst>
                                    </p:anim>
                                    <p:anim calcmode="lin" valueType="num">
                                      <p:cBhvr>
                                        <p:cTn id="25" dur="500"/>
                                        <p:tgtEl>
                                          <p:spTgt spid="1027"/>
                                        </p:tgtEl>
                                        <p:attrNameLst>
                                          <p:attrName>ppt_y</p:attrName>
                                        </p:attrNameLst>
                                      </p:cBhvr>
                                      <p:tavLst>
                                        <p:tav tm="0">
                                          <p:val>
                                            <p:strVal val="ppt_y"/>
                                          </p:val>
                                        </p:tav>
                                        <p:tav tm="100000">
                                          <p:val>
                                            <p:strVal val="ppt_y-.1"/>
                                          </p:val>
                                        </p:tav>
                                      </p:tavLst>
                                    </p:anim>
                                    <p:set>
                                      <p:cBhvr>
                                        <p:cTn id="26" dur="1" fill="hold">
                                          <p:stCondLst>
                                            <p:cond delay="499"/>
                                          </p:stCondLst>
                                        </p:cTn>
                                        <p:tgtEl>
                                          <p:spTgt spid="1027"/>
                                        </p:tgtEl>
                                        <p:attrNameLst>
                                          <p:attrName>style.visibility</p:attrName>
                                        </p:attrNameLst>
                                      </p:cBhvr>
                                      <p:to>
                                        <p:strVal val="hidden"/>
                                      </p:to>
                                    </p:set>
                                  </p:childTnLst>
                                </p:cTn>
                              </p:par>
                              <p:par>
                                <p:cTn id="27" presetID="47" presetClass="exit" presetSubtype="0" fill="hold" grpId="1" nodeType="withEffect">
                                  <p:stCondLst>
                                    <p:cond delay="0"/>
                                  </p:stCondLst>
                                  <p:childTnLst>
                                    <p:animEffect transition="out" filter="fade">
                                      <p:cBhvr>
                                        <p:cTn id="28" dur="500"/>
                                        <p:tgtEl>
                                          <p:spTgt spid="5"/>
                                        </p:tgtEl>
                                      </p:cBhvr>
                                    </p:animEffect>
                                    <p:anim calcmode="lin" valueType="num">
                                      <p:cBhvr>
                                        <p:cTn id="29" dur="500"/>
                                        <p:tgtEl>
                                          <p:spTgt spid="5"/>
                                        </p:tgtEl>
                                        <p:attrNameLst>
                                          <p:attrName>ppt_x</p:attrName>
                                        </p:attrNameLst>
                                      </p:cBhvr>
                                      <p:tavLst>
                                        <p:tav tm="0">
                                          <p:val>
                                            <p:strVal val="ppt_x"/>
                                          </p:val>
                                        </p:tav>
                                        <p:tav tm="100000">
                                          <p:val>
                                            <p:strVal val="ppt_x"/>
                                          </p:val>
                                        </p:tav>
                                      </p:tavLst>
                                    </p:anim>
                                    <p:anim calcmode="lin" valueType="num">
                                      <p:cBhvr>
                                        <p:cTn id="30" dur="500"/>
                                        <p:tgtEl>
                                          <p:spTgt spid="5"/>
                                        </p:tgtEl>
                                        <p:attrNameLst>
                                          <p:attrName>ppt_y</p:attrName>
                                        </p:attrNameLst>
                                      </p:cBhvr>
                                      <p:tavLst>
                                        <p:tav tm="0">
                                          <p:val>
                                            <p:strVal val="ppt_y"/>
                                          </p:val>
                                        </p:tav>
                                        <p:tav tm="100000">
                                          <p:val>
                                            <p:strVal val="ppt_y-.1"/>
                                          </p:val>
                                        </p:tav>
                                      </p:tavLst>
                                    </p:anim>
                                    <p:set>
                                      <p:cBhvr>
                                        <p:cTn id="31" dur="1" fill="hold">
                                          <p:stCondLst>
                                            <p:cond delay="499"/>
                                          </p:stCondLst>
                                        </p:cTn>
                                        <p:tgtEl>
                                          <p:spTgt spid="5"/>
                                        </p:tgtEl>
                                        <p:attrNameLst>
                                          <p:attrName>style.visibility</p:attrName>
                                        </p:attrNameLst>
                                      </p:cBhvr>
                                      <p:to>
                                        <p:strVal val="hidden"/>
                                      </p:to>
                                    </p:set>
                                  </p:childTnLst>
                                </p:cTn>
                              </p:par>
                              <p:par>
                                <p:cTn id="32" presetID="47" presetClass="exit" presetSubtype="0" fill="hold" grpId="1" nodeType="withEffect">
                                  <p:stCondLst>
                                    <p:cond delay="0"/>
                                  </p:stCondLst>
                                  <p:childTnLst>
                                    <p:animEffect transition="out" filter="fade">
                                      <p:cBhvr>
                                        <p:cTn id="33" dur="500"/>
                                        <p:tgtEl>
                                          <p:spTgt spid="7"/>
                                        </p:tgtEl>
                                      </p:cBhvr>
                                    </p:animEffect>
                                    <p:anim calcmode="lin" valueType="num">
                                      <p:cBhvr>
                                        <p:cTn id="34" dur="500"/>
                                        <p:tgtEl>
                                          <p:spTgt spid="7"/>
                                        </p:tgtEl>
                                        <p:attrNameLst>
                                          <p:attrName>ppt_x</p:attrName>
                                        </p:attrNameLst>
                                      </p:cBhvr>
                                      <p:tavLst>
                                        <p:tav tm="0">
                                          <p:val>
                                            <p:strVal val="ppt_x"/>
                                          </p:val>
                                        </p:tav>
                                        <p:tav tm="100000">
                                          <p:val>
                                            <p:strVal val="ppt_x"/>
                                          </p:val>
                                        </p:tav>
                                      </p:tavLst>
                                    </p:anim>
                                    <p:anim calcmode="lin" valueType="num">
                                      <p:cBhvr>
                                        <p:cTn id="35" dur="500"/>
                                        <p:tgtEl>
                                          <p:spTgt spid="7"/>
                                        </p:tgtEl>
                                        <p:attrNameLst>
                                          <p:attrName>ppt_y</p:attrName>
                                        </p:attrNameLst>
                                      </p:cBhvr>
                                      <p:tavLst>
                                        <p:tav tm="0">
                                          <p:val>
                                            <p:strVal val="ppt_y"/>
                                          </p:val>
                                        </p:tav>
                                        <p:tav tm="100000">
                                          <p:val>
                                            <p:strVal val="ppt_y-.1"/>
                                          </p:val>
                                        </p:tav>
                                      </p:tavLst>
                                    </p:anim>
                                    <p:set>
                                      <p:cBhvr>
                                        <p:cTn id="36" dur="1" fill="hold">
                                          <p:stCondLst>
                                            <p:cond delay="499"/>
                                          </p:stCondLst>
                                        </p:cTn>
                                        <p:tgtEl>
                                          <p:spTgt spid="7"/>
                                        </p:tgtEl>
                                        <p:attrNameLst>
                                          <p:attrName>style.visibility</p:attrName>
                                        </p:attrNameLst>
                                      </p:cBhvr>
                                      <p:to>
                                        <p:strVal val="hidden"/>
                                      </p:to>
                                    </p:set>
                                  </p:childTnLst>
                                </p:cTn>
                              </p:par>
                              <p:par>
                                <p:cTn id="37" presetID="47" presetClass="exit" presetSubtype="0" fill="hold" grpId="1" nodeType="withEffect">
                                  <p:stCondLst>
                                    <p:cond delay="0"/>
                                  </p:stCondLst>
                                  <p:childTnLst>
                                    <p:animEffect transition="out" filter="fade">
                                      <p:cBhvr>
                                        <p:cTn id="38" dur="500"/>
                                        <p:tgtEl>
                                          <p:spTgt spid="8"/>
                                        </p:tgtEl>
                                      </p:cBhvr>
                                    </p:animEffect>
                                    <p:anim calcmode="lin" valueType="num">
                                      <p:cBhvr>
                                        <p:cTn id="39" dur="500"/>
                                        <p:tgtEl>
                                          <p:spTgt spid="8"/>
                                        </p:tgtEl>
                                        <p:attrNameLst>
                                          <p:attrName>ppt_x</p:attrName>
                                        </p:attrNameLst>
                                      </p:cBhvr>
                                      <p:tavLst>
                                        <p:tav tm="0">
                                          <p:val>
                                            <p:strVal val="ppt_x"/>
                                          </p:val>
                                        </p:tav>
                                        <p:tav tm="100000">
                                          <p:val>
                                            <p:strVal val="ppt_x"/>
                                          </p:val>
                                        </p:tav>
                                      </p:tavLst>
                                    </p:anim>
                                    <p:anim calcmode="lin" valueType="num">
                                      <p:cBhvr>
                                        <p:cTn id="40" dur="500"/>
                                        <p:tgtEl>
                                          <p:spTgt spid="8"/>
                                        </p:tgtEl>
                                        <p:attrNameLst>
                                          <p:attrName>ppt_y</p:attrName>
                                        </p:attrNameLst>
                                      </p:cBhvr>
                                      <p:tavLst>
                                        <p:tav tm="0">
                                          <p:val>
                                            <p:strVal val="ppt_y"/>
                                          </p:val>
                                        </p:tav>
                                        <p:tav tm="100000">
                                          <p:val>
                                            <p:strVal val="ppt_y-.1"/>
                                          </p:val>
                                        </p:tav>
                                      </p:tavLst>
                                    </p:anim>
                                    <p:set>
                                      <p:cBhvr>
                                        <p:cTn id="41" dur="1" fill="hold">
                                          <p:stCondLst>
                                            <p:cond delay="499"/>
                                          </p:stCondLst>
                                        </p:cTn>
                                        <p:tgtEl>
                                          <p:spTgt spid="8"/>
                                        </p:tgtEl>
                                        <p:attrNameLst>
                                          <p:attrName>style.visibility</p:attrName>
                                        </p:attrNameLst>
                                      </p:cBhvr>
                                      <p:to>
                                        <p:strVal val="hidden"/>
                                      </p:to>
                                    </p:set>
                                  </p:childTnLst>
                                </p:cTn>
                              </p:par>
                              <p:par>
                                <p:cTn id="42" presetID="10" presetClass="entr" presetSubtype="0"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8" grpId="0"/>
      <p:bldP spid="8" grpId="1"/>
      <p:bldP spid="7" grpId="0" animBg="1"/>
      <p:bldP spid="7" grpId="1" animBg="1"/>
      <p:bldP spid="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13296"/>
            <a:ext cx="6324600" cy="443450"/>
          </a:xfrm>
        </p:spPr>
        <p:txBody>
          <a:bodyPr/>
          <a:lstStyle/>
          <a:p>
            <a:r>
              <a:rPr lang="en-US" dirty="0"/>
              <a:t>L</a:t>
            </a:r>
            <a:r>
              <a:rPr lang="en-US" dirty="0" smtClean="0"/>
              <a:t>uminance (contrast perception)</a:t>
            </a:r>
            <a:endParaRPr lang="en-US" dirty="0"/>
          </a:p>
        </p:txBody>
      </p: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971550"/>
            <a:ext cx="2133600" cy="3184856"/>
          </a:xfrm>
          <a:prstGeom prst="rect">
            <a:avLst/>
          </a:prstGeom>
          <a:noFill/>
          <a:ln w="12700">
            <a:solidFill>
              <a:schemeClr val="bg1">
                <a:lumMod val="85000"/>
              </a:schemeClr>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13" name="TextBox 12"/>
          <p:cNvSpPr txBox="1"/>
          <p:nvPr/>
        </p:nvSpPr>
        <p:spPr>
          <a:xfrm>
            <a:off x="579521" y="4167485"/>
            <a:ext cx="3260558" cy="461665"/>
          </a:xfrm>
          <a:prstGeom prst="rect">
            <a:avLst/>
          </a:prstGeom>
          <a:noFill/>
        </p:spPr>
        <p:txBody>
          <a:bodyPr wrap="square" rtlCol="0">
            <a:spAutoFit/>
          </a:bodyPr>
          <a:lstStyle/>
          <a:p>
            <a:pPr algn="ctr"/>
            <a:r>
              <a:rPr lang="en-US" sz="2400" b="1" dirty="0" smtClean="0"/>
              <a:t>Luminance</a:t>
            </a:r>
            <a:endParaRPr lang="en-US" sz="2000" b="1" dirty="0">
              <a:solidFill>
                <a:schemeClr val="tx1">
                  <a:lumMod val="50000"/>
                  <a:lumOff val="50000"/>
                </a:schemeClr>
              </a:solidFill>
            </a:endParaRPr>
          </a:p>
        </p:txBody>
      </p:sp>
      <p:sp>
        <p:nvSpPr>
          <p:cNvPr id="14" name="Right Arrow 13"/>
          <p:cNvSpPr/>
          <p:nvPr/>
        </p:nvSpPr>
        <p:spPr>
          <a:xfrm>
            <a:off x="4191000" y="2293254"/>
            <a:ext cx="914400" cy="450821"/>
          </a:xfrm>
          <a:prstGeom prst="rightArrow">
            <a:avLst>
              <a:gd name="adj1" fmla="val 50000"/>
              <a:gd name="adj2" fmla="val 91264"/>
            </a:avLst>
          </a:prstGeom>
          <a:solidFill>
            <a:schemeClr val="bg1">
              <a:lumMod val="65000"/>
            </a:schemeClr>
          </a:solidFill>
          <a:ln w="6350">
            <a:solidFill>
              <a:schemeClr val="tx1">
                <a:lumMod val="75000"/>
                <a:lumOff val="25000"/>
              </a:schemeClr>
            </a:solidFill>
          </a:ln>
          <a:effectLst>
            <a:outerShdw blurRad="50800" dist="38100" dir="2700000" algn="tl" rotWithShape="0">
              <a:prstClr val="black">
                <a:alpha val="40000"/>
              </a:prstClr>
            </a:outerShdw>
          </a:effectLst>
          <a:scene3d>
            <a:camera prst="orthographicFront"/>
            <a:lightRig rig="threePt" dir="t"/>
          </a:scene3d>
          <a:sp3d>
            <a:bevelT w="0" h="0"/>
            <a:bevelB w="0" h="0"/>
            <a:extrusionClr>
              <a:schemeClr val="tx1">
                <a:lumMod val="95000"/>
                <a:lumOff val="5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5257800" y="2114550"/>
            <a:ext cx="3260558" cy="461665"/>
          </a:xfrm>
          <a:prstGeom prst="rect">
            <a:avLst/>
          </a:prstGeom>
          <a:noFill/>
        </p:spPr>
        <p:txBody>
          <a:bodyPr wrap="square" rtlCol="0">
            <a:spAutoFit/>
          </a:bodyPr>
          <a:lstStyle/>
          <a:p>
            <a:pPr algn="ctr"/>
            <a:r>
              <a:rPr lang="en-US" sz="2400" b="1" dirty="0" smtClean="0"/>
              <a:t>Perceptual space</a:t>
            </a:r>
            <a:endParaRPr lang="en-US" sz="2000" b="1" dirty="0">
              <a:solidFill>
                <a:schemeClr val="tx1">
                  <a:lumMod val="50000"/>
                  <a:lumOff val="50000"/>
                </a:schemeClr>
              </a:solidFill>
            </a:endParaRPr>
          </a:p>
        </p:txBody>
      </p:sp>
      <p:sp>
        <p:nvSpPr>
          <p:cNvPr id="17" name="TextBox 16"/>
          <p:cNvSpPr txBox="1"/>
          <p:nvPr/>
        </p:nvSpPr>
        <p:spPr>
          <a:xfrm>
            <a:off x="5745079" y="2533815"/>
            <a:ext cx="2286000" cy="400110"/>
          </a:xfrm>
          <a:prstGeom prst="rect">
            <a:avLst/>
          </a:prstGeom>
          <a:noFill/>
        </p:spPr>
        <p:txBody>
          <a:bodyPr wrap="square" rtlCol="0">
            <a:spAutoFit/>
          </a:bodyPr>
          <a:lstStyle/>
          <a:p>
            <a:pPr algn="ctr"/>
            <a:r>
              <a:rPr lang="en-US" sz="2000" dirty="0" smtClean="0"/>
              <a:t>(Perceived contrast)</a:t>
            </a:r>
            <a:endParaRPr lang="en-US" dirty="0">
              <a:solidFill>
                <a:schemeClr val="tx1">
                  <a:lumMod val="50000"/>
                  <a:lumOff val="50000"/>
                </a:schemeClr>
              </a:solidFill>
            </a:endParaRPr>
          </a:p>
        </p:txBody>
      </p:sp>
      <p:sp>
        <p:nvSpPr>
          <p:cNvPr id="3" name="Slide Number Placeholder 2"/>
          <p:cNvSpPr>
            <a:spLocks noGrp="1"/>
          </p:cNvSpPr>
          <p:nvPr>
            <p:ph type="sldNum" sz="quarter" idx="12"/>
          </p:nvPr>
        </p:nvSpPr>
        <p:spPr/>
        <p:txBody>
          <a:bodyPr/>
          <a:lstStyle/>
          <a:p>
            <a:fld id="{4AF310B5-B37C-4062-950A-8FEDA86889CC}" type="slidenum">
              <a:rPr lang="en-US" smtClean="0"/>
              <a:t>36</a:t>
            </a:fld>
            <a:endParaRPr lang="en-US"/>
          </a:p>
        </p:txBody>
      </p:sp>
    </p:spTree>
    <p:extLst>
      <p:ext uri="{BB962C8B-B14F-4D97-AF65-F5344CB8AC3E}">
        <p14:creationId xmlns:p14="http://schemas.microsoft.com/office/powerpoint/2010/main" val="13636460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P spid="16" grpId="0"/>
      <p:bldP spid="1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971550"/>
            <a:ext cx="2133600" cy="3184856"/>
          </a:xfrm>
          <a:prstGeom prst="rect">
            <a:avLst/>
          </a:prstGeom>
          <a:noFill/>
          <a:ln w="12700">
            <a:solidFill>
              <a:schemeClr val="bg1">
                <a:lumMod val="85000"/>
              </a:schemeClr>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2" name="Title 1"/>
          <p:cNvSpPr>
            <a:spLocks noGrp="1"/>
          </p:cNvSpPr>
          <p:nvPr>
            <p:ph type="title"/>
          </p:nvPr>
        </p:nvSpPr>
        <p:spPr>
          <a:xfrm>
            <a:off x="152400" y="113296"/>
            <a:ext cx="6324600" cy="443450"/>
          </a:xfrm>
        </p:spPr>
        <p:txBody>
          <a:bodyPr/>
          <a:lstStyle/>
          <a:p>
            <a:r>
              <a:rPr lang="en-US" dirty="0"/>
              <a:t>L</a:t>
            </a:r>
            <a:r>
              <a:rPr lang="en-US" dirty="0" smtClean="0"/>
              <a:t>uminance (contrast perception)</a:t>
            </a:r>
            <a:endParaRPr lang="en-US" dirty="0"/>
          </a:p>
        </p:txBody>
      </p:sp>
      <p:pic>
        <p:nvPicPr>
          <p:cNvPr id="102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1" y="888532"/>
            <a:ext cx="1408923" cy="2103120"/>
          </a:xfrm>
          <a:prstGeom prst="rect">
            <a:avLst/>
          </a:prstGeom>
          <a:noFill/>
          <a:ln w="12700">
            <a:solidFill>
              <a:schemeClr val="bg1">
                <a:lumMod val="85000"/>
              </a:schemeClr>
            </a:solidFill>
            <a:miter lim="800000"/>
            <a:headEnd/>
            <a:tailEnd/>
          </a:ln>
          <a:effectLst>
            <a:outerShdw blurRad="88900" dist="63500" dir="10800000" algn="r" rotWithShape="0">
              <a:prstClr val="black">
                <a:alpha val="40000"/>
              </a:prstClr>
            </a:outerShdw>
          </a:effectLst>
          <a:scene3d>
            <a:camera prst="perspectiveContrastingRightFacing">
              <a:rot lat="577259" lon="19571133" rev="19057"/>
            </a:camera>
            <a:lightRig rig="threePt" dir="t"/>
          </a:scene3d>
          <a:extLst>
            <a:ext uri="{909E8E84-426E-40DD-AFC4-6F175D3DCCD1}">
              <a14:hiddenFill xmlns:a14="http://schemas.microsoft.com/office/drawing/2010/main">
                <a:solidFill>
                  <a:schemeClr val="accent1"/>
                </a:solidFill>
              </a14:hiddenFill>
            </a:ext>
          </a:extLst>
        </p:spPr>
      </p:pic>
      <p:pic>
        <p:nvPicPr>
          <p:cNvPr id="10"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17169" y="888532"/>
            <a:ext cx="1408923" cy="2103120"/>
          </a:xfrm>
          <a:prstGeom prst="rect">
            <a:avLst/>
          </a:prstGeom>
          <a:noFill/>
          <a:ln w="12700">
            <a:solidFill>
              <a:schemeClr val="bg1">
                <a:lumMod val="85000"/>
              </a:schemeClr>
            </a:solidFill>
            <a:miter lim="800000"/>
            <a:headEnd/>
            <a:tailEnd/>
          </a:ln>
          <a:effectLst>
            <a:outerShdw blurRad="88900" dist="63500" dir="10800000" algn="r" rotWithShape="0">
              <a:prstClr val="black">
                <a:alpha val="40000"/>
              </a:prstClr>
            </a:outerShdw>
          </a:effectLst>
          <a:scene3d>
            <a:camera prst="perspectiveContrastingRightFacing">
              <a:rot lat="577259" lon="19571133" rev="19057"/>
            </a:camera>
            <a:lightRig rig="threePt" dir="t"/>
          </a:scene3d>
          <a:extLst>
            <a:ext uri="{909E8E84-426E-40DD-AFC4-6F175D3DCCD1}">
              <a14:hiddenFill xmlns:a14="http://schemas.microsoft.com/office/drawing/2010/main">
                <a:solidFill>
                  <a:schemeClr val="accent1"/>
                </a:solidFill>
              </a14:hiddenFill>
            </a:ext>
          </a:extLst>
        </p:spPr>
      </p:pic>
      <p:pic>
        <p:nvPicPr>
          <p:cNvPr id="1028"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4283" y="1134645"/>
            <a:ext cx="1408923" cy="2103120"/>
          </a:xfrm>
          <a:prstGeom prst="rect">
            <a:avLst/>
          </a:prstGeom>
          <a:noFill/>
          <a:ln w="12700">
            <a:solidFill>
              <a:schemeClr val="bg1">
                <a:lumMod val="85000"/>
              </a:schemeClr>
            </a:solidFill>
            <a:miter lim="800000"/>
            <a:headEnd/>
            <a:tailEnd/>
          </a:ln>
          <a:effectLst>
            <a:outerShdw blurRad="88900" dist="63500" dir="10800000" algn="r" rotWithShape="0">
              <a:prstClr val="black">
                <a:alpha val="40000"/>
              </a:prstClr>
            </a:outerShdw>
          </a:effectLst>
          <a:scene3d>
            <a:camera prst="perspectiveContrastingRightFacing">
              <a:rot lat="577259" lon="19571133" rev="19057"/>
            </a:camera>
            <a:lightRig rig="threePt" dir="t"/>
          </a:scene3d>
          <a:extLst>
            <a:ext uri="{909E8E84-426E-40DD-AFC4-6F175D3DCCD1}">
              <a14:hiddenFill xmlns:a14="http://schemas.microsoft.com/office/drawing/2010/main">
                <a:solidFill>
                  <a:schemeClr val="accent1"/>
                </a:solidFill>
              </a14:hiddenFill>
            </a:ext>
          </a:extLst>
        </p:spPr>
      </p:pic>
      <p:pic>
        <p:nvPicPr>
          <p:cNvPr id="1027"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91365" y="1380758"/>
            <a:ext cx="1408923" cy="2103120"/>
          </a:xfrm>
          <a:prstGeom prst="rect">
            <a:avLst/>
          </a:prstGeom>
          <a:noFill/>
          <a:ln w="12700">
            <a:solidFill>
              <a:schemeClr val="bg1">
                <a:lumMod val="85000"/>
              </a:schemeClr>
            </a:solidFill>
            <a:miter lim="800000"/>
            <a:headEnd/>
            <a:tailEnd/>
          </a:ln>
          <a:effectLst>
            <a:outerShdw blurRad="88900" dist="63500" dir="10800000" algn="r" rotWithShape="0">
              <a:prstClr val="black">
                <a:alpha val="40000"/>
              </a:prstClr>
            </a:outerShdw>
          </a:effectLst>
          <a:scene3d>
            <a:camera prst="perspectiveContrastingRightFacing">
              <a:rot lat="577259" lon="19571133" rev="19057"/>
            </a:camera>
            <a:lightRig rig="threePt" dir="t"/>
          </a:scene3d>
          <a:extLst>
            <a:ext uri="{909E8E84-426E-40DD-AFC4-6F175D3DCCD1}">
              <a14:hiddenFill xmlns:a14="http://schemas.microsoft.com/office/drawing/2010/main">
                <a:solidFill>
                  <a:schemeClr val="accent1"/>
                </a:solidFill>
              </a14:hiddenFill>
            </a:ext>
          </a:extLst>
        </p:spPr>
      </p:pic>
      <p:pic>
        <p:nvPicPr>
          <p:cNvPr id="1026"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308448" y="1626870"/>
            <a:ext cx="1408923" cy="2103120"/>
          </a:xfrm>
          <a:prstGeom prst="rect">
            <a:avLst/>
          </a:prstGeom>
          <a:noFill/>
          <a:ln w="12700">
            <a:solidFill>
              <a:schemeClr val="bg1">
                <a:lumMod val="85000"/>
              </a:schemeClr>
            </a:solidFill>
            <a:miter lim="800000"/>
            <a:headEnd/>
            <a:tailEnd/>
          </a:ln>
          <a:effectLst>
            <a:outerShdw blurRad="88900" dist="63500" dir="10800000" algn="r" rotWithShape="0">
              <a:prstClr val="black">
                <a:alpha val="40000"/>
              </a:prstClr>
            </a:outerShdw>
          </a:effectLst>
          <a:scene3d>
            <a:camera prst="perspectiveContrastingRightFacing">
              <a:rot lat="577259" lon="19571133" rev="19057"/>
            </a:camera>
            <a:lightRig rig="threePt" dir="t"/>
          </a:scene3d>
          <a:extLst>
            <a:ext uri="{909E8E84-426E-40DD-AFC4-6F175D3DCCD1}">
              <a14:hiddenFill xmlns:a14="http://schemas.microsoft.com/office/drawing/2010/main">
                <a:solidFill>
                  <a:schemeClr val="accent1"/>
                </a:solidFill>
              </a14:hiddenFill>
            </a:ext>
          </a:extLst>
        </p:spPr>
      </p:pic>
      <p:pic>
        <p:nvPicPr>
          <p:cNvPr id="1032" name="Picture 8"/>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638262" y="1134645"/>
            <a:ext cx="1408923" cy="2103120"/>
          </a:xfrm>
          <a:prstGeom prst="rect">
            <a:avLst/>
          </a:prstGeom>
          <a:noFill/>
          <a:ln w="12700">
            <a:solidFill>
              <a:schemeClr val="bg1">
                <a:lumMod val="85000"/>
              </a:schemeClr>
            </a:solidFill>
            <a:miter lim="800000"/>
            <a:headEnd/>
            <a:tailEnd/>
          </a:ln>
          <a:effectLst>
            <a:outerShdw blurRad="88900" dist="63500" dir="10800000" algn="r" rotWithShape="0">
              <a:prstClr val="black">
                <a:alpha val="40000"/>
              </a:prstClr>
            </a:outerShdw>
          </a:effectLst>
          <a:scene3d>
            <a:camera prst="perspectiveContrastingRightFacing">
              <a:rot lat="577259" lon="19571133" rev="19057"/>
            </a:camera>
            <a:lightRig rig="threePt" dir="t"/>
          </a:scene3d>
          <a:extLst>
            <a:ext uri="{909E8E84-426E-40DD-AFC4-6F175D3DCCD1}">
              <a14:hiddenFill xmlns:a14="http://schemas.microsoft.com/office/drawing/2010/main">
                <a:solidFill>
                  <a:schemeClr val="accent1"/>
                </a:solidFill>
              </a14:hiddenFill>
            </a:ext>
          </a:extLst>
        </p:spPr>
      </p:pic>
      <p:pic>
        <p:nvPicPr>
          <p:cNvPr id="1031" name="Picture 7"/>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259355" y="1380758"/>
            <a:ext cx="1408923" cy="2103120"/>
          </a:xfrm>
          <a:prstGeom prst="rect">
            <a:avLst/>
          </a:prstGeom>
          <a:noFill/>
          <a:ln w="12700">
            <a:solidFill>
              <a:schemeClr val="bg1">
                <a:lumMod val="85000"/>
              </a:schemeClr>
            </a:solidFill>
            <a:miter lim="800000"/>
            <a:headEnd/>
            <a:tailEnd/>
          </a:ln>
          <a:effectLst>
            <a:outerShdw blurRad="88900" dist="63500" dir="10800000" algn="r" rotWithShape="0">
              <a:prstClr val="black">
                <a:alpha val="40000"/>
              </a:prstClr>
            </a:outerShdw>
          </a:effectLst>
          <a:scene3d>
            <a:camera prst="perspectiveContrastingRightFacing">
              <a:rot lat="577259" lon="19571133" rev="19057"/>
            </a:camera>
            <a:lightRig rig="threePt" dir="t"/>
          </a:scene3d>
          <a:extLst>
            <a:ext uri="{909E8E84-426E-40DD-AFC4-6F175D3DCCD1}">
              <a14:hiddenFill xmlns:a14="http://schemas.microsoft.com/office/drawing/2010/main">
                <a:solidFill>
                  <a:schemeClr val="accent1"/>
                </a:solidFill>
              </a14:hiddenFill>
            </a:ext>
          </a:extLst>
        </p:spPr>
      </p:pic>
      <p:pic>
        <p:nvPicPr>
          <p:cNvPr id="1030" name="Picture 6"/>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880448" y="1626870"/>
            <a:ext cx="1408923" cy="2103120"/>
          </a:xfrm>
          <a:prstGeom prst="rect">
            <a:avLst/>
          </a:prstGeom>
          <a:noFill/>
          <a:ln w="12700">
            <a:solidFill>
              <a:schemeClr val="bg1">
                <a:lumMod val="85000"/>
              </a:schemeClr>
            </a:solidFill>
            <a:miter lim="800000"/>
            <a:headEnd/>
            <a:tailEnd/>
          </a:ln>
          <a:effectLst>
            <a:outerShdw blurRad="88900" dist="63500" dir="10800000" algn="r" rotWithShape="0">
              <a:prstClr val="black">
                <a:alpha val="40000"/>
              </a:prstClr>
            </a:outerShdw>
          </a:effectLst>
          <a:scene3d>
            <a:camera prst="perspectiveContrastingRightFacing">
              <a:rot lat="577259" lon="19571133" rev="19057"/>
            </a:camera>
            <a:lightRig rig="threePt" dir="t"/>
          </a:scene3d>
          <a:extLst>
            <a:ext uri="{909E8E84-426E-40DD-AFC4-6F175D3DCCD1}">
              <a14:hiddenFill xmlns:a14="http://schemas.microsoft.com/office/drawing/2010/main">
                <a:solidFill>
                  <a:schemeClr val="accent1"/>
                </a:solidFill>
              </a14:hiddenFill>
            </a:ext>
          </a:extLst>
        </p:spPr>
      </p:pic>
      <p:sp>
        <p:nvSpPr>
          <p:cNvPr id="12" name="TextBox 11"/>
          <p:cNvSpPr txBox="1"/>
          <p:nvPr/>
        </p:nvSpPr>
        <p:spPr>
          <a:xfrm>
            <a:off x="815003" y="3938885"/>
            <a:ext cx="2665064" cy="461665"/>
          </a:xfrm>
          <a:prstGeom prst="rect">
            <a:avLst/>
          </a:prstGeom>
          <a:noFill/>
        </p:spPr>
        <p:txBody>
          <a:bodyPr wrap="square" rtlCol="0">
            <a:spAutoFit/>
          </a:bodyPr>
          <a:lstStyle/>
          <a:p>
            <a:pPr algn="ctr"/>
            <a:r>
              <a:rPr lang="en-US" sz="2400" b="1" dirty="0" err="1" smtClean="0"/>
              <a:t>Lowpass</a:t>
            </a:r>
            <a:r>
              <a:rPr lang="en-US" sz="2400" b="1" dirty="0" smtClean="0"/>
              <a:t> filters</a:t>
            </a:r>
            <a:endParaRPr lang="en-US" sz="2000" b="1" dirty="0">
              <a:solidFill>
                <a:schemeClr val="tx1">
                  <a:lumMod val="50000"/>
                  <a:lumOff val="50000"/>
                </a:schemeClr>
              </a:solidFill>
            </a:endParaRPr>
          </a:p>
        </p:txBody>
      </p:sp>
      <p:sp>
        <p:nvSpPr>
          <p:cNvPr id="13" name="Right Arrow 12"/>
          <p:cNvSpPr/>
          <p:nvPr/>
        </p:nvSpPr>
        <p:spPr>
          <a:xfrm>
            <a:off x="3962400" y="2293254"/>
            <a:ext cx="914400" cy="450821"/>
          </a:xfrm>
          <a:prstGeom prst="rightArrow">
            <a:avLst>
              <a:gd name="adj1" fmla="val 50000"/>
              <a:gd name="adj2" fmla="val 91264"/>
            </a:avLst>
          </a:prstGeom>
          <a:solidFill>
            <a:schemeClr val="bg1">
              <a:lumMod val="65000"/>
            </a:schemeClr>
          </a:solidFill>
          <a:ln w="6350">
            <a:solidFill>
              <a:schemeClr val="tx1">
                <a:lumMod val="75000"/>
                <a:lumOff val="25000"/>
              </a:schemeClr>
            </a:solidFill>
          </a:ln>
          <a:effectLst>
            <a:outerShdw blurRad="50800" dist="38100" dir="2700000" algn="tl" rotWithShape="0">
              <a:prstClr val="black">
                <a:alpha val="40000"/>
              </a:prstClr>
            </a:outerShdw>
          </a:effectLst>
          <a:scene3d>
            <a:camera prst="orthographicFront"/>
            <a:lightRig rig="threePt" dir="t"/>
          </a:scene3d>
          <a:sp3d>
            <a:bevelT w="0" h="0"/>
            <a:bevelB w="0" h="0"/>
            <a:extrusionClr>
              <a:schemeClr val="tx1">
                <a:lumMod val="95000"/>
                <a:lumOff val="5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5032140" y="3938885"/>
            <a:ext cx="3426059" cy="830997"/>
          </a:xfrm>
          <a:prstGeom prst="rect">
            <a:avLst/>
          </a:prstGeom>
          <a:noFill/>
        </p:spPr>
        <p:txBody>
          <a:bodyPr wrap="square" rtlCol="0">
            <a:spAutoFit/>
          </a:bodyPr>
          <a:lstStyle/>
          <a:p>
            <a:pPr algn="ctr"/>
            <a:r>
              <a:rPr lang="en-US" sz="2400" b="1" dirty="0" smtClean="0"/>
              <a:t>Contrast decomposed into frequency bands</a:t>
            </a:r>
            <a:endParaRPr lang="en-US" sz="2000" b="1" dirty="0">
              <a:solidFill>
                <a:schemeClr val="tx1">
                  <a:lumMod val="50000"/>
                  <a:lumOff val="50000"/>
                </a:schemeClr>
              </a:solidFill>
            </a:endParaRPr>
          </a:p>
        </p:txBody>
      </p:sp>
      <p:sp>
        <p:nvSpPr>
          <p:cNvPr id="15" name="TextBox 14"/>
          <p:cNvSpPr txBox="1"/>
          <p:nvPr/>
        </p:nvSpPr>
        <p:spPr>
          <a:xfrm>
            <a:off x="5032140" y="3974805"/>
            <a:ext cx="3426059" cy="461665"/>
          </a:xfrm>
          <a:prstGeom prst="rect">
            <a:avLst/>
          </a:prstGeom>
          <a:noFill/>
        </p:spPr>
        <p:txBody>
          <a:bodyPr wrap="square" rtlCol="0">
            <a:spAutoFit/>
          </a:bodyPr>
          <a:lstStyle/>
          <a:p>
            <a:pPr algn="ctr"/>
            <a:r>
              <a:rPr lang="en-US" sz="2400" b="1" dirty="0" smtClean="0"/>
              <a:t>Perceptual operations</a:t>
            </a:r>
            <a:endParaRPr lang="en-US" sz="2000" b="1" dirty="0">
              <a:solidFill>
                <a:schemeClr val="tx1">
                  <a:lumMod val="50000"/>
                  <a:lumOff val="50000"/>
                </a:schemeClr>
              </a:solidFill>
            </a:endParaRPr>
          </a:p>
        </p:txBody>
      </p:sp>
      <p:sp>
        <p:nvSpPr>
          <p:cNvPr id="16" name="Rectangle 15"/>
          <p:cNvSpPr/>
          <p:nvPr/>
        </p:nvSpPr>
        <p:spPr>
          <a:xfrm>
            <a:off x="1143000" y="888533"/>
            <a:ext cx="7086600" cy="3260262"/>
          </a:xfrm>
          <a:prstGeom prst="rect">
            <a:avLst/>
          </a:prstGeom>
          <a:gradFill>
            <a:gsLst>
              <a:gs pos="0">
                <a:schemeClr val="tx1">
                  <a:lumMod val="11000"/>
                  <a:lumOff val="89000"/>
                </a:schemeClr>
              </a:gs>
              <a:gs pos="100000">
                <a:schemeClr val="accent1">
                  <a:tint val="23500"/>
                  <a:satMod val="160000"/>
                  <a:lumMod val="9000"/>
                  <a:lumOff val="91000"/>
                </a:schemeClr>
              </a:gs>
            </a:gsLst>
            <a:lin ang="13500000" scaled="1"/>
          </a:gradFill>
          <a:ln w="952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1"/>
          <p:cNvSpPr txBox="1">
            <a:spLocks/>
          </p:cNvSpPr>
          <p:nvPr/>
        </p:nvSpPr>
        <p:spPr>
          <a:xfrm>
            <a:off x="1524001" y="1305340"/>
            <a:ext cx="3352801" cy="443450"/>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1" kern="1200">
                <a:solidFill>
                  <a:schemeClr val="tx1"/>
                </a:solidFill>
                <a:latin typeface="+mj-lt"/>
                <a:ea typeface="+mj-ea"/>
                <a:cs typeface="+mj-cs"/>
              </a:defRPr>
            </a:lvl1pPr>
          </a:lstStyle>
          <a:p>
            <a:r>
              <a:rPr lang="en-US" sz="2000" dirty="0" smtClean="0"/>
              <a:t>Works because:</a:t>
            </a:r>
            <a:endParaRPr lang="en-US" sz="2000" dirty="0"/>
          </a:p>
        </p:txBody>
      </p:sp>
      <p:sp>
        <p:nvSpPr>
          <p:cNvPr id="18" name="Title 1"/>
          <p:cNvSpPr txBox="1">
            <a:spLocks/>
          </p:cNvSpPr>
          <p:nvPr/>
        </p:nvSpPr>
        <p:spPr>
          <a:xfrm>
            <a:off x="1666573" y="1754719"/>
            <a:ext cx="6096000" cy="443450"/>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1" kern="1200">
                <a:solidFill>
                  <a:schemeClr val="tx1"/>
                </a:solidFill>
                <a:latin typeface="+mj-lt"/>
                <a:ea typeface="+mj-ea"/>
                <a:cs typeface="+mj-cs"/>
              </a:defRPr>
            </a:lvl1pPr>
          </a:lstStyle>
          <a:p>
            <a:pPr algn="ctr"/>
            <a:r>
              <a:rPr lang="en-US" sz="1800" b="0" dirty="0" smtClean="0"/>
              <a:t>Different frequencies are processed separately.</a:t>
            </a:r>
            <a:endParaRPr lang="en-US" sz="1800" b="0" dirty="0"/>
          </a:p>
        </p:txBody>
      </p:sp>
      <p:sp>
        <p:nvSpPr>
          <p:cNvPr id="21" name="TextBox 20"/>
          <p:cNvSpPr txBox="1"/>
          <p:nvPr/>
        </p:nvSpPr>
        <p:spPr>
          <a:xfrm>
            <a:off x="2296177" y="2554362"/>
            <a:ext cx="4611416" cy="984885"/>
          </a:xfrm>
          <a:prstGeom prst="rect">
            <a:avLst/>
          </a:prstGeom>
          <a:noFill/>
        </p:spPr>
        <p:txBody>
          <a:bodyPr wrap="square" rtlCol="0">
            <a:spAutoFit/>
          </a:bodyPr>
          <a:lstStyle/>
          <a:p>
            <a:pPr lvl="0" algn="ctr"/>
            <a:r>
              <a:rPr lang="en-US" sz="2800" b="1" dirty="0">
                <a:solidFill>
                  <a:prstClr val="black"/>
                </a:solidFill>
              </a:rPr>
              <a:t>For disparity is similar.</a:t>
            </a:r>
          </a:p>
          <a:p>
            <a:pPr algn="r"/>
            <a:r>
              <a:rPr lang="en-US" dirty="0" smtClean="0"/>
              <a:t>Disparity is processed in independent channels.</a:t>
            </a:r>
          </a:p>
          <a:p>
            <a:pPr algn="r"/>
            <a:r>
              <a:rPr lang="en-US" sz="1200" i="1" dirty="0" smtClean="0"/>
              <a:t>“Seeing in depth” </a:t>
            </a:r>
            <a:r>
              <a:rPr lang="en-US" sz="1200" dirty="0" smtClean="0"/>
              <a:t>by Howard and Rogers 2002</a:t>
            </a:r>
            <a:endParaRPr lang="en-US" sz="1200" dirty="0"/>
          </a:p>
        </p:txBody>
      </p:sp>
      <p:sp>
        <p:nvSpPr>
          <p:cNvPr id="22" name="Title 1"/>
          <p:cNvSpPr txBox="1">
            <a:spLocks/>
          </p:cNvSpPr>
          <p:nvPr/>
        </p:nvSpPr>
        <p:spPr>
          <a:xfrm>
            <a:off x="1524000" y="1518700"/>
            <a:ext cx="6324599" cy="443450"/>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1" kern="1200">
                <a:solidFill>
                  <a:schemeClr val="tx1"/>
                </a:solidFill>
                <a:latin typeface="+mj-lt"/>
                <a:ea typeface="+mj-ea"/>
                <a:cs typeface="+mj-cs"/>
              </a:defRPr>
            </a:lvl1pPr>
          </a:lstStyle>
          <a:p>
            <a:pPr algn="ctr"/>
            <a:r>
              <a:rPr lang="en-US" sz="2800" dirty="0" smtClean="0"/>
              <a:t>Disparity / Luminance similarity:</a:t>
            </a:r>
            <a:endParaRPr lang="en-US" sz="2800" dirty="0"/>
          </a:p>
        </p:txBody>
      </p:sp>
      <mc:AlternateContent xmlns:mc="http://schemas.openxmlformats.org/markup-compatibility/2006" xmlns:a14="http://schemas.microsoft.com/office/drawing/2010/main">
        <mc:Choice Requires="a14">
          <p:sp>
            <p:nvSpPr>
              <p:cNvPr id="23" name="TextBox 22"/>
              <p:cNvSpPr txBox="1"/>
              <p:nvPr/>
            </p:nvSpPr>
            <p:spPr>
              <a:xfrm>
                <a:off x="3185033" y="2114550"/>
                <a:ext cx="3100849" cy="461665"/>
              </a:xfrm>
              <a:prstGeom prst="rect">
                <a:avLst/>
              </a:prstGeom>
              <a:noFill/>
            </p:spPr>
            <p:txBody>
              <a:bodyPr wrap="none" rtlCol="0">
                <a:spAutoFit/>
              </a:bodyPr>
              <a:lstStyle/>
              <a:p>
                <a:pPr algn="ctr"/>
                <a:r>
                  <a:rPr lang="en-US" sz="2400" dirty="0" smtClean="0"/>
                  <a:t>Luminance </a:t>
                </a:r>
                <a14:m>
                  <m:oMath xmlns:m="http://schemas.openxmlformats.org/officeDocument/2006/math">
                    <m:r>
                      <a:rPr lang="en-US" sz="2400" i="1" smtClean="0">
                        <a:latin typeface="Cambria Math"/>
                        <a:ea typeface="Cambria Math"/>
                      </a:rPr>
                      <m:t>→</m:t>
                    </m:r>
                  </m:oMath>
                </a14:m>
                <a:r>
                  <a:rPr lang="en-US" sz="2400" dirty="0" smtClean="0"/>
                  <a:t> Vergence</a:t>
                </a:r>
                <a:endParaRPr lang="en-US" sz="2400" dirty="0"/>
              </a:p>
            </p:txBody>
          </p:sp>
        </mc:Choice>
        <mc:Fallback xmlns="">
          <p:sp>
            <p:nvSpPr>
              <p:cNvPr id="23" name="TextBox 22"/>
              <p:cNvSpPr txBox="1">
                <a:spLocks noRot="1" noChangeAspect="1" noMove="1" noResize="1" noEditPoints="1" noAdjustHandles="1" noChangeArrowheads="1" noChangeShapeType="1" noTextEdit="1"/>
              </p:cNvSpPr>
              <p:nvPr/>
            </p:nvSpPr>
            <p:spPr>
              <a:xfrm>
                <a:off x="3185033" y="2114550"/>
                <a:ext cx="3100849" cy="461665"/>
              </a:xfrm>
              <a:prstGeom prst="rect">
                <a:avLst/>
              </a:prstGeom>
              <a:blipFill rotWithShape="1">
                <a:blip r:embed="rId12"/>
                <a:stretch>
                  <a:fillRect l="-2554" t="-10526" r="-2554" b="-289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2665406" y="2647950"/>
                <a:ext cx="4140108" cy="461665"/>
              </a:xfrm>
              <a:prstGeom prst="rect">
                <a:avLst/>
              </a:prstGeom>
              <a:noFill/>
            </p:spPr>
            <p:txBody>
              <a:bodyPr wrap="none" rtlCol="0">
                <a:spAutoFit/>
              </a:bodyPr>
              <a:lstStyle/>
              <a:p>
                <a:pPr algn="ctr"/>
                <a:r>
                  <a:rPr lang="en-US" sz="2400" dirty="0" smtClean="0"/>
                  <a:t>Luminance contrast </a:t>
                </a:r>
                <a14:m>
                  <m:oMath xmlns:m="http://schemas.openxmlformats.org/officeDocument/2006/math">
                    <m:r>
                      <a:rPr lang="en-US" sz="2400" i="1" smtClean="0">
                        <a:latin typeface="Cambria Math"/>
                        <a:ea typeface="Cambria Math"/>
                      </a:rPr>
                      <m:t>→</m:t>
                    </m:r>
                  </m:oMath>
                </a14:m>
                <a:r>
                  <a:rPr lang="en-US" sz="2400" dirty="0" smtClean="0"/>
                  <a:t> Disparity</a:t>
                </a:r>
                <a:endParaRPr lang="en-US" sz="2400" dirty="0"/>
              </a:p>
            </p:txBody>
          </p:sp>
        </mc:Choice>
        <mc:Fallback xmlns="">
          <p:sp>
            <p:nvSpPr>
              <p:cNvPr id="24" name="TextBox 23"/>
              <p:cNvSpPr txBox="1">
                <a:spLocks noRot="1" noChangeAspect="1" noMove="1" noResize="1" noEditPoints="1" noAdjustHandles="1" noChangeArrowheads="1" noChangeShapeType="1" noTextEdit="1"/>
              </p:cNvSpPr>
              <p:nvPr/>
            </p:nvSpPr>
            <p:spPr>
              <a:xfrm>
                <a:off x="2665406" y="2647950"/>
                <a:ext cx="4140108" cy="461665"/>
              </a:xfrm>
              <a:prstGeom prst="rect">
                <a:avLst/>
              </a:prstGeom>
              <a:blipFill rotWithShape="1">
                <a:blip r:embed="rId13"/>
                <a:stretch>
                  <a:fillRect l="-1767" t="-10526" r="-1767" b="-28947"/>
                </a:stretch>
              </a:blipFill>
            </p:spPr>
            <p:txBody>
              <a:bodyPr/>
              <a:lstStyle/>
              <a:p>
                <a:r>
                  <a:rPr lang="en-US">
                    <a:noFill/>
                  </a:rPr>
                  <a:t> </a:t>
                </a:r>
              </a:p>
            </p:txBody>
          </p:sp>
        </mc:Fallback>
      </mc:AlternateContent>
      <p:sp>
        <p:nvSpPr>
          <p:cNvPr id="3" name="Slide Number Placeholder 2"/>
          <p:cNvSpPr>
            <a:spLocks noGrp="1"/>
          </p:cNvSpPr>
          <p:nvPr>
            <p:ph type="sldNum" sz="quarter" idx="12"/>
          </p:nvPr>
        </p:nvSpPr>
        <p:spPr/>
        <p:txBody>
          <a:bodyPr/>
          <a:lstStyle/>
          <a:p>
            <a:fld id="{4AF310B5-B37C-4062-950A-8FEDA86889CC}" type="slidenum">
              <a:rPr lang="en-US" smtClean="0"/>
              <a:t>37</a:t>
            </a:fld>
            <a:endParaRPr lang="en-US"/>
          </a:p>
        </p:txBody>
      </p:sp>
    </p:spTree>
    <p:extLst>
      <p:ext uri="{BB962C8B-B14F-4D97-AF65-F5344CB8AC3E}">
        <p14:creationId xmlns:p14="http://schemas.microsoft.com/office/powerpoint/2010/main" val="30470591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nodeType="clickEffect">
                                  <p:stCondLst>
                                    <p:cond delay="0"/>
                                  </p:stCondLst>
                                  <p:childTnLst>
                                    <p:anim calcmode="lin" valueType="num">
                                      <p:cBhvr>
                                        <p:cTn id="6" dur="1000"/>
                                        <p:tgtEl>
                                          <p:spTgt spid="11"/>
                                        </p:tgtEl>
                                        <p:attrNameLst>
                                          <p:attrName>ppt_w</p:attrName>
                                        </p:attrNameLst>
                                      </p:cBhvr>
                                      <p:tavLst>
                                        <p:tav tm="0">
                                          <p:val>
                                            <p:strVal val="ppt_w"/>
                                          </p:val>
                                        </p:tav>
                                        <p:tav tm="100000">
                                          <p:val>
                                            <p:fltVal val="0"/>
                                          </p:val>
                                        </p:tav>
                                      </p:tavLst>
                                    </p:anim>
                                    <p:anim calcmode="lin" valueType="num">
                                      <p:cBhvr>
                                        <p:cTn id="7" dur="1000"/>
                                        <p:tgtEl>
                                          <p:spTgt spid="11"/>
                                        </p:tgtEl>
                                        <p:attrNameLst>
                                          <p:attrName>ppt_h</p:attrName>
                                        </p:attrNameLst>
                                      </p:cBhvr>
                                      <p:tavLst>
                                        <p:tav tm="0">
                                          <p:val>
                                            <p:strVal val="ppt_h"/>
                                          </p:val>
                                        </p:tav>
                                        <p:tav tm="100000">
                                          <p:val>
                                            <p:fltVal val="0"/>
                                          </p:val>
                                        </p:tav>
                                      </p:tavLst>
                                    </p:anim>
                                    <p:anim calcmode="lin" valueType="num">
                                      <p:cBhvr>
                                        <p:cTn id="8" dur="1000"/>
                                        <p:tgtEl>
                                          <p:spTgt spid="11"/>
                                        </p:tgtEl>
                                        <p:attrNameLst>
                                          <p:attrName>style.rotation</p:attrName>
                                        </p:attrNameLst>
                                      </p:cBhvr>
                                      <p:tavLst>
                                        <p:tav tm="0">
                                          <p:val>
                                            <p:fltVal val="0"/>
                                          </p:val>
                                        </p:tav>
                                        <p:tav tm="100000">
                                          <p:val>
                                            <p:fltVal val="90"/>
                                          </p:val>
                                        </p:tav>
                                      </p:tavLst>
                                    </p:anim>
                                    <p:animEffect transition="out" filter="fade">
                                      <p:cBhvr>
                                        <p:cTn id="9" dur="1000"/>
                                        <p:tgtEl>
                                          <p:spTgt spid="11"/>
                                        </p:tgtEl>
                                      </p:cBhvr>
                                    </p:animEffect>
                                    <p:set>
                                      <p:cBhvr>
                                        <p:cTn id="10" dur="1" fill="hold">
                                          <p:stCondLst>
                                            <p:cond delay="999"/>
                                          </p:stCondLst>
                                        </p:cTn>
                                        <p:tgtEl>
                                          <p:spTgt spid="11"/>
                                        </p:tgtEl>
                                        <p:attrNameLst>
                                          <p:attrName>style.visibility</p:attrName>
                                        </p:attrNameLst>
                                      </p:cBhvr>
                                      <p:to>
                                        <p:strVal val="hidden"/>
                                      </p:to>
                                    </p:set>
                                  </p:childTnLst>
                                </p:cTn>
                              </p:par>
                              <p:par>
                                <p:cTn id="11" presetID="47" presetClass="entr" presetSubtype="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fade">
                                      <p:cBhvr>
                                        <p:cTn id="13" dur="500"/>
                                        <p:tgtEl>
                                          <p:spTgt spid="1026"/>
                                        </p:tgtEl>
                                      </p:cBhvr>
                                    </p:animEffect>
                                    <p:anim calcmode="lin" valueType="num">
                                      <p:cBhvr>
                                        <p:cTn id="14" dur="500" fill="hold"/>
                                        <p:tgtEl>
                                          <p:spTgt spid="1026"/>
                                        </p:tgtEl>
                                        <p:attrNameLst>
                                          <p:attrName>ppt_x</p:attrName>
                                        </p:attrNameLst>
                                      </p:cBhvr>
                                      <p:tavLst>
                                        <p:tav tm="0">
                                          <p:val>
                                            <p:strVal val="#ppt_x"/>
                                          </p:val>
                                        </p:tav>
                                        <p:tav tm="100000">
                                          <p:val>
                                            <p:strVal val="#ppt_x"/>
                                          </p:val>
                                        </p:tav>
                                      </p:tavLst>
                                    </p:anim>
                                    <p:anim calcmode="lin" valueType="num">
                                      <p:cBhvr>
                                        <p:cTn id="15" dur="500" fill="hold"/>
                                        <p:tgtEl>
                                          <p:spTgt spid="1026"/>
                                        </p:tgtEl>
                                        <p:attrNameLst>
                                          <p:attrName>ppt_y</p:attrName>
                                        </p:attrNameLst>
                                      </p:cBhvr>
                                      <p:tavLst>
                                        <p:tav tm="0">
                                          <p:val>
                                            <p:strVal val="#ppt_y-.1"/>
                                          </p:val>
                                        </p:tav>
                                        <p:tav tm="100000">
                                          <p:val>
                                            <p:strVal val="#ppt_y"/>
                                          </p:val>
                                        </p:tav>
                                      </p:tavLst>
                                    </p:anim>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47" presetClass="entr" presetSubtype="0" fill="hold" nodeType="withEffect">
                                  <p:stCondLst>
                                    <p:cond delay="500"/>
                                  </p:stCondLst>
                                  <p:childTnLst>
                                    <p:set>
                                      <p:cBhvr>
                                        <p:cTn id="20" dur="1" fill="hold">
                                          <p:stCondLst>
                                            <p:cond delay="0"/>
                                          </p:stCondLst>
                                        </p:cTn>
                                        <p:tgtEl>
                                          <p:spTgt spid="1027"/>
                                        </p:tgtEl>
                                        <p:attrNameLst>
                                          <p:attrName>style.visibility</p:attrName>
                                        </p:attrNameLst>
                                      </p:cBhvr>
                                      <p:to>
                                        <p:strVal val="visible"/>
                                      </p:to>
                                    </p:set>
                                    <p:animEffect transition="in" filter="fade">
                                      <p:cBhvr>
                                        <p:cTn id="21" dur="500"/>
                                        <p:tgtEl>
                                          <p:spTgt spid="1027"/>
                                        </p:tgtEl>
                                      </p:cBhvr>
                                    </p:animEffect>
                                    <p:anim calcmode="lin" valueType="num">
                                      <p:cBhvr>
                                        <p:cTn id="22" dur="500" fill="hold"/>
                                        <p:tgtEl>
                                          <p:spTgt spid="1027"/>
                                        </p:tgtEl>
                                        <p:attrNameLst>
                                          <p:attrName>ppt_x</p:attrName>
                                        </p:attrNameLst>
                                      </p:cBhvr>
                                      <p:tavLst>
                                        <p:tav tm="0">
                                          <p:val>
                                            <p:strVal val="#ppt_x"/>
                                          </p:val>
                                        </p:tav>
                                        <p:tav tm="100000">
                                          <p:val>
                                            <p:strVal val="#ppt_x"/>
                                          </p:val>
                                        </p:tav>
                                      </p:tavLst>
                                    </p:anim>
                                    <p:anim calcmode="lin" valueType="num">
                                      <p:cBhvr>
                                        <p:cTn id="23" dur="500" fill="hold"/>
                                        <p:tgtEl>
                                          <p:spTgt spid="1027"/>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47" presetClass="entr" presetSubtype="0" fill="hold" nodeType="afterEffect">
                                  <p:stCondLst>
                                    <p:cond delay="0"/>
                                  </p:stCondLst>
                                  <p:childTnLst>
                                    <p:set>
                                      <p:cBhvr>
                                        <p:cTn id="26" dur="1" fill="hold">
                                          <p:stCondLst>
                                            <p:cond delay="0"/>
                                          </p:stCondLst>
                                        </p:cTn>
                                        <p:tgtEl>
                                          <p:spTgt spid="1028"/>
                                        </p:tgtEl>
                                        <p:attrNameLst>
                                          <p:attrName>style.visibility</p:attrName>
                                        </p:attrNameLst>
                                      </p:cBhvr>
                                      <p:to>
                                        <p:strVal val="visible"/>
                                      </p:to>
                                    </p:set>
                                    <p:animEffect transition="in" filter="fade">
                                      <p:cBhvr>
                                        <p:cTn id="27" dur="500"/>
                                        <p:tgtEl>
                                          <p:spTgt spid="1028"/>
                                        </p:tgtEl>
                                      </p:cBhvr>
                                    </p:animEffect>
                                    <p:anim calcmode="lin" valueType="num">
                                      <p:cBhvr>
                                        <p:cTn id="28" dur="500" fill="hold"/>
                                        <p:tgtEl>
                                          <p:spTgt spid="1028"/>
                                        </p:tgtEl>
                                        <p:attrNameLst>
                                          <p:attrName>ppt_x</p:attrName>
                                        </p:attrNameLst>
                                      </p:cBhvr>
                                      <p:tavLst>
                                        <p:tav tm="0">
                                          <p:val>
                                            <p:strVal val="#ppt_x"/>
                                          </p:val>
                                        </p:tav>
                                        <p:tav tm="100000">
                                          <p:val>
                                            <p:strVal val="#ppt_x"/>
                                          </p:val>
                                        </p:tav>
                                      </p:tavLst>
                                    </p:anim>
                                    <p:anim calcmode="lin" valueType="num">
                                      <p:cBhvr>
                                        <p:cTn id="29" dur="500" fill="hold"/>
                                        <p:tgtEl>
                                          <p:spTgt spid="1028"/>
                                        </p:tgtEl>
                                        <p:attrNameLst>
                                          <p:attrName>ppt_y</p:attrName>
                                        </p:attrNameLst>
                                      </p:cBhvr>
                                      <p:tavLst>
                                        <p:tav tm="0">
                                          <p:val>
                                            <p:strVal val="#ppt_y-.1"/>
                                          </p:val>
                                        </p:tav>
                                        <p:tav tm="100000">
                                          <p:val>
                                            <p:strVal val="#ppt_y"/>
                                          </p:val>
                                        </p:tav>
                                      </p:tavLst>
                                    </p:anim>
                                  </p:childTnLst>
                                </p:cTn>
                              </p:par>
                            </p:childTnLst>
                          </p:cTn>
                        </p:par>
                        <p:par>
                          <p:cTn id="30" fill="hold">
                            <p:stCondLst>
                              <p:cond delay="1500"/>
                            </p:stCondLst>
                            <p:childTnLst>
                              <p:par>
                                <p:cTn id="31" presetID="47" presetClass="entr" presetSubtype="0" fill="hold" nodeType="afterEffect">
                                  <p:stCondLst>
                                    <p:cond delay="0"/>
                                  </p:stCondLst>
                                  <p:childTnLst>
                                    <p:set>
                                      <p:cBhvr>
                                        <p:cTn id="32" dur="1" fill="hold">
                                          <p:stCondLst>
                                            <p:cond delay="0"/>
                                          </p:stCondLst>
                                        </p:cTn>
                                        <p:tgtEl>
                                          <p:spTgt spid="1029"/>
                                        </p:tgtEl>
                                        <p:attrNameLst>
                                          <p:attrName>style.visibility</p:attrName>
                                        </p:attrNameLst>
                                      </p:cBhvr>
                                      <p:to>
                                        <p:strVal val="visible"/>
                                      </p:to>
                                    </p:set>
                                    <p:animEffect transition="in" filter="fade">
                                      <p:cBhvr>
                                        <p:cTn id="33" dur="500"/>
                                        <p:tgtEl>
                                          <p:spTgt spid="1029"/>
                                        </p:tgtEl>
                                      </p:cBhvr>
                                    </p:animEffect>
                                    <p:anim calcmode="lin" valueType="num">
                                      <p:cBhvr>
                                        <p:cTn id="34" dur="500" fill="hold"/>
                                        <p:tgtEl>
                                          <p:spTgt spid="1029"/>
                                        </p:tgtEl>
                                        <p:attrNameLst>
                                          <p:attrName>ppt_x</p:attrName>
                                        </p:attrNameLst>
                                      </p:cBhvr>
                                      <p:tavLst>
                                        <p:tav tm="0">
                                          <p:val>
                                            <p:strVal val="#ppt_x"/>
                                          </p:val>
                                        </p:tav>
                                        <p:tav tm="100000">
                                          <p:val>
                                            <p:strVal val="#ppt_x"/>
                                          </p:val>
                                        </p:tav>
                                      </p:tavLst>
                                    </p:anim>
                                    <p:anim calcmode="lin" valueType="num">
                                      <p:cBhvr>
                                        <p:cTn id="35" dur="500" fill="hold"/>
                                        <p:tgtEl>
                                          <p:spTgt spid="1029"/>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left)">
                                      <p:cBhvr>
                                        <p:cTn id="40" dur="500"/>
                                        <p:tgtEl>
                                          <p:spTgt spid="13"/>
                                        </p:tgtEl>
                                      </p:cBhvr>
                                    </p:animEffect>
                                  </p:childTnLst>
                                </p:cTn>
                              </p:par>
                              <p:par>
                                <p:cTn id="41" presetID="47" presetClass="entr" presetSubtype="0" fill="hold" nodeType="withEffect">
                                  <p:stCondLst>
                                    <p:cond delay="0"/>
                                  </p:stCondLst>
                                  <p:childTnLst>
                                    <p:set>
                                      <p:cBhvr>
                                        <p:cTn id="42" dur="1" fill="hold">
                                          <p:stCondLst>
                                            <p:cond delay="0"/>
                                          </p:stCondLst>
                                        </p:cTn>
                                        <p:tgtEl>
                                          <p:spTgt spid="1030"/>
                                        </p:tgtEl>
                                        <p:attrNameLst>
                                          <p:attrName>style.visibility</p:attrName>
                                        </p:attrNameLst>
                                      </p:cBhvr>
                                      <p:to>
                                        <p:strVal val="visible"/>
                                      </p:to>
                                    </p:set>
                                    <p:animEffect transition="in" filter="fade">
                                      <p:cBhvr>
                                        <p:cTn id="43" dur="500"/>
                                        <p:tgtEl>
                                          <p:spTgt spid="1030"/>
                                        </p:tgtEl>
                                      </p:cBhvr>
                                    </p:animEffect>
                                    <p:anim calcmode="lin" valueType="num">
                                      <p:cBhvr>
                                        <p:cTn id="44" dur="500" fill="hold"/>
                                        <p:tgtEl>
                                          <p:spTgt spid="1030"/>
                                        </p:tgtEl>
                                        <p:attrNameLst>
                                          <p:attrName>ppt_x</p:attrName>
                                        </p:attrNameLst>
                                      </p:cBhvr>
                                      <p:tavLst>
                                        <p:tav tm="0">
                                          <p:val>
                                            <p:strVal val="#ppt_x"/>
                                          </p:val>
                                        </p:tav>
                                        <p:tav tm="100000">
                                          <p:val>
                                            <p:strVal val="#ppt_x"/>
                                          </p:val>
                                        </p:tav>
                                      </p:tavLst>
                                    </p:anim>
                                    <p:anim calcmode="lin" valueType="num">
                                      <p:cBhvr>
                                        <p:cTn id="45" dur="500" fill="hold"/>
                                        <p:tgtEl>
                                          <p:spTgt spid="1030"/>
                                        </p:tgtEl>
                                        <p:attrNameLst>
                                          <p:attrName>ppt_y</p:attrName>
                                        </p:attrNameLst>
                                      </p:cBhvr>
                                      <p:tavLst>
                                        <p:tav tm="0">
                                          <p:val>
                                            <p:strVal val="#ppt_y-.1"/>
                                          </p:val>
                                        </p:tav>
                                        <p:tav tm="100000">
                                          <p:val>
                                            <p:strVal val="#ppt_y"/>
                                          </p:val>
                                        </p:tav>
                                      </p:tavLst>
                                    </p:anim>
                                  </p:childTnLst>
                                </p:cTn>
                              </p:par>
                              <p:par>
                                <p:cTn id="46" presetID="10" presetClass="entr" presetSubtype="0" fill="hold" grpId="0" nodeType="with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500"/>
                                        <p:tgtEl>
                                          <p:spTgt spid="14"/>
                                        </p:tgtEl>
                                      </p:cBhvr>
                                    </p:animEffect>
                                  </p:childTnLst>
                                </p:cTn>
                              </p:par>
                            </p:childTnLst>
                          </p:cTn>
                        </p:par>
                        <p:par>
                          <p:cTn id="49" fill="hold">
                            <p:stCondLst>
                              <p:cond delay="500"/>
                            </p:stCondLst>
                            <p:childTnLst>
                              <p:par>
                                <p:cTn id="50" presetID="47" presetClass="entr" presetSubtype="0" fill="hold" nodeType="afterEffect">
                                  <p:stCondLst>
                                    <p:cond delay="0"/>
                                  </p:stCondLst>
                                  <p:childTnLst>
                                    <p:set>
                                      <p:cBhvr>
                                        <p:cTn id="51" dur="1" fill="hold">
                                          <p:stCondLst>
                                            <p:cond delay="0"/>
                                          </p:stCondLst>
                                        </p:cTn>
                                        <p:tgtEl>
                                          <p:spTgt spid="1031"/>
                                        </p:tgtEl>
                                        <p:attrNameLst>
                                          <p:attrName>style.visibility</p:attrName>
                                        </p:attrNameLst>
                                      </p:cBhvr>
                                      <p:to>
                                        <p:strVal val="visible"/>
                                      </p:to>
                                    </p:set>
                                    <p:animEffect transition="in" filter="fade">
                                      <p:cBhvr>
                                        <p:cTn id="52" dur="500"/>
                                        <p:tgtEl>
                                          <p:spTgt spid="1031"/>
                                        </p:tgtEl>
                                      </p:cBhvr>
                                    </p:animEffect>
                                    <p:anim calcmode="lin" valueType="num">
                                      <p:cBhvr>
                                        <p:cTn id="53" dur="500" fill="hold"/>
                                        <p:tgtEl>
                                          <p:spTgt spid="1031"/>
                                        </p:tgtEl>
                                        <p:attrNameLst>
                                          <p:attrName>ppt_x</p:attrName>
                                        </p:attrNameLst>
                                      </p:cBhvr>
                                      <p:tavLst>
                                        <p:tav tm="0">
                                          <p:val>
                                            <p:strVal val="#ppt_x"/>
                                          </p:val>
                                        </p:tav>
                                        <p:tav tm="100000">
                                          <p:val>
                                            <p:strVal val="#ppt_x"/>
                                          </p:val>
                                        </p:tav>
                                      </p:tavLst>
                                    </p:anim>
                                    <p:anim calcmode="lin" valueType="num">
                                      <p:cBhvr>
                                        <p:cTn id="54" dur="500" fill="hold"/>
                                        <p:tgtEl>
                                          <p:spTgt spid="1031"/>
                                        </p:tgtEl>
                                        <p:attrNameLst>
                                          <p:attrName>ppt_y</p:attrName>
                                        </p:attrNameLst>
                                      </p:cBhvr>
                                      <p:tavLst>
                                        <p:tav tm="0">
                                          <p:val>
                                            <p:strVal val="#ppt_y-.1"/>
                                          </p:val>
                                        </p:tav>
                                        <p:tav tm="100000">
                                          <p:val>
                                            <p:strVal val="#ppt_y"/>
                                          </p:val>
                                        </p:tav>
                                      </p:tavLst>
                                    </p:anim>
                                  </p:childTnLst>
                                </p:cTn>
                              </p:par>
                            </p:childTnLst>
                          </p:cTn>
                        </p:par>
                        <p:par>
                          <p:cTn id="55" fill="hold">
                            <p:stCondLst>
                              <p:cond delay="1000"/>
                            </p:stCondLst>
                            <p:childTnLst>
                              <p:par>
                                <p:cTn id="56" presetID="47" presetClass="entr" presetSubtype="0" fill="hold" nodeType="afterEffect">
                                  <p:stCondLst>
                                    <p:cond delay="0"/>
                                  </p:stCondLst>
                                  <p:childTnLst>
                                    <p:set>
                                      <p:cBhvr>
                                        <p:cTn id="57" dur="1" fill="hold">
                                          <p:stCondLst>
                                            <p:cond delay="0"/>
                                          </p:stCondLst>
                                        </p:cTn>
                                        <p:tgtEl>
                                          <p:spTgt spid="1032"/>
                                        </p:tgtEl>
                                        <p:attrNameLst>
                                          <p:attrName>style.visibility</p:attrName>
                                        </p:attrNameLst>
                                      </p:cBhvr>
                                      <p:to>
                                        <p:strVal val="visible"/>
                                      </p:to>
                                    </p:set>
                                    <p:animEffect transition="in" filter="fade">
                                      <p:cBhvr>
                                        <p:cTn id="58" dur="500"/>
                                        <p:tgtEl>
                                          <p:spTgt spid="1032"/>
                                        </p:tgtEl>
                                      </p:cBhvr>
                                    </p:animEffect>
                                    <p:anim calcmode="lin" valueType="num">
                                      <p:cBhvr>
                                        <p:cTn id="59" dur="500" fill="hold"/>
                                        <p:tgtEl>
                                          <p:spTgt spid="1032"/>
                                        </p:tgtEl>
                                        <p:attrNameLst>
                                          <p:attrName>ppt_x</p:attrName>
                                        </p:attrNameLst>
                                      </p:cBhvr>
                                      <p:tavLst>
                                        <p:tav tm="0">
                                          <p:val>
                                            <p:strVal val="#ppt_x"/>
                                          </p:val>
                                        </p:tav>
                                        <p:tav tm="100000">
                                          <p:val>
                                            <p:strVal val="#ppt_x"/>
                                          </p:val>
                                        </p:tav>
                                      </p:tavLst>
                                    </p:anim>
                                    <p:anim calcmode="lin" valueType="num">
                                      <p:cBhvr>
                                        <p:cTn id="60" dur="500" fill="hold"/>
                                        <p:tgtEl>
                                          <p:spTgt spid="1032"/>
                                        </p:tgtEl>
                                        <p:attrNameLst>
                                          <p:attrName>ppt_y</p:attrName>
                                        </p:attrNameLst>
                                      </p:cBhvr>
                                      <p:tavLst>
                                        <p:tav tm="0">
                                          <p:val>
                                            <p:strVal val="#ppt_y-.1"/>
                                          </p:val>
                                        </p:tav>
                                        <p:tav tm="100000">
                                          <p:val>
                                            <p:strVal val="#ppt_y"/>
                                          </p:val>
                                        </p:tav>
                                      </p:tavLst>
                                    </p:anim>
                                  </p:childTnLst>
                                </p:cTn>
                              </p:par>
                            </p:childTnLst>
                          </p:cTn>
                        </p:par>
                        <p:par>
                          <p:cTn id="61" fill="hold">
                            <p:stCondLst>
                              <p:cond delay="1500"/>
                            </p:stCondLst>
                            <p:childTnLst>
                              <p:par>
                                <p:cTn id="62" presetID="47" presetClass="entr" presetSubtype="0" fill="hold" nodeType="afterEffect">
                                  <p:stCondLst>
                                    <p:cond delay="0"/>
                                  </p:stCondLst>
                                  <p:childTnLst>
                                    <p:set>
                                      <p:cBhvr>
                                        <p:cTn id="63" dur="1" fill="hold">
                                          <p:stCondLst>
                                            <p:cond delay="0"/>
                                          </p:stCondLst>
                                        </p:cTn>
                                        <p:tgtEl>
                                          <p:spTgt spid="10"/>
                                        </p:tgtEl>
                                        <p:attrNameLst>
                                          <p:attrName>style.visibility</p:attrName>
                                        </p:attrNameLst>
                                      </p:cBhvr>
                                      <p:to>
                                        <p:strVal val="visible"/>
                                      </p:to>
                                    </p:set>
                                    <p:animEffect transition="in" filter="fade">
                                      <p:cBhvr>
                                        <p:cTn id="64" dur="500"/>
                                        <p:tgtEl>
                                          <p:spTgt spid="10"/>
                                        </p:tgtEl>
                                      </p:cBhvr>
                                    </p:animEffect>
                                    <p:anim calcmode="lin" valueType="num">
                                      <p:cBhvr>
                                        <p:cTn id="65" dur="500" fill="hold"/>
                                        <p:tgtEl>
                                          <p:spTgt spid="10"/>
                                        </p:tgtEl>
                                        <p:attrNameLst>
                                          <p:attrName>ppt_x</p:attrName>
                                        </p:attrNameLst>
                                      </p:cBhvr>
                                      <p:tavLst>
                                        <p:tav tm="0">
                                          <p:val>
                                            <p:strVal val="#ppt_x"/>
                                          </p:val>
                                        </p:tav>
                                        <p:tav tm="100000">
                                          <p:val>
                                            <p:strVal val="#ppt_x"/>
                                          </p:val>
                                        </p:tav>
                                      </p:tavLst>
                                    </p:anim>
                                    <p:anim calcmode="lin" valueType="num">
                                      <p:cBhvr>
                                        <p:cTn id="66"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10" presetClass="exit" presetSubtype="0" fill="hold" grpId="1" nodeType="clickEffect">
                                  <p:stCondLst>
                                    <p:cond delay="0"/>
                                  </p:stCondLst>
                                  <p:childTnLst>
                                    <p:animEffect transition="out" filter="fade">
                                      <p:cBhvr>
                                        <p:cTn id="70" dur="500"/>
                                        <p:tgtEl>
                                          <p:spTgt spid="14"/>
                                        </p:tgtEl>
                                      </p:cBhvr>
                                    </p:animEffect>
                                    <p:set>
                                      <p:cBhvr>
                                        <p:cTn id="71" dur="1" fill="hold">
                                          <p:stCondLst>
                                            <p:cond delay="499"/>
                                          </p:stCondLst>
                                        </p:cTn>
                                        <p:tgtEl>
                                          <p:spTgt spid="14"/>
                                        </p:tgtEl>
                                        <p:attrNameLst>
                                          <p:attrName>style.visibility</p:attrName>
                                        </p:attrNameLst>
                                      </p:cBhvr>
                                      <p:to>
                                        <p:strVal val="hidden"/>
                                      </p:to>
                                    </p:set>
                                  </p:childTnLst>
                                </p:cTn>
                              </p:par>
                            </p:childTnLst>
                          </p:cTn>
                        </p:par>
                        <p:par>
                          <p:cTn id="72" fill="hold">
                            <p:stCondLst>
                              <p:cond delay="500"/>
                            </p:stCondLst>
                            <p:childTnLst>
                              <p:par>
                                <p:cTn id="73" presetID="10" presetClass="entr" presetSubtype="0" fill="hold" grpId="0" nodeType="afterEffect">
                                  <p:stCondLst>
                                    <p:cond delay="0"/>
                                  </p:stCondLst>
                                  <p:childTnLst>
                                    <p:set>
                                      <p:cBhvr>
                                        <p:cTn id="74" dur="1" fill="hold">
                                          <p:stCondLst>
                                            <p:cond delay="0"/>
                                          </p:stCondLst>
                                        </p:cTn>
                                        <p:tgtEl>
                                          <p:spTgt spid="15"/>
                                        </p:tgtEl>
                                        <p:attrNameLst>
                                          <p:attrName>style.visibility</p:attrName>
                                        </p:attrNameLst>
                                      </p:cBhvr>
                                      <p:to>
                                        <p:strVal val="visible"/>
                                      </p:to>
                                    </p:set>
                                    <p:animEffect transition="in" filter="fade">
                                      <p:cBhvr>
                                        <p:cTn id="75" dur="500"/>
                                        <p:tgtEl>
                                          <p:spTgt spid="15"/>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16"/>
                                        </p:tgtEl>
                                        <p:attrNameLst>
                                          <p:attrName>style.visibility</p:attrName>
                                        </p:attrNameLst>
                                      </p:cBhvr>
                                      <p:to>
                                        <p:strVal val="visible"/>
                                      </p:to>
                                    </p:set>
                                    <p:animEffect transition="in" filter="fade">
                                      <p:cBhvr>
                                        <p:cTn id="80" dur="500"/>
                                        <p:tgtEl>
                                          <p:spTgt spid="16"/>
                                        </p:tgtEl>
                                      </p:cBhvr>
                                    </p:animEffect>
                                  </p:childTnLst>
                                </p:cTn>
                              </p:par>
                            </p:childTnLst>
                          </p:cTn>
                        </p:par>
                        <p:par>
                          <p:cTn id="81" fill="hold">
                            <p:stCondLst>
                              <p:cond delay="500"/>
                            </p:stCondLst>
                            <p:childTnLst>
                              <p:par>
                                <p:cTn id="82" presetID="10" presetClass="entr" presetSubtype="0" fill="hold" grpId="0" nodeType="afterEffect">
                                  <p:stCondLst>
                                    <p:cond delay="0"/>
                                  </p:stCondLst>
                                  <p:childTnLst>
                                    <p:set>
                                      <p:cBhvr>
                                        <p:cTn id="83" dur="1" fill="hold">
                                          <p:stCondLst>
                                            <p:cond delay="0"/>
                                          </p:stCondLst>
                                        </p:cTn>
                                        <p:tgtEl>
                                          <p:spTgt spid="17"/>
                                        </p:tgtEl>
                                        <p:attrNameLst>
                                          <p:attrName>style.visibility</p:attrName>
                                        </p:attrNameLst>
                                      </p:cBhvr>
                                      <p:to>
                                        <p:strVal val="visible"/>
                                      </p:to>
                                    </p:set>
                                    <p:animEffect transition="in" filter="fade">
                                      <p:cBhvr>
                                        <p:cTn id="84" dur="500"/>
                                        <p:tgtEl>
                                          <p:spTgt spid="17"/>
                                        </p:tgtEl>
                                      </p:cBhvr>
                                    </p:animEffect>
                                  </p:childTnLst>
                                </p:cTn>
                              </p:par>
                            </p:childTnLst>
                          </p:cTn>
                        </p:par>
                        <p:par>
                          <p:cTn id="85" fill="hold">
                            <p:stCondLst>
                              <p:cond delay="1000"/>
                            </p:stCondLst>
                            <p:childTnLst>
                              <p:par>
                                <p:cTn id="86" presetID="10" presetClass="entr" presetSubtype="0" fill="hold" grpId="0" nodeType="afterEffect">
                                  <p:stCondLst>
                                    <p:cond delay="0"/>
                                  </p:stCondLst>
                                  <p:childTnLst>
                                    <p:set>
                                      <p:cBhvr>
                                        <p:cTn id="87" dur="1" fill="hold">
                                          <p:stCondLst>
                                            <p:cond delay="0"/>
                                          </p:stCondLst>
                                        </p:cTn>
                                        <p:tgtEl>
                                          <p:spTgt spid="18"/>
                                        </p:tgtEl>
                                        <p:attrNameLst>
                                          <p:attrName>style.visibility</p:attrName>
                                        </p:attrNameLst>
                                      </p:cBhvr>
                                      <p:to>
                                        <p:strVal val="visible"/>
                                      </p:to>
                                    </p:set>
                                    <p:animEffect transition="in" filter="fade">
                                      <p:cBhvr>
                                        <p:cTn id="88" dur="500"/>
                                        <p:tgtEl>
                                          <p:spTgt spid="18"/>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21"/>
                                        </p:tgtEl>
                                        <p:attrNameLst>
                                          <p:attrName>style.visibility</p:attrName>
                                        </p:attrNameLst>
                                      </p:cBhvr>
                                      <p:to>
                                        <p:strVal val="visible"/>
                                      </p:to>
                                    </p:set>
                                    <p:animEffect transition="in" filter="fade">
                                      <p:cBhvr>
                                        <p:cTn id="93" dur="500"/>
                                        <p:tgtEl>
                                          <p:spTgt spid="21"/>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xit" presetSubtype="0" fill="hold" grpId="1" nodeType="clickEffect">
                                  <p:stCondLst>
                                    <p:cond delay="0"/>
                                  </p:stCondLst>
                                  <p:childTnLst>
                                    <p:animEffect transition="out" filter="fade">
                                      <p:cBhvr>
                                        <p:cTn id="97" dur="500"/>
                                        <p:tgtEl>
                                          <p:spTgt spid="17"/>
                                        </p:tgtEl>
                                      </p:cBhvr>
                                    </p:animEffect>
                                    <p:set>
                                      <p:cBhvr>
                                        <p:cTn id="98" dur="1" fill="hold">
                                          <p:stCondLst>
                                            <p:cond delay="499"/>
                                          </p:stCondLst>
                                        </p:cTn>
                                        <p:tgtEl>
                                          <p:spTgt spid="17"/>
                                        </p:tgtEl>
                                        <p:attrNameLst>
                                          <p:attrName>style.visibility</p:attrName>
                                        </p:attrNameLst>
                                      </p:cBhvr>
                                      <p:to>
                                        <p:strVal val="hidden"/>
                                      </p:to>
                                    </p:set>
                                  </p:childTnLst>
                                </p:cTn>
                              </p:par>
                              <p:par>
                                <p:cTn id="99" presetID="10" presetClass="exit" presetSubtype="0" fill="hold" grpId="1" nodeType="withEffect">
                                  <p:stCondLst>
                                    <p:cond delay="0"/>
                                  </p:stCondLst>
                                  <p:childTnLst>
                                    <p:animEffect transition="out" filter="fade">
                                      <p:cBhvr>
                                        <p:cTn id="100" dur="500"/>
                                        <p:tgtEl>
                                          <p:spTgt spid="18"/>
                                        </p:tgtEl>
                                      </p:cBhvr>
                                    </p:animEffect>
                                    <p:set>
                                      <p:cBhvr>
                                        <p:cTn id="101" dur="1" fill="hold">
                                          <p:stCondLst>
                                            <p:cond delay="499"/>
                                          </p:stCondLst>
                                        </p:cTn>
                                        <p:tgtEl>
                                          <p:spTgt spid="18"/>
                                        </p:tgtEl>
                                        <p:attrNameLst>
                                          <p:attrName>style.visibility</p:attrName>
                                        </p:attrNameLst>
                                      </p:cBhvr>
                                      <p:to>
                                        <p:strVal val="hidden"/>
                                      </p:to>
                                    </p:set>
                                  </p:childTnLst>
                                </p:cTn>
                              </p:par>
                              <p:par>
                                <p:cTn id="102" presetID="10" presetClass="exit" presetSubtype="0" fill="hold" grpId="1" nodeType="withEffect">
                                  <p:stCondLst>
                                    <p:cond delay="0"/>
                                  </p:stCondLst>
                                  <p:childTnLst>
                                    <p:animEffect transition="out" filter="fade">
                                      <p:cBhvr>
                                        <p:cTn id="103" dur="500"/>
                                        <p:tgtEl>
                                          <p:spTgt spid="21"/>
                                        </p:tgtEl>
                                      </p:cBhvr>
                                    </p:animEffect>
                                    <p:set>
                                      <p:cBhvr>
                                        <p:cTn id="104" dur="1" fill="hold">
                                          <p:stCondLst>
                                            <p:cond delay="499"/>
                                          </p:stCondLst>
                                        </p:cTn>
                                        <p:tgtEl>
                                          <p:spTgt spid="21"/>
                                        </p:tgtEl>
                                        <p:attrNameLst>
                                          <p:attrName>style.visibility</p:attrName>
                                        </p:attrNameLst>
                                      </p:cBhvr>
                                      <p:to>
                                        <p:strVal val="hidden"/>
                                      </p:to>
                                    </p:set>
                                  </p:childTnLst>
                                </p:cTn>
                              </p:par>
                            </p:childTnLst>
                          </p:cTn>
                        </p:par>
                        <p:par>
                          <p:cTn id="105" fill="hold">
                            <p:stCondLst>
                              <p:cond delay="500"/>
                            </p:stCondLst>
                            <p:childTnLst>
                              <p:par>
                                <p:cTn id="106" presetID="10" presetClass="entr" presetSubtype="0" fill="hold" grpId="0" nodeType="afterEffect">
                                  <p:stCondLst>
                                    <p:cond delay="0"/>
                                  </p:stCondLst>
                                  <p:childTnLst>
                                    <p:set>
                                      <p:cBhvr>
                                        <p:cTn id="107" dur="1" fill="hold">
                                          <p:stCondLst>
                                            <p:cond delay="0"/>
                                          </p:stCondLst>
                                        </p:cTn>
                                        <p:tgtEl>
                                          <p:spTgt spid="22"/>
                                        </p:tgtEl>
                                        <p:attrNameLst>
                                          <p:attrName>style.visibility</p:attrName>
                                        </p:attrNameLst>
                                      </p:cBhvr>
                                      <p:to>
                                        <p:strVal val="visible"/>
                                      </p:to>
                                    </p:set>
                                    <p:animEffect transition="in" filter="fade">
                                      <p:cBhvr>
                                        <p:cTn id="108" dur="500"/>
                                        <p:tgtEl>
                                          <p:spTgt spid="22"/>
                                        </p:tgtEl>
                                      </p:cBhvr>
                                    </p:animEffect>
                                  </p:childTnLst>
                                </p:cTn>
                              </p:par>
                            </p:childTnLst>
                          </p:cTn>
                        </p:par>
                      </p:childTnLst>
                    </p:cTn>
                  </p:par>
                  <p:par>
                    <p:cTn id="109" fill="hold">
                      <p:stCondLst>
                        <p:cond delay="indefinite"/>
                      </p:stCondLst>
                      <p:childTnLst>
                        <p:par>
                          <p:cTn id="110" fill="hold">
                            <p:stCondLst>
                              <p:cond delay="0"/>
                            </p:stCondLst>
                            <p:childTnLst>
                              <p:par>
                                <p:cTn id="111" presetID="10" presetClass="entr" presetSubtype="0" fill="hold" grpId="0" nodeType="clickEffect">
                                  <p:stCondLst>
                                    <p:cond delay="0"/>
                                  </p:stCondLst>
                                  <p:childTnLst>
                                    <p:set>
                                      <p:cBhvr>
                                        <p:cTn id="112" dur="1" fill="hold">
                                          <p:stCondLst>
                                            <p:cond delay="0"/>
                                          </p:stCondLst>
                                        </p:cTn>
                                        <p:tgtEl>
                                          <p:spTgt spid="23"/>
                                        </p:tgtEl>
                                        <p:attrNameLst>
                                          <p:attrName>style.visibility</p:attrName>
                                        </p:attrNameLst>
                                      </p:cBhvr>
                                      <p:to>
                                        <p:strVal val="visible"/>
                                      </p:to>
                                    </p:set>
                                    <p:animEffect transition="in" filter="fade">
                                      <p:cBhvr>
                                        <p:cTn id="113" dur="500"/>
                                        <p:tgtEl>
                                          <p:spTgt spid="23"/>
                                        </p:tgtEl>
                                      </p:cBhvr>
                                    </p:animEffect>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grpId="0" nodeType="clickEffect">
                                  <p:stCondLst>
                                    <p:cond delay="0"/>
                                  </p:stCondLst>
                                  <p:childTnLst>
                                    <p:set>
                                      <p:cBhvr>
                                        <p:cTn id="117" dur="1" fill="hold">
                                          <p:stCondLst>
                                            <p:cond delay="0"/>
                                          </p:stCondLst>
                                        </p:cTn>
                                        <p:tgtEl>
                                          <p:spTgt spid="24"/>
                                        </p:tgtEl>
                                        <p:attrNameLst>
                                          <p:attrName>style.visibility</p:attrName>
                                        </p:attrNameLst>
                                      </p:cBhvr>
                                      <p:to>
                                        <p:strVal val="visible"/>
                                      </p:to>
                                    </p:set>
                                    <p:animEffect transition="in" filter="fade">
                                      <p:cBhvr>
                                        <p:cTn id="11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4" grpId="0"/>
      <p:bldP spid="14" grpId="1"/>
      <p:bldP spid="15" grpId="0"/>
      <p:bldP spid="16" grpId="0" animBg="1"/>
      <p:bldP spid="17" grpId="0"/>
      <p:bldP spid="17" grpId="1"/>
      <p:bldP spid="18" grpId="0"/>
      <p:bldP spid="18" grpId="1"/>
      <p:bldP spid="21" grpId="0"/>
      <p:bldP spid="21" grpId="1"/>
      <p:bldP spid="22" grpId="0"/>
      <p:bldP spid="23" grpId="0"/>
      <p:bldP spid="2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Vergence</a:t>
            </a:r>
            <a:r>
              <a:rPr lang="en-US" dirty="0" smtClean="0"/>
              <a:t> to disparity</a:t>
            </a:r>
            <a:endParaRPr lang="en-US" dirty="0"/>
          </a:p>
        </p:txBody>
      </p:sp>
      <p:grpSp>
        <p:nvGrpSpPr>
          <p:cNvPr id="3" name="Group 2"/>
          <p:cNvGrpSpPr/>
          <p:nvPr/>
        </p:nvGrpSpPr>
        <p:grpSpPr>
          <a:xfrm>
            <a:off x="685800" y="1261365"/>
            <a:ext cx="2665064" cy="2986785"/>
            <a:chOff x="685800" y="1261365"/>
            <a:chExt cx="2665064" cy="2986785"/>
          </a:xfrm>
        </p:grpSpPr>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1032" y="1261365"/>
              <a:ext cx="2514600" cy="2514600"/>
            </a:xfrm>
            <a:prstGeom prst="rect">
              <a:avLst/>
            </a:prstGeom>
            <a:noFill/>
            <a:ln w="12700">
              <a:solidFill>
                <a:schemeClr val="bg1">
                  <a:lumMod val="85000"/>
                </a:schemeClr>
              </a:solidFill>
              <a:miter lim="800000"/>
              <a:headEnd/>
              <a:tailEnd/>
            </a:ln>
            <a:effectLst>
              <a:outerShdw blurRad="190500" dist="50800" dir="2700000" algn="ctr" rotWithShape="0">
                <a:schemeClr val="tx1">
                  <a:alpha val="40000"/>
                </a:schemeClr>
              </a:outerShdw>
            </a:effectLst>
            <a:extLst>
              <a:ext uri="{909E8E84-426E-40DD-AFC4-6F175D3DCCD1}">
                <a14:hiddenFill xmlns:a14="http://schemas.microsoft.com/office/drawing/2010/main">
                  <a:solidFill>
                    <a:schemeClr val="accent1"/>
                  </a:solidFill>
                </a14:hiddenFill>
              </a:ext>
            </a:extLst>
          </p:spPr>
        </p:pic>
        <p:sp>
          <p:nvSpPr>
            <p:cNvPr id="5" name="TextBox 4"/>
            <p:cNvSpPr txBox="1"/>
            <p:nvPr/>
          </p:nvSpPr>
          <p:spPr>
            <a:xfrm>
              <a:off x="685800" y="3786485"/>
              <a:ext cx="2665064" cy="461665"/>
            </a:xfrm>
            <a:prstGeom prst="rect">
              <a:avLst/>
            </a:prstGeom>
            <a:noFill/>
          </p:spPr>
          <p:txBody>
            <a:bodyPr wrap="square" rtlCol="0">
              <a:spAutoFit/>
            </a:bodyPr>
            <a:lstStyle/>
            <a:p>
              <a:pPr algn="ctr"/>
              <a:r>
                <a:rPr lang="en-US" sz="2400" b="1" dirty="0" err="1" smtClean="0"/>
                <a:t>Vergence</a:t>
              </a:r>
              <a:r>
                <a:rPr lang="en-US" sz="2400" b="1" dirty="0" smtClean="0"/>
                <a:t> </a:t>
              </a:r>
              <a:r>
                <a:rPr lang="en-US" sz="2000" b="1" dirty="0" smtClean="0">
                  <a:solidFill>
                    <a:schemeClr val="tx1">
                      <a:lumMod val="50000"/>
                      <a:lumOff val="50000"/>
                    </a:schemeClr>
                  </a:solidFill>
                </a:rPr>
                <a:t>[</a:t>
              </a:r>
              <a:r>
                <a:rPr lang="en-US" sz="2000" b="1" dirty="0" err="1" smtClean="0">
                  <a:solidFill>
                    <a:schemeClr val="tx1">
                      <a:lumMod val="50000"/>
                      <a:lumOff val="50000"/>
                    </a:schemeClr>
                  </a:solidFill>
                </a:rPr>
                <a:t>arcmin</a:t>
              </a:r>
              <a:r>
                <a:rPr lang="en-US" sz="2000" b="1" dirty="0" smtClean="0">
                  <a:solidFill>
                    <a:schemeClr val="tx1">
                      <a:lumMod val="50000"/>
                      <a:lumOff val="50000"/>
                    </a:schemeClr>
                  </a:solidFill>
                </a:rPr>
                <a:t>]</a:t>
              </a:r>
              <a:endParaRPr lang="en-US" sz="2000" b="1" dirty="0">
                <a:solidFill>
                  <a:schemeClr val="tx1">
                    <a:lumMod val="50000"/>
                    <a:lumOff val="50000"/>
                  </a:schemeClr>
                </a:solidFill>
              </a:endParaRPr>
            </a:p>
          </p:txBody>
        </p:sp>
      </p:grpSp>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800" y="1151358"/>
            <a:ext cx="1811831" cy="1799997"/>
          </a:xfrm>
          <a:prstGeom prst="rect">
            <a:avLst/>
          </a:prstGeom>
          <a:noFill/>
          <a:ln w="12700">
            <a:solidFill>
              <a:schemeClr val="bg1">
                <a:lumMod val="85000"/>
              </a:schemeClr>
            </a:solidFill>
            <a:miter lim="800000"/>
            <a:headEnd/>
            <a:tailEnd/>
          </a:ln>
          <a:effectLst>
            <a:outerShdw blurRad="63500" dist="76200" dir="9060000" algn="ctr" rotWithShape="0">
              <a:schemeClr val="tx1">
                <a:alpha val="40000"/>
              </a:schemeClr>
            </a:outerShdw>
          </a:effectLst>
          <a:scene3d>
            <a:camera prst="perspectiveContrastingRightFacing"/>
            <a:lightRig rig="threePt" dir="t"/>
          </a:scene3d>
          <a:extLst>
            <a:ext uri="{909E8E84-426E-40DD-AFC4-6F175D3DCCD1}">
              <a14:hiddenFill xmlns:a14="http://schemas.microsoft.com/office/drawing/2010/main">
                <a:solidFill>
                  <a:schemeClr val="accent1"/>
                </a:solidFill>
              </a14:hiddenFill>
            </a:ext>
          </a:extLst>
        </p:spPr>
      </p:pic>
      <p:pic>
        <p:nvPicPr>
          <p:cNvPr id="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7298" y="1273278"/>
            <a:ext cx="1811831" cy="1799997"/>
          </a:xfrm>
          <a:prstGeom prst="rect">
            <a:avLst/>
          </a:prstGeom>
          <a:noFill/>
          <a:ln w="12700">
            <a:solidFill>
              <a:schemeClr val="bg1">
                <a:lumMod val="85000"/>
              </a:schemeClr>
            </a:solidFill>
            <a:miter lim="800000"/>
            <a:headEnd/>
            <a:tailEnd/>
          </a:ln>
          <a:effectLst>
            <a:outerShdw blurRad="63500" dist="76200" dir="9060000" algn="ctr" rotWithShape="0">
              <a:schemeClr val="tx1">
                <a:alpha val="40000"/>
              </a:schemeClr>
            </a:outerShdw>
          </a:effectLst>
          <a:scene3d>
            <a:camera prst="perspectiveContrastingRightFacing"/>
            <a:lightRig rig="threePt" dir="t"/>
          </a:scene3d>
          <a:extLst>
            <a:ext uri="{909E8E84-426E-40DD-AFC4-6F175D3DCCD1}">
              <a14:hiddenFill xmlns:a14="http://schemas.microsoft.com/office/drawing/2010/main">
                <a:solidFill>
                  <a:schemeClr val="accent1"/>
                </a:solidFill>
              </a14:hiddenFill>
            </a:ext>
          </a:extLst>
        </p:spPr>
      </p:pic>
      <p:pic>
        <p:nvPicPr>
          <p:cNvPr id="8" name="Picture 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69795" y="1395198"/>
            <a:ext cx="1811831" cy="1799997"/>
          </a:xfrm>
          <a:prstGeom prst="rect">
            <a:avLst/>
          </a:prstGeom>
          <a:noFill/>
          <a:ln w="12700">
            <a:solidFill>
              <a:schemeClr val="bg1">
                <a:lumMod val="85000"/>
              </a:schemeClr>
            </a:solidFill>
            <a:miter lim="800000"/>
            <a:headEnd/>
            <a:tailEnd/>
          </a:ln>
          <a:effectLst>
            <a:outerShdw blurRad="63500" dist="76200" dir="9060000" algn="ctr" rotWithShape="0">
              <a:schemeClr val="tx1">
                <a:alpha val="40000"/>
              </a:schemeClr>
            </a:outerShdw>
          </a:effectLst>
          <a:scene3d>
            <a:camera prst="perspectiveContrastingRightFacing"/>
            <a:lightRig rig="threePt" dir="t"/>
          </a:scene3d>
          <a:extLst>
            <a:ext uri="{909E8E84-426E-40DD-AFC4-6F175D3DCCD1}">
              <a14:hiddenFill xmlns:a14="http://schemas.microsoft.com/office/drawing/2010/main">
                <a:solidFill>
                  <a:schemeClr val="accent1"/>
                </a:solidFill>
              </a14:hiddenFill>
            </a:ext>
          </a:extLst>
        </p:spPr>
      </p:pic>
      <p:pic>
        <p:nvPicPr>
          <p:cNvPr id="9" name="Picture 8"/>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452293" y="1517118"/>
            <a:ext cx="1811831" cy="1799997"/>
          </a:xfrm>
          <a:prstGeom prst="rect">
            <a:avLst/>
          </a:prstGeom>
          <a:noFill/>
          <a:ln w="12700">
            <a:solidFill>
              <a:schemeClr val="bg1">
                <a:lumMod val="85000"/>
              </a:schemeClr>
            </a:solidFill>
            <a:miter lim="800000"/>
            <a:headEnd/>
            <a:tailEnd/>
          </a:ln>
          <a:effectLst>
            <a:outerShdw blurRad="63500" dist="76200" dir="9060000" algn="ctr" rotWithShape="0">
              <a:schemeClr val="tx1">
                <a:alpha val="40000"/>
              </a:schemeClr>
            </a:outerShdw>
          </a:effectLst>
          <a:scene3d>
            <a:camera prst="perspectiveContrastingRightFacing"/>
            <a:lightRig rig="threePt" dir="t"/>
          </a:scene3d>
          <a:extLst>
            <a:ext uri="{909E8E84-426E-40DD-AFC4-6F175D3DCCD1}">
              <a14:hiddenFill xmlns:a14="http://schemas.microsoft.com/office/drawing/2010/main">
                <a:solidFill>
                  <a:schemeClr val="accent1"/>
                </a:solidFill>
              </a14:hiddenFill>
            </a:ext>
          </a:extLst>
        </p:spPr>
      </p:pic>
      <p:pic>
        <p:nvPicPr>
          <p:cNvPr id="10" name="Picture 5"/>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834791" y="1639038"/>
            <a:ext cx="1811831" cy="1799997"/>
          </a:xfrm>
          <a:prstGeom prst="rect">
            <a:avLst/>
          </a:prstGeom>
          <a:noFill/>
          <a:ln w="12700">
            <a:solidFill>
              <a:schemeClr val="bg1">
                <a:lumMod val="85000"/>
              </a:schemeClr>
            </a:solidFill>
            <a:miter lim="800000"/>
            <a:headEnd/>
            <a:tailEnd/>
          </a:ln>
          <a:effectLst>
            <a:outerShdw blurRad="63500" dist="76200" dir="9060000" algn="ctr" rotWithShape="0">
              <a:schemeClr val="tx1">
                <a:alpha val="40000"/>
              </a:schemeClr>
            </a:outerShdw>
          </a:effectLst>
          <a:scene3d>
            <a:camera prst="perspectiveContrastingRightFacing"/>
            <a:lightRig rig="threePt" dir="t"/>
          </a:scene3d>
          <a:extLst>
            <a:ext uri="{909E8E84-426E-40DD-AFC4-6F175D3DCCD1}">
              <a14:hiddenFill xmlns:a14="http://schemas.microsoft.com/office/drawing/2010/main">
                <a:solidFill>
                  <a:schemeClr val="accent1"/>
                </a:solidFill>
              </a14:hiddenFill>
            </a:ext>
          </a:extLst>
        </p:spPr>
      </p:pic>
      <p:pic>
        <p:nvPicPr>
          <p:cNvPr id="11" name="Picture 6"/>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217288" y="1760958"/>
            <a:ext cx="1811831" cy="1799997"/>
          </a:xfrm>
          <a:prstGeom prst="rect">
            <a:avLst/>
          </a:prstGeom>
          <a:noFill/>
          <a:ln w="12700">
            <a:solidFill>
              <a:schemeClr val="bg1">
                <a:lumMod val="85000"/>
              </a:schemeClr>
            </a:solidFill>
            <a:miter lim="800000"/>
            <a:headEnd/>
            <a:tailEnd/>
          </a:ln>
          <a:effectLst>
            <a:outerShdw blurRad="63500" dist="76200" dir="9060000" algn="ctr" rotWithShape="0">
              <a:schemeClr val="tx1">
                <a:alpha val="40000"/>
              </a:schemeClr>
            </a:outerShdw>
          </a:effectLst>
          <a:scene3d>
            <a:camera prst="perspectiveContrastingRightFacing"/>
            <a:lightRig rig="threePt" dir="t"/>
          </a:scene3d>
          <a:extLst>
            <a:ext uri="{909E8E84-426E-40DD-AFC4-6F175D3DCCD1}">
              <a14:hiddenFill xmlns:a14="http://schemas.microsoft.com/office/drawing/2010/main">
                <a:solidFill>
                  <a:schemeClr val="accent1"/>
                </a:solidFill>
              </a14:hiddenFill>
            </a:ext>
          </a:extLst>
        </p:spPr>
      </p:pic>
      <p:pic>
        <p:nvPicPr>
          <p:cNvPr id="12" name="Picture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890680" y="1151358"/>
            <a:ext cx="1808672" cy="1796859"/>
          </a:xfrm>
          <a:prstGeom prst="rect">
            <a:avLst/>
          </a:prstGeom>
          <a:noFill/>
          <a:ln w="12700">
            <a:solidFill>
              <a:schemeClr val="bg1">
                <a:lumMod val="85000"/>
              </a:schemeClr>
            </a:solidFill>
            <a:miter lim="800000"/>
            <a:headEnd/>
            <a:tailEnd/>
          </a:ln>
          <a:effectLst>
            <a:outerShdw blurRad="63500" dist="76200" dir="9060000" algn="ctr" rotWithShape="0">
              <a:schemeClr val="tx1">
                <a:alpha val="40000"/>
              </a:schemeClr>
            </a:outerShdw>
          </a:effectLst>
          <a:scene3d>
            <a:camera prst="perspectiveContrastingRightFacing"/>
            <a:lightRig rig="threePt" dir="t"/>
          </a:scene3d>
          <a:extLst>
            <a:ext uri="{909E8E84-426E-40DD-AFC4-6F175D3DCCD1}">
              <a14:hiddenFill xmlns:a14="http://schemas.microsoft.com/office/drawing/2010/main">
                <a:solidFill>
                  <a:schemeClr val="accent1"/>
                </a:solidFill>
              </a14:hiddenFill>
            </a:ext>
          </a:extLst>
        </p:spPr>
      </p:pic>
      <p:pic>
        <p:nvPicPr>
          <p:cNvPr id="13" name="Picture 15"/>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272511" y="1269652"/>
            <a:ext cx="1801392" cy="1801392"/>
          </a:xfrm>
          <a:prstGeom prst="rect">
            <a:avLst/>
          </a:prstGeom>
          <a:noFill/>
          <a:ln w="9525">
            <a:solidFill>
              <a:schemeClr val="bg1">
                <a:lumMod val="85000"/>
              </a:schemeClr>
            </a:solidFill>
            <a:miter lim="800000"/>
            <a:headEnd/>
            <a:tailEnd/>
          </a:ln>
          <a:effectLst>
            <a:outerShdw blurRad="63500" dist="76200" dir="9060000" algn="ctr" rotWithShape="0">
              <a:schemeClr val="tx1">
                <a:alpha val="40000"/>
              </a:schemeClr>
            </a:outerShdw>
          </a:effectLst>
          <a:scene3d>
            <a:camera prst="perspectiveContrastingRightFacing"/>
            <a:lightRig rig="threePt" dir="t"/>
          </a:scene3d>
          <a:extLst>
            <a:ext uri="{909E8E84-426E-40DD-AFC4-6F175D3DCCD1}">
              <a14:hiddenFill xmlns:a14="http://schemas.microsoft.com/office/drawing/2010/main">
                <a:solidFill>
                  <a:schemeClr val="accent1"/>
                </a:solidFill>
              </a14:hiddenFill>
            </a:ext>
          </a:extLst>
        </p:spPr>
      </p:pic>
      <p:pic>
        <p:nvPicPr>
          <p:cNvPr id="14" name="Picture 14"/>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654341" y="1392479"/>
            <a:ext cx="1801392" cy="1801392"/>
          </a:xfrm>
          <a:prstGeom prst="rect">
            <a:avLst/>
          </a:prstGeom>
          <a:noFill/>
          <a:ln w="9525">
            <a:solidFill>
              <a:schemeClr val="bg1">
                <a:lumMod val="85000"/>
              </a:schemeClr>
            </a:solidFill>
            <a:miter lim="800000"/>
            <a:headEnd/>
            <a:tailEnd/>
          </a:ln>
          <a:effectLst>
            <a:outerShdw blurRad="63500" dist="76200" dir="9060000" algn="ctr" rotWithShape="0">
              <a:schemeClr val="tx1">
                <a:alpha val="40000"/>
              </a:schemeClr>
            </a:outerShdw>
          </a:effectLst>
          <a:scene3d>
            <a:camera prst="perspectiveContrastingRightFacing"/>
            <a:lightRig rig="threePt" dir="t"/>
          </a:scene3d>
          <a:extLst>
            <a:ext uri="{909E8E84-426E-40DD-AFC4-6F175D3DCCD1}">
              <a14:hiddenFill xmlns:a14="http://schemas.microsoft.com/office/drawing/2010/main">
                <a:solidFill>
                  <a:schemeClr val="accent1"/>
                </a:solidFill>
              </a14:hiddenFill>
            </a:ext>
          </a:extLst>
        </p:spPr>
      </p:pic>
      <p:pic>
        <p:nvPicPr>
          <p:cNvPr id="15" name="Picture 13"/>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036172" y="1515306"/>
            <a:ext cx="1801392" cy="1801392"/>
          </a:xfrm>
          <a:prstGeom prst="rect">
            <a:avLst/>
          </a:prstGeom>
          <a:noFill/>
          <a:ln w="9525">
            <a:solidFill>
              <a:schemeClr val="bg1">
                <a:lumMod val="85000"/>
              </a:schemeClr>
            </a:solidFill>
            <a:miter lim="800000"/>
            <a:headEnd/>
            <a:tailEnd/>
          </a:ln>
          <a:effectLst>
            <a:outerShdw blurRad="63500" dist="76200" dir="9060000" algn="ctr" rotWithShape="0">
              <a:schemeClr val="tx1">
                <a:alpha val="40000"/>
              </a:schemeClr>
            </a:outerShdw>
          </a:effectLst>
          <a:scene3d>
            <a:camera prst="perspectiveContrastingRightFacing"/>
            <a:lightRig rig="threePt" dir="t"/>
          </a:scene3d>
          <a:extLst>
            <a:ext uri="{909E8E84-426E-40DD-AFC4-6F175D3DCCD1}">
              <a14:hiddenFill xmlns:a14="http://schemas.microsoft.com/office/drawing/2010/main">
                <a:solidFill>
                  <a:schemeClr val="accent1"/>
                </a:solidFill>
              </a14:hiddenFill>
            </a:ext>
          </a:extLst>
        </p:spPr>
      </p:pic>
      <p:pic>
        <p:nvPicPr>
          <p:cNvPr id="16" name="Picture 1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418003" y="1638133"/>
            <a:ext cx="1801392" cy="1801392"/>
          </a:xfrm>
          <a:prstGeom prst="rect">
            <a:avLst/>
          </a:prstGeom>
          <a:noFill/>
          <a:ln w="9525">
            <a:solidFill>
              <a:schemeClr val="bg1">
                <a:lumMod val="85000"/>
              </a:schemeClr>
            </a:solidFill>
            <a:miter lim="800000"/>
            <a:headEnd/>
            <a:tailEnd/>
          </a:ln>
          <a:effectLst>
            <a:outerShdw blurRad="63500" dist="76200" dir="9060000" algn="ctr" rotWithShape="0">
              <a:schemeClr val="tx1">
                <a:alpha val="40000"/>
              </a:schemeClr>
            </a:outerShdw>
          </a:effectLst>
          <a:scene3d>
            <a:camera prst="perspectiveContrastingRightFacing"/>
            <a:lightRig rig="threePt" dir="t"/>
          </a:scene3d>
          <a:extLst>
            <a:ext uri="{909E8E84-426E-40DD-AFC4-6F175D3DCCD1}">
              <a14:hiddenFill xmlns:a14="http://schemas.microsoft.com/office/drawing/2010/main">
                <a:solidFill>
                  <a:schemeClr val="accent1"/>
                </a:solidFill>
              </a14:hiddenFill>
            </a:ext>
          </a:extLst>
        </p:spPr>
      </p:pic>
      <p:pic>
        <p:nvPicPr>
          <p:cNvPr id="17" name="Picture 10"/>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6809208" y="1760958"/>
            <a:ext cx="1801392" cy="1801392"/>
          </a:xfrm>
          <a:prstGeom prst="rect">
            <a:avLst/>
          </a:prstGeom>
          <a:noFill/>
          <a:ln w="9525">
            <a:solidFill>
              <a:schemeClr val="bg1">
                <a:lumMod val="85000"/>
              </a:schemeClr>
            </a:solidFill>
            <a:miter lim="800000"/>
            <a:headEnd/>
            <a:tailEnd/>
          </a:ln>
          <a:effectLst>
            <a:outerShdw blurRad="63500" dist="76200" dir="9060000" algn="ctr" rotWithShape="0">
              <a:schemeClr val="tx1">
                <a:alpha val="40000"/>
              </a:schemeClr>
            </a:outerShdw>
          </a:effectLst>
          <a:scene3d>
            <a:camera prst="perspectiveContrastingRightFacing"/>
            <a:lightRig rig="threePt" dir="t"/>
          </a:scene3d>
          <a:extLst>
            <a:ext uri="{909E8E84-426E-40DD-AFC4-6F175D3DCCD1}">
              <a14:hiddenFill xmlns:a14="http://schemas.microsoft.com/office/drawing/2010/main">
                <a:solidFill>
                  <a:schemeClr val="accent1"/>
                </a:solidFill>
              </a14:hiddenFill>
            </a:ext>
          </a:extLst>
        </p:spPr>
      </p:pic>
      <p:sp>
        <p:nvSpPr>
          <p:cNvPr id="18" name="TextBox 17"/>
          <p:cNvSpPr txBox="1"/>
          <p:nvPr/>
        </p:nvSpPr>
        <p:spPr>
          <a:xfrm>
            <a:off x="815003" y="3862685"/>
            <a:ext cx="2665064" cy="461665"/>
          </a:xfrm>
          <a:prstGeom prst="rect">
            <a:avLst/>
          </a:prstGeom>
          <a:noFill/>
        </p:spPr>
        <p:txBody>
          <a:bodyPr wrap="square" rtlCol="0">
            <a:spAutoFit/>
          </a:bodyPr>
          <a:lstStyle/>
          <a:p>
            <a:pPr algn="ctr"/>
            <a:r>
              <a:rPr lang="en-US" sz="2400" b="1" dirty="0" err="1" smtClean="0"/>
              <a:t>Lowpass</a:t>
            </a:r>
            <a:r>
              <a:rPr lang="en-US" sz="2400" b="1" dirty="0" smtClean="0"/>
              <a:t> filters</a:t>
            </a:r>
            <a:endParaRPr lang="en-US" sz="2000" b="1" dirty="0">
              <a:solidFill>
                <a:schemeClr val="tx1">
                  <a:lumMod val="50000"/>
                  <a:lumOff val="50000"/>
                </a:schemeClr>
              </a:solidFill>
            </a:endParaRPr>
          </a:p>
        </p:txBody>
      </p:sp>
      <p:sp>
        <p:nvSpPr>
          <p:cNvPr id="19" name="Right Arrow 18"/>
          <p:cNvSpPr/>
          <p:nvPr/>
        </p:nvSpPr>
        <p:spPr>
          <a:xfrm>
            <a:off x="4015472" y="2343150"/>
            <a:ext cx="914400" cy="450821"/>
          </a:xfrm>
          <a:prstGeom prst="rightArrow">
            <a:avLst>
              <a:gd name="adj1" fmla="val 50000"/>
              <a:gd name="adj2" fmla="val 91264"/>
            </a:avLst>
          </a:prstGeom>
          <a:gradFill>
            <a:gsLst>
              <a:gs pos="0">
                <a:schemeClr val="bg1">
                  <a:lumMod val="75000"/>
                </a:schemeClr>
              </a:gs>
              <a:gs pos="100000">
                <a:schemeClr val="bg1">
                  <a:lumMod val="95000"/>
                </a:schemeClr>
              </a:gs>
            </a:gsLst>
            <a:lin ang="0" scaled="1"/>
          </a:gradFill>
          <a:ln w="6350">
            <a:solidFill>
              <a:schemeClr val="tx1">
                <a:lumMod val="75000"/>
                <a:lumOff val="2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5366820" y="3862685"/>
            <a:ext cx="2665064" cy="461665"/>
          </a:xfrm>
          <a:prstGeom prst="rect">
            <a:avLst/>
          </a:prstGeom>
          <a:noFill/>
        </p:spPr>
        <p:txBody>
          <a:bodyPr wrap="square" rtlCol="0">
            <a:spAutoFit/>
          </a:bodyPr>
          <a:lstStyle/>
          <a:p>
            <a:pPr algn="ctr"/>
            <a:r>
              <a:rPr lang="en-US" sz="2400" b="1" dirty="0" smtClean="0"/>
              <a:t>Differences</a:t>
            </a:r>
            <a:endParaRPr lang="en-US" sz="2000" b="1" dirty="0">
              <a:solidFill>
                <a:schemeClr val="tx1">
                  <a:lumMod val="50000"/>
                  <a:lumOff val="50000"/>
                </a:schemeClr>
              </a:solidFill>
            </a:endParaRPr>
          </a:p>
        </p:txBody>
      </p:sp>
      <p:sp>
        <p:nvSpPr>
          <p:cNvPr id="4" name="Slide Number Placeholder 3"/>
          <p:cNvSpPr>
            <a:spLocks noGrp="1"/>
          </p:cNvSpPr>
          <p:nvPr>
            <p:ph type="sldNum" sz="quarter" idx="12"/>
          </p:nvPr>
        </p:nvSpPr>
        <p:spPr/>
        <p:txBody>
          <a:bodyPr/>
          <a:lstStyle/>
          <a:p>
            <a:fld id="{4AF310B5-B37C-4062-950A-8FEDA86889CC}" type="slidenum">
              <a:rPr lang="en-US" smtClean="0"/>
              <a:t>38</a:t>
            </a:fld>
            <a:endParaRPr lang="en-US"/>
          </a:p>
        </p:txBody>
      </p:sp>
    </p:spTree>
    <p:extLst>
      <p:ext uri="{BB962C8B-B14F-4D97-AF65-F5344CB8AC3E}">
        <p14:creationId xmlns:p14="http://schemas.microsoft.com/office/powerpoint/2010/main" val="25059546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nodeType="clickEffect">
                                  <p:stCondLst>
                                    <p:cond delay="0"/>
                                  </p:stCondLst>
                                  <p:childTnLst>
                                    <p:anim calcmode="lin" valueType="num">
                                      <p:cBhvr>
                                        <p:cTn id="6" dur="1000"/>
                                        <p:tgtEl>
                                          <p:spTgt spid="3"/>
                                        </p:tgtEl>
                                        <p:attrNameLst>
                                          <p:attrName>ppt_w</p:attrName>
                                        </p:attrNameLst>
                                      </p:cBhvr>
                                      <p:tavLst>
                                        <p:tav tm="0">
                                          <p:val>
                                            <p:strVal val="ppt_w"/>
                                          </p:val>
                                        </p:tav>
                                        <p:tav tm="100000">
                                          <p:val>
                                            <p:fltVal val="0"/>
                                          </p:val>
                                        </p:tav>
                                      </p:tavLst>
                                    </p:anim>
                                    <p:anim calcmode="lin" valueType="num">
                                      <p:cBhvr>
                                        <p:cTn id="7" dur="1000"/>
                                        <p:tgtEl>
                                          <p:spTgt spid="3"/>
                                        </p:tgtEl>
                                        <p:attrNameLst>
                                          <p:attrName>ppt_h</p:attrName>
                                        </p:attrNameLst>
                                      </p:cBhvr>
                                      <p:tavLst>
                                        <p:tav tm="0">
                                          <p:val>
                                            <p:strVal val="ppt_h"/>
                                          </p:val>
                                        </p:tav>
                                        <p:tav tm="100000">
                                          <p:val>
                                            <p:fltVal val="0"/>
                                          </p:val>
                                        </p:tav>
                                      </p:tavLst>
                                    </p:anim>
                                    <p:anim calcmode="lin" valueType="num">
                                      <p:cBhvr>
                                        <p:cTn id="8" dur="1000"/>
                                        <p:tgtEl>
                                          <p:spTgt spid="3"/>
                                        </p:tgtEl>
                                        <p:attrNameLst>
                                          <p:attrName>style.rotation</p:attrName>
                                        </p:attrNameLst>
                                      </p:cBhvr>
                                      <p:tavLst>
                                        <p:tav tm="0">
                                          <p:val>
                                            <p:fltVal val="0"/>
                                          </p:val>
                                        </p:tav>
                                        <p:tav tm="100000">
                                          <p:val>
                                            <p:fltVal val="90"/>
                                          </p:val>
                                        </p:tav>
                                      </p:tavLst>
                                    </p:anim>
                                    <p:animEffect transition="out" filter="fade">
                                      <p:cBhvr>
                                        <p:cTn id="9" dur="1000"/>
                                        <p:tgtEl>
                                          <p:spTgt spid="3"/>
                                        </p:tgtEl>
                                      </p:cBhvr>
                                    </p:animEffect>
                                    <p:set>
                                      <p:cBhvr>
                                        <p:cTn id="10" dur="1" fill="hold">
                                          <p:stCondLst>
                                            <p:cond delay="999"/>
                                          </p:stCondLst>
                                        </p:cTn>
                                        <p:tgtEl>
                                          <p:spTgt spid="3"/>
                                        </p:tgtEl>
                                        <p:attrNameLst>
                                          <p:attrName>style.visibility</p:attrName>
                                        </p:attrNameLst>
                                      </p:cBhvr>
                                      <p:to>
                                        <p:strVal val="hidden"/>
                                      </p:to>
                                    </p:se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47" presetClass="entr" presetSubtype="0"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anim calcmode="lin" valueType="num">
                                      <p:cBhvr>
                                        <p:cTn id="17" dur="500" fill="hold"/>
                                        <p:tgtEl>
                                          <p:spTgt spid="11"/>
                                        </p:tgtEl>
                                        <p:attrNameLst>
                                          <p:attrName>ppt_x</p:attrName>
                                        </p:attrNameLst>
                                      </p:cBhvr>
                                      <p:tavLst>
                                        <p:tav tm="0">
                                          <p:val>
                                            <p:strVal val="#ppt_x"/>
                                          </p:val>
                                        </p:tav>
                                        <p:tav tm="100000">
                                          <p:val>
                                            <p:strVal val="#ppt_x"/>
                                          </p:val>
                                        </p:tav>
                                      </p:tavLst>
                                    </p:anim>
                                    <p:anim calcmode="lin" valueType="num">
                                      <p:cBhvr>
                                        <p:cTn id="18" dur="500" fill="hold"/>
                                        <p:tgtEl>
                                          <p:spTgt spid="11"/>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25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anim calcmode="lin" valueType="num">
                                      <p:cBhvr>
                                        <p:cTn id="22" dur="500" fill="hold"/>
                                        <p:tgtEl>
                                          <p:spTgt spid="10"/>
                                        </p:tgtEl>
                                        <p:attrNameLst>
                                          <p:attrName>ppt_x</p:attrName>
                                        </p:attrNameLst>
                                      </p:cBhvr>
                                      <p:tavLst>
                                        <p:tav tm="0">
                                          <p:val>
                                            <p:strVal val="#ppt_x"/>
                                          </p:val>
                                        </p:tav>
                                        <p:tav tm="100000">
                                          <p:val>
                                            <p:strVal val="#ppt_x"/>
                                          </p:val>
                                        </p:tav>
                                      </p:tavLst>
                                    </p:anim>
                                    <p:anim calcmode="lin" valueType="num">
                                      <p:cBhvr>
                                        <p:cTn id="23" dur="500" fill="hold"/>
                                        <p:tgtEl>
                                          <p:spTgt spid="10"/>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50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anim calcmode="lin" valueType="num">
                                      <p:cBhvr>
                                        <p:cTn id="27" dur="500" fill="hold"/>
                                        <p:tgtEl>
                                          <p:spTgt spid="9"/>
                                        </p:tgtEl>
                                        <p:attrNameLst>
                                          <p:attrName>ppt_x</p:attrName>
                                        </p:attrNameLst>
                                      </p:cBhvr>
                                      <p:tavLst>
                                        <p:tav tm="0">
                                          <p:val>
                                            <p:strVal val="#ppt_x"/>
                                          </p:val>
                                        </p:tav>
                                        <p:tav tm="100000">
                                          <p:val>
                                            <p:strVal val="#ppt_x"/>
                                          </p:val>
                                        </p:tav>
                                      </p:tavLst>
                                    </p:anim>
                                    <p:anim calcmode="lin" valueType="num">
                                      <p:cBhvr>
                                        <p:cTn id="28" dur="500" fill="hold"/>
                                        <p:tgtEl>
                                          <p:spTgt spid="9"/>
                                        </p:tgtEl>
                                        <p:attrNameLst>
                                          <p:attrName>ppt_y</p:attrName>
                                        </p:attrNameLst>
                                      </p:cBhvr>
                                      <p:tavLst>
                                        <p:tav tm="0">
                                          <p:val>
                                            <p:strVal val="#ppt_y-.1"/>
                                          </p:val>
                                        </p:tav>
                                        <p:tav tm="100000">
                                          <p:val>
                                            <p:strVal val="#ppt_y"/>
                                          </p:val>
                                        </p:tav>
                                      </p:tavLst>
                                    </p:anim>
                                  </p:childTnLst>
                                </p:cTn>
                              </p:par>
                              <p:par>
                                <p:cTn id="29" presetID="47" presetClass="entr" presetSubtype="0" fill="hold" nodeType="withEffect">
                                  <p:stCondLst>
                                    <p:cond delay="75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anim calcmode="lin" valueType="num">
                                      <p:cBhvr>
                                        <p:cTn id="32" dur="500" fill="hold"/>
                                        <p:tgtEl>
                                          <p:spTgt spid="8"/>
                                        </p:tgtEl>
                                        <p:attrNameLst>
                                          <p:attrName>ppt_x</p:attrName>
                                        </p:attrNameLst>
                                      </p:cBhvr>
                                      <p:tavLst>
                                        <p:tav tm="0">
                                          <p:val>
                                            <p:strVal val="#ppt_x"/>
                                          </p:val>
                                        </p:tav>
                                        <p:tav tm="100000">
                                          <p:val>
                                            <p:strVal val="#ppt_x"/>
                                          </p:val>
                                        </p:tav>
                                      </p:tavLst>
                                    </p:anim>
                                    <p:anim calcmode="lin" valueType="num">
                                      <p:cBhvr>
                                        <p:cTn id="33" dur="500" fill="hold"/>
                                        <p:tgtEl>
                                          <p:spTgt spid="8"/>
                                        </p:tgtEl>
                                        <p:attrNameLst>
                                          <p:attrName>ppt_y</p:attrName>
                                        </p:attrNameLst>
                                      </p:cBhvr>
                                      <p:tavLst>
                                        <p:tav tm="0">
                                          <p:val>
                                            <p:strVal val="#ppt_y-.1"/>
                                          </p:val>
                                        </p:tav>
                                        <p:tav tm="100000">
                                          <p:val>
                                            <p:strVal val="#ppt_y"/>
                                          </p:val>
                                        </p:tav>
                                      </p:tavLst>
                                    </p:anim>
                                  </p:childTnLst>
                                </p:cTn>
                              </p:par>
                              <p:par>
                                <p:cTn id="34" presetID="47" presetClass="entr" presetSubtype="0" fill="hold" nodeType="withEffect">
                                  <p:stCondLst>
                                    <p:cond delay="100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anim calcmode="lin" valueType="num">
                                      <p:cBhvr>
                                        <p:cTn id="37" dur="500" fill="hold"/>
                                        <p:tgtEl>
                                          <p:spTgt spid="7"/>
                                        </p:tgtEl>
                                        <p:attrNameLst>
                                          <p:attrName>ppt_x</p:attrName>
                                        </p:attrNameLst>
                                      </p:cBhvr>
                                      <p:tavLst>
                                        <p:tav tm="0">
                                          <p:val>
                                            <p:strVal val="#ppt_x"/>
                                          </p:val>
                                        </p:tav>
                                        <p:tav tm="100000">
                                          <p:val>
                                            <p:strVal val="#ppt_x"/>
                                          </p:val>
                                        </p:tav>
                                      </p:tavLst>
                                    </p:anim>
                                    <p:anim calcmode="lin" valueType="num">
                                      <p:cBhvr>
                                        <p:cTn id="38" dur="500" fill="hold"/>
                                        <p:tgtEl>
                                          <p:spTgt spid="7"/>
                                        </p:tgtEl>
                                        <p:attrNameLst>
                                          <p:attrName>ppt_y</p:attrName>
                                        </p:attrNameLst>
                                      </p:cBhvr>
                                      <p:tavLst>
                                        <p:tav tm="0">
                                          <p:val>
                                            <p:strVal val="#ppt_y-.1"/>
                                          </p:val>
                                        </p:tav>
                                        <p:tav tm="100000">
                                          <p:val>
                                            <p:strVal val="#ppt_y"/>
                                          </p:val>
                                        </p:tav>
                                      </p:tavLst>
                                    </p:anim>
                                  </p:childTnLst>
                                </p:cTn>
                              </p:par>
                              <p:par>
                                <p:cTn id="39" presetID="47" presetClass="entr" presetSubtype="0" fill="hold" nodeType="withEffect">
                                  <p:stCondLst>
                                    <p:cond delay="125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500"/>
                                        <p:tgtEl>
                                          <p:spTgt spid="6"/>
                                        </p:tgtEl>
                                      </p:cBhvr>
                                    </p:animEffect>
                                    <p:anim calcmode="lin" valueType="num">
                                      <p:cBhvr>
                                        <p:cTn id="42" dur="500" fill="hold"/>
                                        <p:tgtEl>
                                          <p:spTgt spid="6"/>
                                        </p:tgtEl>
                                        <p:attrNameLst>
                                          <p:attrName>ppt_x</p:attrName>
                                        </p:attrNameLst>
                                      </p:cBhvr>
                                      <p:tavLst>
                                        <p:tav tm="0">
                                          <p:val>
                                            <p:strVal val="#ppt_x"/>
                                          </p:val>
                                        </p:tav>
                                        <p:tav tm="100000">
                                          <p:val>
                                            <p:strVal val="#ppt_x"/>
                                          </p:val>
                                        </p:tav>
                                      </p:tavLst>
                                    </p:anim>
                                    <p:anim calcmode="lin" valueType="num">
                                      <p:cBhvr>
                                        <p:cTn id="43"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wipe(left)">
                                      <p:cBhvr>
                                        <p:cTn id="48" dur="500"/>
                                        <p:tgtEl>
                                          <p:spTgt spid="19"/>
                                        </p:tgtEl>
                                      </p:cBhvr>
                                    </p:animEffect>
                                  </p:childTnLst>
                                </p:cTn>
                              </p:par>
                            </p:childTnLst>
                          </p:cTn>
                        </p:par>
                        <p:par>
                          <p:cTn id="49" fill="hold">
                            <p:stCondLst>
                              <p:cond delay="500"/>
                            </p:stCondLst>
                            <p:childTnLst>
                              <p:par>
                                <p:cTn id="50" presetID="10" presetClass="entr" presetSubtype="0"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500"/>
                                        <p:tgtEl>
                                          <p:spTgt spid="20"/>
                                        </p:tgtEl>
                                      </p:cBhvr>
                                    </p:animEffect>
                                  </p:childTnLst>
                                </p:cTn>
                              </p:par>
                              <p:par>
                                <p:cTn id="53" presetID="47" presetClass="entr" presetSubtype="0" fill="hold" nodeType="with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500"/>
                                        <p:tgtEl>
                                          <p:spTgt spid="17"/>
                                        </p:tgtEl>
                                      </p:cBhvr>
                                    </p:animEffect>
                                    <p:anim calcmode="lin" valueType="num">
                                      <p:cBhvr>
                                        <p:cTn id="56" dur="500" fill="hold"/>
                                        <p:tgtEl>
                                          <p:spTgt spid="17"/>
                                        </p:tgtEl>
                                        <p:attrNameLst>
                                          <p:attrName>ppt_x</p:attrName>
                                        </p:attrNameLst>
                                      </p:cBhvr>
                                      <p:tavLst>
                                        <p:tav tm="0">
                                          <p:val>
                                            <p:strVal val="#ppt_x"/>
                                          </p:val>
                                        </p:tav>
                                        <p:tav tm="100000">
                                          <p:val>
                                            <p:strVal val="#ppt_x"/>
                                          </p:val>
                                        </p:tav>
                                      </p:tavLst>
                                    </p:anim>
                                    <p:anim calcmode="lin" valueType="num">
                                      <p:cBhvr>
                                        <p:cTn id="57" dur="500" fill="hold"/>
                                        <p:tgtEl>
                                          <p:spTgt spid="17"/>
                                        </p:tgtEl>
                                        <p:attrNameLst>
                                          <p:attrName>ppt_y</p:attrName>
                                        </p:attrNameLst>
                                      </p:cBhvr>
                                      <p:tavLst>
                                        <p:tav tm="0">
                                          <p:val>
                                            <p:strVal val="#ppt_y-.1"/>
                                          </p:val>
                                        </p:tav>
                                        <p:tav tm="100000">
                                          <p:val>
                                            <p:strVal val="#ppt_y"/>
                                          </p:val>
                                        </p:tav>
                                      </p:tavLst>
                                    </p:anim>
                                  </p:childTnLst>
                                </p:cTn>
                              </p:par>
                              <p:par>
                                <p:cTn id="58" presetID="47" presetClass="entr" presetSubtype="0" fill="hold" nodeType="withEffect">
                                  <p:stCondLst>
                                    <p:cond delay="250"/>
                                  </p:stCondLst>
                                  <p:childTnLst>
                                    <p:set>
                                      <p:cBhvr>
                                        <p:cTn id="59" dur="1" fill="hold">
                                          <p:stCondLst>
                                            <p:cond delay="0"/>
                                          </p:stCondLst>
                                        </p:cTn>
                                        <p:tgtEl>
                                          <p:spTgt spid="16"/>
                                        </p:tgtEl>
                                        <p:attrNameLst>
                                          <p:attrName>style.visibility</p:attrName>
                                        </p:attrNameLst>
                                      </p:cBhvr>
                                      <p:to>
                                        <p:strVal val="visible"/>
                                      </p:to>
                                    </p:set>
                                    <p:animEffect transition="in" filter="fade">
                                      <p:cBhvr>
                                        <p:cTn id="60" dur="500"/>
                                        <p:tgtEl>
                                          <p:spTgt spid="16"/>
                                        </p:tgtEl>
                                      </p:cBhvr>
                                    </p:animEffect>
                                    <p:anim calcmode="lin" valueType="num">
                                      <p:cBhvr>
                                        <p:cTn id="61" dur="500" fill="hold"/>
                                        <p:tgtEl>
                                          <p:spTgt spid="16"/>
                                        </p:tgtEl>
                                        <p:attrNameLst>
                                          <p:attrName>ppt_x</p:attrName>
                                        </p:attrNameLst>
                                      </p:cBhvr>
                                      <p:tavLst>
                                        <p:tav tm="0">
                                          <p:val>
                                            <p:strVal val="#ppt_x"/>
                                          </p:val>
                                        </p:tav>
                                        <p:tav tm="100000">
                                          <p:val>
                                            <p:strVal val="#ppt_x"/>
                                          </p:val>
                                        </p:tav>
                                      </p:tavLst>
                                    </p:anim>
                                    <p:anim calcmode="lin" valueType="num">
                                      <p:cBhvr>
                                        <p:cTn id="62" dur="500" fill="hold"/>
                                        <p:tgtEl>
                                          <p:spTgt spid="16"/>
                                        </p:tgtEl>
                                        <p:attrNameLst>
                                          <p:attrName>ppt_y</p:attrName>
                                        </p:attrNameLst>
                                      </p:cBhvr>
                                      <p:tavLst>
                                        <p:tav tm="0">
                                          <p:val>
                                            <p:strVal val="#ppt_y-.1"/>
                                          </p:val>
                                        </p:tav>
                                        <p:tav tm="100000">
                                          <p:val>
                                            <p:strVal val="#ppt_y"/>
                                          </p:val>
                                        </p:tav>
                                      </p:tavLst>
                                    </p:anim>
                                  </p:childTnLst>
                                </p:cTn>
                              </p:par>
                              <p:par>
                                <p:cTn id="63" presetID="47" presetClass="entr" presetSubtype="0" fill="hold" nodeType="withEffect">
                                  <p:stCondLst>
                                    <p:cond delay="500"/>
                                  </p:stCondLst>
                                  <p:childTnLst>
                                    <p:set>
                                      <p:cBhvr>
                                        <p:cTn id="64" dur="1" fill="hold">
                                          <p:stCondLst>
                                            <p:cond delay="0"/>
                                          </p:stCondLst>
                                        </p:cTn>
                                        <p:tgtEl>
                                          <p:spTgt spid="15"/>
                                        </p:tgtEl>
                                        <p:attrNameLst>
                                          <p:attrName>style.visibility</p:attrName>
                                        </p:attrNameLst>
                                      </p:cBhvr>
                                      <p:to>
                                        <p:strVal val="visible"/>
                                      </p:to>
                                    </p:set>
                                    <p:animEffect transition="in" filter="fade">
                                      <p:cBhvr>
                                        <p:cTn id="65" dur="500"/>
                                        <p:tgtEl>
                                          <p:spTgt spid="15"/>
                                        </p:tgtEl>
                                      </p:cBhvr>
                                    </p:animEffect>
                                    <p:anim calcmode="lin" valueType="num">
                                      <p:cBhvr>
                                        <p:cTn id="66" dur="500" fill="hold"/>
                                        <p:tgtEl>
                                          <p:spTgt spid="15"/>
                                        </p:tgtEl>
                                        <p:attrNameLst>
                                          <p:attrName>ppt_x</p:attrName>
                                        </p:attrNameLst>
                                      </p:cBhvr>
                                      <p:tavLst>
                                        <p:tav tm="0">
                                          <p:val>
                                            <p:strVal val="#ppt_x"/>
                                          </p:val>
                                        </p:tav>
                                        <p:tav tm="100000">
                                          <p:val>
                                            <p:strVal val="#ppt_x"/>
                                          </p:val>
                                        </p:tav>
                                      </p:tavLst>
                                    </p:anim>
                                    <p:anim calcmode="lin" valueType="num">
                                      <p:cBhvr>
                                        <p:cTn id="67" dur="500" fill="hold"/>
                                        <p:tgtEl>
                                          <p:spTgt spid="15"/>
                                        </p:tgtEl>
                                        <p:attrNameLst>
                                          <p:attrName>ppt_y</p:attrName>
                                        </p:attrNameLst>
                                      </p:cBhvr>
                                      <p:tavLst>
                                        <p:tav tm="0">
                                          <p:val>
                                            <p:strVal val="#ppt_y-.1"/>
                                          </p:val>
                                        </p:tav>
                                        <p:tav tm="100000">
                                          <p:val>
                                            <p:strVal val="#ppt_y"/>
                                          </p:val>
                                        </p:tav>
                                      </p:tavLst>
                                    </p:anim>
                                  </p:childTnLst>
                                </p:cTn>
                              </p:par>
                              <p:par>
                                <p:cTn id="68" presetID="47" presetClass="entr" presetSubtype="0" fill="hold" nodeType="withEffect">
                                  <p:stCondLst>
                                    <p:cond delay="750"/>
                                  </p:stCondLst>
                                  <p:childTnLst>
                                    <p:set>
                                      <p:cBhvr>
                                        <p:cTn id="69" dur="1" fill="hold">
                                          <p:stCondLst>
                                            <p:cond delay="0"/>
                                          </p:stCondLst>
                                        </p:cTn>
                                        <p:tgtEl>
                                          <p:spTgt spid="14"/>
                                        </p:tgtEl>
                                        <p:attrNameLst>
                                          <p:attrName>style.visibility</p:attrName>
                                        </p:attrNameLst>
                                      </p:cBhvr>
                                      <p:to>
                                        <p:strVal val="visible"/>
                                      </p:to>
                                    </p:set>
                                    <p:animEffect transition="in" filter="fade">
                                      <p:cBhvr>
                                        <p:cTn id="70" dur="500"/>
                                        <p:tgtEl>
                                          <p:spTgt spid="14"/>
                                        </p:tgtEl>
                                      </p:cBhvr>
                                    </p:animEffect>
                                    <p:anim calcmode="lin" valueType="num">
                                      <p:cBhvr>
                                        <p:cTn id="71" dur="500" fill="hold"/>
                                        <p:tgtEl>
                                          <p:spTgt spid="14"/>
                                        </p:tgtEl>
                                        <p:attrNameLst>
                                          <p:attrName>ppt_x</p:attrName>
                                        </p:attrNameLst>
                                      </p:cBhvr>
                                      <p:tavLst>
                                        <p:tav tm="0">
                                          <p:val>
                                            <p:strVal val="#ppt_x"/>
                                          </p:val>
                                        </p:tav>
                                        <p:tav tm="100000">
                                          <p:val>
                                            <p:strVal val="#ppt_x"/>
                                          </p:val>
                                        </p:tav>
                                      </p:tavLst>
                                    </p:anim>
                                    <p:anim calcmode="lin" valueType="num">
                                      <p:cBhvr>
                                        <p:cTn id="72" dur="500" fill="hold"/>
                                        <p:tgtEl>
                                          <p:spTgt spid="14"/>
                                        </p:tgtEl>
                                        <p:attrNameLst>
                                          <p:attrName>ppt_y</p:attrName>
                                        </p:attrNameLst>
                                      </p:cBhvr>
                                      <p:tavLst>
                                        <p:tav tm="0">
                                          <p:val>
                                            <p:strVal val="#ppt_y-.1"/>
                                          </p:val>
                                        </p:tav>
                                        <p:tav tm="100000">
                                          <p:val>
                                            <p:strVal val="#ppt_y"/>
                                          </p:val>
                                        </p:tav>
                                      </p:tavLst>
                                    </p:anim>
                                  </p:childTnLst>
                                </p:cTn>
                              </p:par>
                              <p:par>
                                <p:cTn id="73" presetID="47" presetClass="entr" presetSubtype="0" fill="hold" nodeType="withEffect">
                                  <p:stCondLst>
                                    <p:cond delay="750"/>
                                  </p:stCondLst>
                                  <p:childTnLst>
                                    <p:set>
                                      <p:cBhvr>
                                        <p:cTn id="74" dur="1" fill="hold">
                                          <p:stCondLst>
                                            <p:cond delay="0"/>
                                          </p:stCondLst>
                                        </p:cTn>
                                        <p:tgtEl>
                                          <p:spTgt spid="13"/>
                                        </p:tgtEl>
                                        <p:attrNameLst>
                                          <p:attrName>style.visibility</p:attrName>
                                        </p:attrNameLst>
                                      </p:cBhvr>
                                      <p:to>
                                        <p:strVal val="visible"/>
                                      </p:to>
                                    </p:set>
                                    <p:animEffect transition="in" filter="fade">
                                      <p:cBhvr>
                                        <p:cTn id="75" dur="500"/>
                                        <p:tgtEl>
                                          <p:spTgt spid="13"/>
                                        </p:tgtEl>
                                      </p:cBhvr>
                                    </p:animEffect>
                                    <p:anim calcmode="lin" valueType="num">
                                      <p:cBhvr>
                                        <p:cTn id="76" dur="500" fill="hold"/>
                                        <p:tgtEl>
                                          <p:spTgt spid="13"/>
                                        </p:tgtEl>
                                        <p:attrNameLst>
                                          <p:attrName>ppt_x</p:attrName>
                                        </p:attrNameLst>
                                      </p:cBhvr>
                                      <p:tavLst>
                                        <p:tav tm="0">
                                          <p:val>
                                            <p:strVal val="#ppt_x"/>
                                          </p:val>
                                        </p:tav>
                                        <p:tav tm="100000">
                                          <p:val>
                                            <p:strVal val="#ppt_x"/>
                                          </p:val>
                                        </p:tav>
                                      </p:tavLst>
                                    </p:anim>
                                    <p:anim calcmode="lin" valueType="num">
                                      <p:cBhvr>
                                        <p:cTn id="77" dur="500" fill="hold"/>
                                        <p:tgtEl>
                                          <p:spTgt spid="13"/>
                                        </p:tgtEl>
                                        <p:attrNameLst>
                                          <p:attrName>ppt_y</p:attrName>
                                        </p:attrNameLst>
                                      </p:cBhvr>
                                      <p:tavLst>
                                        <p:tav tm="0">
                                          <p:val>
                                            <p:strVal val="#ppt_y-.1"/>
                                          </p:val>
                                        </p:tav>
                                        <p:tav tm="100000">
                                          <p:val>
                                            <p:strVal val="#ppt_y"/>
                                          </p:val>
                                        </p:tav>
                                      </p:tavLst>
                                    </p:anim>
                                  </p:childTnLst>
                                </p:cTn>
                              </p:par>
                              <p:par>
                                <p:cTn id="78" presetID="47" presetClass="entr" presetSubtype="0" fill="hold" nodeType="withEffect">
                                  <p:stCondLst>
                                    <p:cond delay="1000"/>
                                  </p:stCondLst>
                                  <p:childTnLst>
                                    <p:set>
                                      <p:cBhvr>
                                        <p:cTn id="79" dur="1" fill="hold">
                                          <p:stCondLst>
                                            <p:cond delay="0"/>
                                          </p:stCondLst>
                                        </p:cTn>
                                        <p:tgtEl>
                                          <p:spTgt spid="12"/>
                                        </p:tgtEl>
                                        <p:attrNameLst>
                                          <p:attrName>style.visibility</p:attrName>
                                        </p:attrNameLst>
                                      </p:cBhvr>
                                      <p:to>
                                        <p:strVal val="visible"/>
                                      </p:to>
                                    </p:set>
                                    <p:animEffect transition="in" filter="fade">
                                      <p:cBhvr>
                                        <p:cTn id="80" dur="500"/>
                                        <p:tgtEl>
                                          <p:spTgt spid="12"/>
                                        </p:tgtEl>
                                      </p:cBhvr>
                                    </p:animEffect>
                                    <p:anim calcmode="lin" valueType="num">
                                      <p:cBhvr>
                                        <p:cTn id="81" dur="500" fill="hold"/>
                                        <p:tgtEl>
                                          <p:spTgt spid="12"/>
                                        </p:tgtEl>
                                        <p:attrNameLst>
                                          <p:attrName>ppt_x</p:attrName>
                                        </p:attrNameLst>
                                      </p:cBhvr>
                                      <p:tavLst>
                                        <p:tav tm="0">
                                          <p:val>
                                            <p:strVal val="#ppt_x"/>
                                          </p:val>
                                        </p:tav>
                                        <p:tav tm="100000">
                                          <p:val>
                                            <p:strVal val="#ppt_x"/>
                                          </p:val>
                                        </p:tav>
                                      </p:tavLst>
                                    </p:anim>
                                    <p:anim calcmode="lin" valueType="num">
                                      <p:cBhvr>
                                        <p:cTn id="82" dur="5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animBg="1"/>
      <p:bldP spid="2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9318635" y="608944"/>
            <a:ext cx="3048000" cy="3122805"/>
            <a:chOff x="4890680" y="619073"/>
            <a:chExt cx="2640650" cy="1596571"/>
          </a:xfrm>
        </p:grpSpPr>
        <p:sp>
          <p:nvSpPr>
            <p:cNvPr id="23" name="Rectangle 22"/>
            <p:cNvSpPr/>
            <p:nvPr/>
          </p:nvSpPr>
          <p:spPr>
            <a:xfrm>
              <a:off x="4890680" y="619073"/>
              <a:ext cx="2640650" cy="1596571"/>
            </a:xfrm>
            <a:prstGeom prst="rect">
              <a:avLst/>
            </a:prstGeom>
            <a:gradFill>
              <a:gsLst>
                <a:gs pos="0">
                  <a:schemeClr val="tx1">
                    <a:lumMod val="11000"/>
                    <a:lumOff val="89000"/>
                  </a:schemeClr>
                </a:gs>
                <a:gs pos="100000">
                  <a:schemeClr val="accent1">
                    <a:tint val="23500"/>
                    <a:satMod val="160000"/>
                    <a:lumMod val="9000"/>
                    <a:lumOff val="91000"/>
                  </a:schemeClr>
                </a:gs>
              </a:gsLst>
              <a:lin ang="13500000" scaled="1"/>
            </a:gradFill>
            <a:ln w="9525">
              <a:solidFill>
                <a:schemeClr val="bg1">
                  <a:lumMod val="75000"/>
                </a:schemeClr>
              </a:solidFill>
            </a:ln>
            <a:effectLst>
              <a:outerShdw blurRad="101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104517" y="619073"/>
              <a:ext cx="2212977" cy="188825"/>
            </a:xfrm>
            <a:prstGeom prst="rect">
              <a:avLst/>
            </a:prstGeom>
            <a:noFill/>
          </p:spPr>
          <p:txBody>
            <a:bodyPr wrap="none" rtlCol="0">
              <a:spAutoFit/>
            </a:bodyPr>
            <a:lstStyle/>
            <a:p>
              <a:pPr algn="ctr"/>
              <a:r>
                <a:rPr lang="en-US" b="1" dirty="0" err="1" smtClean="0"/>
                <a:t>Laplacian</a:t>
              </a:r>
              <a:r>
                <a:rPr lang="en-US" b="1" dirty="0" smtClean="0"/>
                <a:t> decomposition</a:t>
              </a:r>
              <a:endParaRPr lang="en-US" b="1" dirty="0"/>
            </a:p>
          </p:txBody>
        </p:sp>
      </p:grpSp>
      <p:sp>
        <p:nvSpPr>
          <p:cNvPr id="2" name="Title 1"/>
          <p:cNvSpPr>
            <a:spLocks noGrp="1"/>
          </p:cNvSpPr>
          <p:nvPr>
            <p:ph type="title"/>
          </p:nvPr>
        </p:nvSpPr>
        <p:spPr/>
        <p:txBody>
          <a:bodyPr/>
          <a:lstStyle/>
          <a:p>
            <a:r>
              <a:rPr lang="en-US" dirty="0" err="1"/>
              <a:t>Vergence</a:t>
            </a:r>
            <a:r>
              <a:rPr lang="en-US" dirty="0"/>
              <a:t> to disparity</a:t>
            </a:r>
          </a:p>
        </p:txBody>
      </p:sp>
      <p:grpSp>
        <p:nvGrpSpPr>
          <p:cNvPr id="3" name="Group 2"/>
          <p:cNvGrpSpPr/>
          <p:nvPr/>
        </p:nvGrpSpPr>
        <p:grpSpPr>
          <a:xfrm>
            <a:off x="304800" y="1151358"/>
            <a:ext cx="8305800" cy="3172992"/>
            <a:chOff x="304800" y="1151358"/>
            <a:chExt cx="8305800" cy="3172992"/>
          </a:xfrm>
        </p:grpSpPr>
        <p:pic>
          <p:nvPicPr>
            <p:cNvPr id="1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1151358"/>
              <a:ext cx="1811831" cy="1799997"/>
            </a:xfrm>
            <a:prstGeom prst="rect">
              <a:avLst/>
            </a:prstGeom>
            <a:noFill/>
            <a:ln w="12700">
              <a:solidFill>
                <a:schemeClr val="bg1">
                  <a:lumMod val="85000"/>
                </a:schemeClr>
              </a:solidFill>
              <a:miter lim="800000"/>
              <a:headEnd/>
              <a:tailEnd/>
            </a:ln>
            <a:effectLst>
              <a:outerShdw blurRad="63500" dist="76200" dir="9060000" algn="ctr" rotWithShape="0">
                <a:schemeClr val="tx1">
                  <a:alpha val="40000"/>
                </a:schemeClr>
              </a:outerShdw>
            </a:effectLst>
            <a:scene3d>
              <a:camera prst="perspectiveContrastingRightFacing"/>
              <a:lightRig rig="threePt" dir="t"/>
            </a:scene3d>
            <a:extLst>
              <a:ext uri="{909E8E84-426E-40DD-AFC4-6F175D3DCCD1}">
                <a14:hiddenFill xmlns:a14="http://schemas.microsoft.com/office/drawing/2010/main">
                  <a:solidFill>
                    <a:schemeClr val="accent1"/>
                  </a:solidFill>
                </a14:hiddenFill>
              </a:ext>
            </a:extLst>
          </p:spPr>
        </p:pic>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7298" y="1273278"/>
              <a:ext cx="1811831" cy="1799997"/>
            </a:xfrm>
            <a:prstGeom prst="rect">
              <a:avLst/>
            </a:prstGeom>
            <a:noFill/>
            <a:ln w="12700">
              <a:solidFill>
                <a:schemeClr val="bg1">
                  <a:lumMod val="85000"/>
                </a:schemeClr>
              </a:solidFill>
              <a:miter lim="800000"/>
              <a:headEnd/>
              <a:tailEnd/>
            </a:ln>
            <a:effectLst>
              <a:outerShdw blurRad="63500" dist="76200" dir="9060000" algn="ctr" rotWithShape="0">
                <a:schemeClr val="tx1">
                  <a:alpha val="40000"/>
                </a:schemeClr>
              </a:outerShdw>
            </a:effectLst>
            <a:scene3d>
              <a:camera prst="perspectiveContrastingRightFacing"/>
              <a:lightRig rig="threePt" dir="t"/>
            </a:scene3d>
            <a:extLst>
              <a:ext uri="{909E8E84-426E-40DD-AFC4-6F175D3DCCD1}">
                <a14:hiddenFill xmlns:a14="http://schemas.microsoft.com/office/drawing/2010/main">
                  <a:solidFill>
                    <a:schemeClr val="accent1"/>
                  </a:solidFill>
                </a14:hiddenFill>
              </a:ext>
            </a:extLst>
          </p:spPr>
        </p:pic>
        <p:pic>
          <p:nvPicPr>
            <p:cNvPr id="2057"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69795" y="1395198"/>
              <a:ext cx="1811831" cy="1799997"/>
            </a:xfrm>
            <a:prstGeom prst="rect">
              <a:avLst/>
            </a:prstGeom>
            <a:noFill/>
            <a:ln w="12700">
              <a:solidFill>
                <a:schemeClr val="bg1">
                  <a:lumMod val="85000"/>
                </a:schemeClr>
              </a:solidFill>
              <a:miter lim="800000"/>
              <a:headEnd/>
              <a:tailEnd/>
            </a:ln>
            <a:effectLst>
              <a:outerShdw blurRad="63500" dist="76200" dir="9060000" algn="ctr" rotWithShape="0">
                <a:schemeClr val="tx1">
                  <a:alpha val="40000"/>
                </a:schemeClr>
              </a:outerShdw>
            </a:effectLst>
            <a:scene3d>
              <a:camera prst="perspectiveContrastingRightFacing"/>
              <a:lightRig rig="threePt" dir="t"/>
            </a:scene3d>
            <a:extLst>
              <a:ext uri="{909E8E84-426E-40DD-AFC4-6F175D3DCCD1}">
                <a14:hiddenFill xmlns:a14="http://schemas.microsoft.com/office/drawing/2010/main">
                  <a:solidFill>
                    <a:schemeClr val="accent1"/>
                  </a:solidFill>
                </a14:hiddenFill>
              </a:ext>
            </a:extLst>
          </p:spPr>
        </p:pic>
        <p:pic>
          <p:nvPicPr>
            <p:cNvPr id="2056" name="Picture 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52293" y="1517118"/>
              <a:ext cx="1811831" cy="1799997"/>
            </a:xfrm>
            <a:prstGeom prst="rect">
              <a:avLst/>
            </a:prstGeom>
            <a:noFill/>
            <a:ln w="12700">
              <a:solidFill>
                <a:schemeClr val="bg1">
                  <a:lumMod val="85000"/>
                </a:schemeClr>
              </a:solidFill>
              <a:miter lim="800000"/>
              <a:headEnd/>
              <a:tailEnd/>
            </a:ln>
            <a:effectLst>
              <a:outerShdw blurRad="63500" dist="76200" dir="9060000" algn="ctr" rotWithShape="0">
                <a:schemeClr val="tx1">
                  <a:alpha val="40000"/>
                </a:schemeClr>
              </a:outerShdw>
            </a:effectLst>
            <a:scene3d>
              <a:camera prst="perspectiveContrastingRightFacing"/>
              <a:lightRig rig="threePt" dir="t"/>
            </a:scene3d>
            <a:extLst>
              <a:ext uri="{909E8E84-426E-40DD-AFC4-6F175D3DCCD1}">
                <a14:hiddenFill xmlns:a14="http://schemas.microsoft.com/office/drawing/2010/main">
                  <a:solidFill>
                    <a:schemeClr val="accent1"/>
                  </a:solidFill>
                </a14:hiddenFill>
              </a:ext>
            </a:extLst>
          </p:spPr>
        </p:pic>
        <p:pic>
          <p:nvPicPr>
            <p:cNvPr id="2053"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834791" y="1639038"/>
              <a:ext cx="1811831" cy="1799997"/>
            </a:xfrm>
            <a:prstGeom prst="rect">
              <a:avLst/>
            </a:prstGeom>
            <a:noFill/>
            <a:ln w="12700">
              <a:solidFill>
                <a:schemeClr val="bg1">
                  <a:lumMod val="85000"/>
                </a:schemeClr>
              </a:solidFill>
              <a:miter lim="800000"/>
              <a:headEnd/>
              <a:tailEnd/>
            </a:ln>
            <a:effectLst>
              <a:outerShdw blurRad="63500" dist="76200" dir="9060000" algn="ctr" rotWithShape="0">
                <a:schemeClr val="tx1">
                  <a:alpha val="40000"/>
                </a:schemeClr>
              </a:outerShdw>
            </a:effectLst>
            <a:scene3d>
              <a:camera prst="perspectiveContrastingRightFacing"/>
              <a:lightRig rig="threePt" dir="t"/>
            </a:scene3d>
            <a:extLst>
              <a:ext uri="{909E8E84-426E-40DD-AFC4-6F175D3DCCD1}">
                <a14:hiddenFill xmlns:a14="http://schemas.microsoft.com/office/drawing/2010/main">
                  <a:solidFill>
                    <a:schemeClr val="accent1"/>
                  </a:solidFill>
                </a14:hiddenFill>
              </a:ext>
            </a:extLst>
          </p:spPr>
        </p:pic>
        <p:pic>
          <p:nvPicPr>
            <p:cNvPr id="2054" name="Picture 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217288" y="1760958"/>
              <a:ext cx="1811831" cy="1799997"/>
            </a:xfrm>
            <a:prstGeom prst="rect">
              <a:avLst/>
            </a:prstGeom>
            <a:noFill/>
            <a:ln w="12700">
              <a:solidFill>
                <a:schemeClr val="bg1">
                  <a:lumMod val="85000"/>
                </a:schemeClr>
              </a:solidFill>
              <a:miter lim="800000"/>
              <a:headEnd/>
              <a:tailEnd/>
            </a:ln>
            <a:effectLst>
              <a:outerShdw blurRad="63500" dist="76200" dir="9060000" algn="ctr" rotWithShape="0">
                <a:schemeClr val="tx1">
                  <a:alpha val="40000"/>
                </a:schemeClr>
              </a:outerShdw>
            </a:effectLst>
            <a:scene3d>
              <a:camera prst="perspectiveContrastingRightFacing"/>
              <a:lightRig rig="threePt" dir="t"/>
            </a:scene3d>
            <a:extLst>
              <a:ext uri="{909E8E84-426E-40DD-AFC4-6F175D3DCCD1}">
                <a14:hiddenFill xmlns:a14="http://schemas.microsoft.com/office/drawing/2010/main">
                  <a:solidFill>
                    <a:schemeClr val="accent1"/>
                  </a:solidFill>
                </a14:hiddenFill>
              </a:ext>
            </a:extLst>
          </p:spPr>
        </p:pic>
        <p:pic>
          <p:nvPicPr>
            <p:cNvPr id="2050"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890680" y="1151358"/>
              <a:ext cx="1808672" cy="1796859"/>
            </a:xfrm>
            <a:prstGeom prst="rect">
              <a:avLst/>
            </a:prstGeom>
            <a:noFill/>
            <a:ln w="12700">
              <a:solidFill>
                <a:schemeClr val="bg1">
                  <a:lumMod val="85000"/>
                </a:schemeClr>
              </a:solidFill>
              <a:miter lim="800000"/>
              <a:headEnd/>
              <a:tailEnd/>
            </a:ln>
            <a:effectLst>
              <a:outerShdw blurRad="63500" dist="76200" dir="9060000" algn="ctr" rotWithShape="0">
                <a:schemeClr val="tx1">
                  <a:alpha val="40000"/>
                </a:schemeClr>
              </a:outerShdw>
            </a:effectLst>
            <a:scene3d>
              <a:camera prst="perspectiveContrastingRightFacing"/>
              <a:lightRig rig="threePt" dir="t"/>
            </a:scene3d>
            <a:extLst>
              <a:ext uri="{909E8E84-426E-40DD-AFC4-6F175D3DCCD1}">
                <a14:hiddenFill xmlns:a14="http://schemas.microsoft.com/office/drawing/2010/main">
                  <a:solidFill>
                    <a:schemeClr val="accent1"/>
                  </a:solidFill>
                </a14:hiddenFill>
              </a:ext>
            </a:extLst>
          </p:spPr>
        </p:pic>
        <p:pic>
          <p:nvPicPr>
            <p:cNvPr id="2063" name="Picture 15"/>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272511" y="1269652"/>
              <a:ext cx="1801392" cy="1801392"/>
            </a:xfrm>
            <a:prstGeom prst="rect">
              <a:avLst/>
            </a:prstGeom>
            <a:noFill/>
            <a:ln w="9525">
              <a:solidFill>
                <a:schemeClr val="bg1">
                  <a:lumMod val="85000"/>
                </a:schemeClr>
              </a:solidFill>
              <a:miter lim="800000"/>
              <a:headEnd/>
              <a:tailEnd/>
            </a:ln>
            <a:effectLst>
              <a:outerShdw blurRad="63500" dist="76200" dir="9060000" algn="ctr" rotWithShape="0">
                <a:schemeClr val="tx1">
                  <a:alpha val="40000"/>
                </a:schemeClr>
              </a:outerShdw>
            </a:effectLst>
            <a:scene3d>
              <a:camera prst="perspectiveContrastingRightFacing"/>
              <a:lightRig rig="threePt" dir="t"/>
            </a:scene3d>
            <a:extLst>
              <a:ext uri="{909E8E84-426E-40DD-AFC4-6F175D3DCCD1}">
                <a14:hiddenFill xmlns:a14="http://schemas.microsoft.com/office/drawing/2010/main">
                  <a:solidFill>
                    <a:schemeClr val="accent1"/>
                  </a:solidFill>
                </a14:hiddenFill>
              </a:ext>
            </a:extLst>
          </p:spPr>
        </p:pic>
        <p:pic>
          <p:nvPicPr>
            <p:cNvPr id="2062" name="Picture 14"/>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654341" y="1392479"/>
              <a:ext cx="1801392" cy="1801392"/>
            </a:xfrm>
            <a:prstGeom prst="rect">
              <a:avLst/>
            </a:prstGeom>
            <a:noFill/>
            <a:ln w="9525">
              <a:solidFill>
                <a:schemeClr val="bg1">
                  <a:lumMod val="85000"/>
                </a:schemeClr>
              </a:solidFill>
              <a:miter lim="800000"/>
              <a:headEnd/>
              <a:tailEnd/>
            </a:ln>
            <a:effectLst>
              <a:outerShdw blurRad="63500" dist="76200" dir="9060000" algn="ctr" rotWithShape="0">
                <a:schemeClr val="tx1">
                  <a:alpha val="40000"/>
                </a:schemeClr>
              </a:outerShdw>
            </a:effectLst>
            <a:scene3d>
              <a:camera prst="perspectiveContrastingRightFacing"/>
              <a:lightRig rig="threePt" dir="t"/>
            </a:scene3d>
            <a:extLst>
              <a:ext uri="{909E8E84-426E-40DD-AFC4-6F175D3DCCD1}">
                <a14:hiddenFill xmlns:a14="http://schemas.microsoft.com/office/drawing/2010/main">
                  <a:solidFill>
                    <a:schemeClr val="accent1"/>
                  </a:solidFill>
                </a14:hiddenFill>
              </a:ext>
            </a:extLst>
          </p:spPr>
        </p:pic>
        <p:pic>
          <p:nvPicPr>
            <p:cNvPr id="2061" name="Picture 13"/>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036172" y="1515306"/>
              <a:ext cx="1801392" cy="1801392"/>
            </a:xfrm>
            <a:prstGeom prst="rect">
              <a:avLst/>
            </a:prstGeom>
            <a:noFill/>
            <a:ln w="9525">
              <a:solidFill>
                <a:schemeClr val="bg1">
                  <a:lumMod val="85000"/>
                </a:schemeClr>
              </a:solidFill>
              <a:miter lim="800000"/>
              <a:headEnd/>
              <a:tailEnd/>
            </a:ln>
            <a:effectLst>
              <a:outerShdw blurRad="63500" dist="76200" dir="9060000" algn="ctr" rotWithShape="0">
                <a:schemeClr val="tx1">
                  <a:alpha val="40000"/>
                </a:schemeClr>
              </a:outerShdw>
            </a:effectLst>
            <a:scene3d>
              <a:camera prst="perspectiveContrastingRightFacing"/>
              <a:lightRig rig="threePt" dir="t"/>
            </a:scene3d>
            <a:extLst>
              <a:ext uri="{909E8E84-426E-40DD-AFC4-6F175D3DCCD1}">
                <a14:hiddenFill xmlns:a14="http://schemas.microsoft.com/office/drawing/2010/main">
                  <a:solidFill>
                    <a:schemeClr val="accent1"/>
                  </a:solidFill>
                </a14:hiddenFill>
              </a:ext>
            </a:extLst>
          </p:spPr>
        </p:pic>
        <p:pic>
          <p:nvPicPr>
            <p:cNvPr id="2060" name="Picture 1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418003" y="1638133"/>
              <a:ext cx="1801392" cy="1801392"/>
            </a:xfrm>
            <a:prstGeom prst="rect">
              <a:avLst/>
            </a:prstGeom>
            <a:noFill/>
            <a:ln w="9525">
              <a:solidFill>
                <a:schemeClr val="bg1">
                  <a:lumMod val="85000"/>
                </a:schemeClr>
              </a:solidFill>
              <a:miter lim="800000"/>
              <a:headEnd/>
              <a:tailEnd/>
            </a:ln>
            <a:effectLst>
              <a:outerShdw blurRad="63500" dist="76200" dir="9060000" algn="ctr" rotWithShape="0">
                <a:schemeClr val="tx1">
                  <a:alpha val="40000"/>
                </a:schemeClr>
              </a:outerShdw>
            </a:effectLst>
            <a:scene3d>
              <a:camera prst="perspectiveContrastingRightFacing"/>
              <a:lightRig rig="threePt" dir="t"/>
            </a:scene3d>
            <a:extLst>
              <a:ext uri="{909E8E84-426E-40DD-AFC4-6F175D3DCCD1}">
                <a14:hiddenFill xmlns:a14="http://schemas.microsoft.com/office/drawing/2010/main">
                  <a:solidFill>
                    <a:schemeClr val="accent1"/>
                  </a:solidFill>
                </a14:hiddenFill>
              </a:ext>
            </a:extLst>
          </p:spPr>
        </p:pic>
        <p:pic>
          <p:nvPicPr>
            <p:cNvPr id="2058" name="Picture 10"/>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809208" y="1760958"/>
              <a:ext cx="1801392" cy="1801392"/>
            </a:xfrm>
            <a:prstGeom prst="rect">
              <a:avLst/>
            </a:prstGeom>
            <a:noFill/>
            <a:ln w="9525">
              <a:solidFill>
                <a:schemeClr val="bg1">
                  <a:lumMod val="85000"/>
                </a:schemeClr>
              </a:solidFill>
              <a:miter lim="800000"/>
              <a:headEnd/>
              <a:tailEnd/>
            </a:ln>
            <a:effectLst>
              <a:outerShdw blurRad="63500" dist="76200" dir="9060000" algn="ctr" rotWithShape="0">
                <a:schemeClr val="tx1">
                  <a:alpha val="40000"/>
                </a:schemeClr>
              </a:outerShdw>
            </a:effectLst>
            <a:scene3d>
              <a:camera prst="perspectiveContrastingRightFacing"/>
              <a:lightRig rig="threePt" dir="t"/>
            </a:scene3d>
            <a:extLst>
              <a:ext uri="{909E8E84-426E-40DD-AFC4-6F175D3DCCD1}">
                <a14:hiddenFill xmlns:a14="http://schemas.microsoft.com/office/drawing/2010/main">
                  <a:solidFill>
                    <a:schemeClr val="accent1"/>
                  </a:solidFill>
                </a14:hiddenFill>
              </a:ext>
            </a:extLst>
          </p:spPr>
        </p:pic>
        <p:sp>
          <p:nvSpPr>
            <p:cNvPr id="15" name="TextBox 14"/>
            <p:cNvSpPr txBox="1"/>
            <p:nvPr/>
          </p:nvSpPr>
          <p:spPr>
            <a:xfrm>
              <a:off x="815003" y="3862685"/>
              <a:ext cx="2665064" cy="461665"/>
            </a:xfrm>
            <a:prstGeom prst="rect">
              <a:avLst/>
            </a:prstGeom>
            <a:noFill/>
          </p:spPr>
          <p:txBody>
            <a:bodyPr wrap="square" rtlCol="0">
              <a:spAutoFit/>
            </a:bodyPr>
            <a:lstStyle/>
            <a:p>
              <a:pPr algn="ctr"/>
              <a:r>
                <a:rPr lang="en-US" sz="2400" b="1" dirty="0" err="1" smtClean="0"/>
                <a:t>Lowpass</a:t>
              </a:r>
              <a:r>
                <a:rPr lang="en-US" sz="2400" b="1" dirty="0" smtClean="0"/>
                <a:t> filters</a:t>
              </a:r>
              <a:endParaRPr lang="en-US" sz="2000" b="1" dirty="0">
                <a:solidFill>
                  <a:schemeClr val="tx1">
                    <a:lumMod val="50000"/>
                    <a:lumOff val="50000"/>
                  </a:schemeClr>
                </a:solidFill>
              </a:endParaRPr>
            </a:p>
          </p:txBody>
        </p:sp>
        <p:sp>
          <p:nvSpPr>
            <p:cNvPr id="16" name="Right Arrow 15"/>
            <p:cNvSpPr/>
            <p:nvPr/>
          </p:nvSpPr>
          <p:spPr>
            <a:xfrm>
              <a:off x="4015472" y="2343150"/>
              <a:ext cx="914400" cy="450821"/>
            </a:xfrm>
            <a:prstGeom prst="rightArrow">
              <a:avLst>
                <a:gd name="adj1" fmla="val 50000"/>
                <a:gd name="adj2" fmla="val 91264"/>
              </a:avLst>
            </a:prstGeom>
            <a:gradFill>
              <a:gsLst>
                <a:gs pos="0">
                  <a:schemeClr val="bg1">
                    <a:lumMod val="75000"/>
                  </a:schemeClr>
                </a:gs>
                <a:gs pos="100000">
                  <a:schemeClr val="bg1">
                    <a:lumMod val="95000"/>
                  </a:schemeClr>
                </a:gs>
              </a:gsLst>
              <a:lin ang="0" scaled="1"/>
            </a:gradFill>
            <a:ln w="6350">
              <a:solidFill>
                <a:schemeClr val="tx1">
                  <a:lumMod val="75000"/>
                  <a:lumOff val="2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5366820" y="3862685"/>
              <a:ext cx="2665064" cy="461665"/>
            </a:xfrm>
            <a:prstGeom prst="rect">
              <a:avLst/>
            </a:prstGeom>
            <a:noFill/>
          </p:spPr>
          <p:txBody>
            <a:bodyPr wrap="square" rtlCol="0">
              <a:spAutoFit/>
            </a:bodyPr>
            <a:lstStyle/>
            <a:p>
              <a:pPr algn="ctr"/>
              <a:r>
                <a:rPr lang="en-US" sz="2400" b="1" dirty="0" smtClean="0"/>
                <a:t>Differences</a:t>
              </a:r>
              <a:endParaRPr lang="en-US" sz="2000" b="1" dirty="0">
                <a:solidFill>
                  <a:schemeClr val="tx1">
                    <a:lumMod val="50000"/>
                    <a:lumOff val="50000"/>
                  </a:schemeClr>
                </a:solidFill>
              </a:endParaRPr>
            </a:p>
          </p:txBody>
        </p:sp>
      </p:grpSp>
      <p:sp>
        <p:nvSpPr>
          <p:cNvPr id="19" name="TextBox 18"/>
          <p:cNvSpPr txBox="1"/>
          <p:nvPr/>
        </p:nvSpPr>
        <p:spPr>
          <a:xfrm>
            <a:off x="2071933" y="3638550"/>
            <a:ext cx="4862267" cy="369332"/>
          </a:xfrm>
          <a:prstGeom prst="rect">
            <a:avLst/>
          </a:prstGeom>
          <a:noFill/>
        </p:spPr>
        <p:txBody>
          <a:bodyPr wrap="square" rtlCol="0">
            <a:spAutoFit/>
          </a:bodyPr>
          <a:lstStyle/>
          <a:p>
            <a:pPr marL="285750" indent="-285750">
              <a:buFont typeface="Arial" pitchFamily="34" charset="0"/>
              <a:buChar char="•"/>
            </a:pPr>
            <a:r>
              <a:rPr lang="en-US" dirty="0" smtClean="0"/>
              <a:t>We can process frequencies independently</a:t>
            </a:r>
          </a:p>
        </p:txBody>
      </p:sp>
      <mc:AlternateContent xmlns:mc="http://schemas.openxmlformats.org/markup-compatibility/2006" xmlns:a14="http://schemas.microsoft.com/office/drawing/2010/main">
        <mc:Choice Requires="a14">
          <p:sp>
            <p:nvSpPr>
              <p:cNvPr id="20" name="TextBox 19"/>
              <p:cNvSpPr txBox="1"/>
              <p:nvPr/>
            </p:nvSpPr>
            <p:spPr>
              <a:xfrm>
                <a:off x="2071933" y="4118064"/>
                <a:ext cx="4862267" cy="369332"/>
              </a:xfrm>
              <a:prstGeom prst="rect">
                <a:avLst/>
              </a:prstGeom>
              <a:noFill/>
            </p:spPr>
            <p:txBody>
              <a:bodyPr wrap="square" rtlCol="0">
                <a:spAutoFit/>
              </a:bodyPr>
              <a:lstStyle/>
              <a:p>
                <a:pPr marL="285750" indent="-285750">
                  <a:buFont typeface="Arial" pitchFamily="34" charset="0"/>
                  <a:buChar char="•"/>
                </a:pPr>
                <a:r>
                  <a:rPr lang="en-US" dirty="0" err="1"/>
                  <a:t>V</a:t>
                </a:r>
                <a:r>
                  <a:rPr lang="en-US" dirty="0" err="1" smtClean="0"/>
                  <a:t>ergence</a:t>
                </a:r>
                <a:r>
                  <a:rPr lang="en-US" dirty="0" smtClean="0"/>
                  <a:t> </a:t>
                </a:r>
                <a14:m>
                  <m:oMath xmlns:m="http://schemas.openxmlformats.org/officeDocument/2006/math">
                    <m:r>
                      <a:rPr lang="en-US" i="1" smtClean="0">
                        <a:latin typeface="Cambria Math"/>
                        <a:ea typeface="Cambria Math"/>
                      </a:rPr>
                      <m:t>→</m:t>
                    </m:r>
                  </m:oMath>
                </a14:m>
                <a:r>
                  <a:rPr lang="en-US" dirty="0" smtClean="0"/>
                  <a:t> Disparity</a:t>
                </a:r>
              </a:p>
            </p:txBody>
          </p:sp>
        </mc:Choice>
        <mc:Fallback xmlns="">
          <p:sp>
            <p:nvSpPr>
              <p:cNvPr id="20" name="TextBox 19"/>
              <p:cNvSpPr txBox="1">
                <a:spLocks noRot="1" noChangeAspect="1" noMove="1" noResize="1" noEditPoints="1" noAdjustHandles="1" noChangeArrowheads="1" noChangeShapeType="1" noTextEdit="1"/>
              </p:cNvSpPr>
              <p:nvPr/>
            </p:nvSpPr>
            <p:spPr>
              <a:xfrm>
                <a:off x="2071933" y="4118064"/>
                <a:ext cx="4862267" cy="369332"/>
              </a:xfrm>
              <a:prstGeom prst="rect">
                <a:avLst/>
              </a:prstGeom>
              <a:blipFill rotWithShape="1">
                <a:blip r:embed="rId15"/>
                <a:stretch>
                  <a:fillRect l="-877" t="-8333" b="-26667"/>
                </a:stretch>
              </a:blipFill>
            </p:spPr>
            <p:txBody>
              <a:bodyPr/>
              <a:lstStyle/>
              <a:p>
                <a:r>
                  <a:rPr lang="en-US">
                    <a:noFill/>
                  </a:rPr>
                  <a:t> </a:t>
                </a:r>
              </a:p>
            </p:txBody>
          </p:sp>
        </mc:Fallback>
      </mc:AlternateContent>
      <p:sp>
        <p:nvSpPr>
          <p:cNvPr id="5" name="Slide Number Placeholder 4"/>
          <p:cNvSpPr>
            <a:spLocks noGrp="1"/>
          </p:cNvSpPr>
          <p:nvPr>
            <p:ph type="sldNum" sz="quarter" idx="12"/>
          </p:nvPr>
        </p:nvSpPr>
        <p:spPr/>
        <p:txBody>
          <a:bodyPr/>
          <a:lstStyle/>
          <a:p>
            <a:fld id="{4AF310B5-B37C-4062-950A-8FEDA86889CC}" type="slidenum">
              <a:rPr lang="en-US" smtClean="0"/>
              <a:t>39</a:t>
            </a:fld>
            <a:endParaRPr lang="en-US"/>
          </a:p>
        </p:txBody>
      </p:sp>
    </p:spTree>
    <p:extLst>
      <p:ext uri="{BB962C8B-B14F-4D97-AF65-F5344CB8AC3E}">
        <p14:creationId xmlns:p14="http://schemas.microsoft.com/office/powerpoint/2010/main" val="13846715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fill="hold" nodeType="withEffect">
                                  <p:stCondLst>
                                    <p:cond delay="0"/>
                                  </p:stCondLst>
                                  <p:childTnLst>
                                    <p:animMotion origin="layout" path="M 0 5.33786E-7 L 0 -0.11355 " pathEditMode="relative" rAng="0" ptsTypes="AA">
                                      <p:cBhvr>
                                        <p:cTn id="6" dur="500" fill="hold"/>
                                        <p:tgtEl>
                                          <p:spTgt spid="3"/>
                                        </p:tgtEl>
                                        <p:attrNameLst>
                                          <p:attrName>ppt_x</p:attrName>
                                          <p:attrName>ppt_y</p:attrName>
                                        </p:attrNameLst>
                                      </p:cBhvr>
                                      <p:rCtr x="0" y="-5677"/>
                                    </p:animMotion>
                                  </p:childTnLst>
                                </p:cTn>
                              </p:par>
                              <p:par>
                                <p:cTn id="7" presetID="6" presetClass="emph" presetSubtype="0" fill="hold" nodeType="withEffect">
                                  <p:stCondLst>
                                    <p:cond delay="0"/>
                                  </p:stCondLst>
                                  <p:childTnLst>
                                    <p:animScale>
                                      <p:cBhvr>
                                        <p:cTn id="8" dur="500" fill="hold"/>
                                        <p:tgtEl>
                                          <p:spTgt spid="3"/>
                                        </p:tgtEl>
                                      </p:cBhvr>
                                      <p:by x="80000" y="80000"/>
                                    </p:animScale>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Perceptual model</a:t>
            </a:r>
            <a:endParaRPr lang="en-US" dirty="0"/>
          </a:p>
        </p:txBody>
      </p:sp>
      <p:pic>
        <p:nvPicPr>
          <p:cNvPr id="1030" name="Picture 6" descr="C:\Users\Administrator\Desktop\Siggraph 2011\images\pipeline\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75268" y="1383030"/>
            <a:ext cx="2149532" cy="256032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002530" y="2742019"/>
            <a:ext cx="1617784" cy="118872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002530" y="1370418"/>
            <a:ext cx="1747702" cy="118872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29" name="Picture 5"/>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3200400" y="1370588"/>
            <a:ext cx="1959356" cy="2559981"/>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62" name="Curved Down Arrow 61"/>
          <p:cNvSpPr/>
          <p:nvPr/>
        </p:nvSpPr>
        <p:spPr>
          <a:xfrm flipV="1">
            <a:off x="1811422" y="4057381"/>
            <a:ext cx="1769978" cy="419369"/>
          </a:xfrm>
          <a:prstGeom prst="curvedDownArrow">
            <a:avLst>
              <a:gd name="adj1" fmla="val 37478"/>
              <a:gd name="adj2" fmla="val 92592"/>
              <a:gd name="adj3" fmla="val 25000"/>
            </a:avLst>
          </a:prstGeom>
          <a:solidFill>
            <a:srgbClr val="F89838"/>
          </a:solidFill>
          <a:ln w="9525">
            <a:solidFill>
              <a:schemeClr val="tx1"/>
            </a:solidFill>
          </a:ln>
          <a:effectLst>
            <a:outerShdw blurRad="50800" dist="38100" dir="2700000" algn="tl" rotWithShape="0">
              <a:prstClr val="black">
                <a:alpha val="40000"/>
              </a:prstClr>
            </a:outerShdw>
          </a:effectLst>
          <a:scene3d>
            <a:camera prst="orthographicFront"/>
            <a:lightRig rig="chilly"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3" name="Curved Down Arrow 62"/>
          <p:cNvSpPr/>
          <p:nvPr/>
        </p:nvSpPr>
        <p:spPr>
          <a:xfrm>
            <a:off x="1798546" y="819150"/>
            <a:ext cx="1769978" cy="418831"/>
          </a:xfrm>
          <a:prstGeom prst="curvedDownArrow">
            <a:avLst>
              <a:gd name="adj1" fmla="val 37478"/>
              <a:gd name="adj2" fmla="val 92592"/>
              <a:gd name="adj3" fmla="val 25000"/>
            </a:avLst>
          </a:prstGeom>
          <a:solidFill>
            <a:srgbClr val="75C045"/>
          </a:solidFill>
          <a:ln w="9525">
            <a:solidFill>
              <a:schemeClr val="tx1"/>
            </a:solidFill>
          </a:ln>
          <a:effectLst>
            <a:outerShdw blurRad="50800" dist="38100" dir="2700000" algn="tl" rotWithShape="0">
              <a:prstClr val="black">
                <a:alpha val="40000"/>
              </a:prstClr>
            </a:outerShdw>
          </a:effectLst>
          <a:scene3d>
            <a:camera prst="orthographicFront"/>
            <a:lightRig rig="chilly"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4" name="Curved Down Arrow 63"/>
          <p:cNvSpPr/>
          <p:nvPr/>
        </p:nvSpPr>
        <p:spPr>
          <a:xfrm>
            <a:off x="4284168" y="819150"/>
            <a:ext cx="2726231" cy="431601"/>
          </a:xfrm>
          <a:prstGeom prst="curvedDownArrow">
            <a:avLst>
              <a:gd name="adj1" fmla="val 37478"/>
              <a:gd name="adj2" fmla="val 92592"/>
              <a:gd name="adj3" fmla="val 25000"/>
            </a:avLst>
          </a:prstGeom>
          <a:solidFill>
            <a:srgbClr val="26B7EB"/>
          </a:solidFill>
          <a:ln w="9525">
            <a:solidFill>
              <a:schemeClr val="tx1"/>
            </a:solidFill>
          </a:ln>
          <a:effectLst>
            <a:outerShdw blurRad="50800" dist="38100" dir="2700000" algn="tl" rotWithShape="0">
              <a:prstClr val="black">
                <a:alpha val="40000"/>
              </a:prstClr>
            </a:outerShdw>
          </a:effectLst>
          <a:scene3d>
            <a:camera prst="orthographicFront"/>
            <a:lightRig rig="chilly"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049" name="Group 1048"/>
          <p:cNvGrpSpPr/>
          <p:nvPr/>
        </p:nvGrpSpPr>
        <p:grpSpPr>
          <a:xfrm>
            <a:off x="5775268" y="4095750"/>
            <a:ext cx="1920932" cy="381000"/>
            <a:chOff x="5775268" y="4095750"/>
            <a:chExt cx="1920932" cy="381000"/>
          </a:xfrm>
        </p:grpSpPr>
        <p:sp>
          <p:nvSpPr>
            <p:cNvPr id="1046" name="TextBox 1045"/>
            <p:cNvSpPr txBox="1"/>
            <p:nvPr/>
          </p:nvSpPr>
          <p:spPr>
            <a:xfrm>
              <a:off x="5943599" y="4138196"/>
              <a:ext cx="1623521" cy="338554"/>
            </a:xfrm>
            <a:prstGeom prst="rect">
              <a:avLst/>
            </a:prstGeom>
            <a:noFill/>
          </p:spPr>
          <p:txBody>
            <a:bodyPr wrap="none" rtlCol="0">
              <a:spAutoFit/>
            </a:bodyPr>
            <a:lstStyle/>
            <a:p>
              <a:r>
                <a:rPr lang="en-US" sz="1600" b="1" dirty="0" smtClean="0"/>
                <a:t>Perceptual space</a:t>
              </a:r>
              <a:endParaRPr lang="en-US" sz="1600" b="1" dirty="0"/>
            </a:p>
          </p:txBody>
        </p:sp>
        <p:cxnSp>
          <p:nvCxnSpPr>
            <p:cNvPr id="1048" name="Straight Connector 1047"/>
            <p:cNvCxnSpPr/>
            <p:nvPr/>
          </p:nvCxnSpPr>
          <p:spPr>
            <a:xfrm>
              <a:off x="5775268" y="4095750"/>
              <a:ext cx="1920932" cy="0"/>
            </a:xfrm>
            <a:prstGeom prst="line">
              <a:avLst/>
            </a:prstGeom>
            <a:ln w="63500">
              <a:solidFill>
                <a:schemeClr val="bg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3" name="Slide Number Placeholder 2"/>
          <p:cNvSpPr>
            <a:spLocks noGrp="1"/>
          </p:cNvSpPr>
          <p:nvPr>
            <p:ph type="sldNum" sz="quarter" idx="12"/>
          </p:nvPr>
        </p:nvSpPr>
        <p:spPr/>
        <p:txBody>
          <a:bodyPr/>
          <a:lstStyle/>
          <a:p>
            <a:fld id="{4AF310B5-B37C-4062-950A-8FEDA86889CC}" type="slidenum">
              <a:rPr lang="en-US" smtClean="0"/>
              <a:t>40</a:t>
            </a:fld>
            <a:endParaRPr lang="en-US"/>
          </a:p>
        </p:txBody>
      </p:sp>
    </p:spTree>
    <p:extLst>
      <p:ext uri="{BB962C8B-B14F-4D97-AF65-F5344CB8AC3E}">
        <p14:creationId xmlns:p14="http://schemas.microsoft.com/office/powerpoint/2010/main" val="21834403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fade">
                                      <p:cBhvr>
                                        <p:cTn id="7" dur="500"/>
                                        <p:tgtEl>
                                          <p:spTgt spid="102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wipe(left)">
                                      <p:cBhvr>
                                        <p:cTn id="12" dur="500"/>
                                        <p:tgtEl>
                                          <p:spTgt spid="63"/>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1029"/>
                                        </p:tgtEl>
                                        <p:attrNameLst>
                                          <p:attrName>style.visibility</p:attrName>
                                        </p:attrNameLst>
                                      </p:cBhvr>
                                      <p:to>
                                        <p:strVal val="visible"/>
                                      </p:to>
                                    </p:set>
                                    <p:animEffect transition="in" filter="wipe(up)">
                                      <p:cBhvr>
                                        <p:cTn id="16" dur="500"/>
                                        <p:tgtEl>
                                          <p:spTgt spid="102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027"/>
                                        </p:tgtEl>
                                        <p:attrNameLst>
                                          <p:attrName>style.visibility</p:attrName>
                                        </p:attrNameLst>
                                      </p:cBhvr>
                                      <p:to>
                                        <p:strVal val="visible"/>
                                      </p:to>
                                    </p:set>
                                    <p:animEffect transition="in" filter="fade">
                                      <p:cBhvr>
                                        <p:cTn id="21" dur="500"/>
                                        <p:tgtEl>
                                          <p:spTgt spid="1027"/>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62"/>
                                        </p:tgtEl>
                                        <p:attrNameLst>
                                          <p:attrName>style.visibility</p:attrName>
                                        </p:attrNameLst>
                                      </p:cBhvr>
                                      <p:to>
                                        <p:strVal val="visible"/>
                                      </p:to>
                                    </p:set>
                                    <p:animEffect transition="in" filter="wipe(left)">
                                      <p:cBhvr>
                                        <p:cTn id="25" dur="500"/>
                                        <p:tgtEl>
                                          <p:spTgt spid="62"/>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64"/>
                                        </p:tgtEl>
                                        <p:attrNameLst>
                                          <p:attrName>style.visibility</p:attrName>
                                        </p:attrNameLst>
                                      </p:cBhvr>
                                      <p:to>
                                        <p:strVal val="visible"/>
                                      </p:to>
                                    </p:set>
                                    <p:animEffect transition="in" filter="wipe(left)">
                                      <p:cBhvr>
                                        <p:cTn id="30" dur="500"/>
                                        <p:tgtEl>
                                          <p:spTgt spid="64"/>
                                        </p:tgtEl>
                                      </p:cBhvr>
                                    </p:animEffect>
                                  </p:childTnLst>
                                </p:cTn>
                              </p:par>
                            </p:childTnLst>
                          </p:cTn>
                        </p:par>
                        <p:par>
                          <p:cTn id="31" fill="hold">
                            <p:stCondLst>
                              <p:cond delay="500"/>
                            </p:stCondLst>
                            <p:childTnLst>
                              <p:par>
                                <p:cTn id="32" presetID="22" presetClass="entr" presetSubtype="1" fill="hold" nodeType="afterEffect">
                                  <p:stCondLst>
                                    <p:cond delay="0"/>
                                  </p:stCondLst>
                                  <p:childTnLst>
                                    <p:set>
                                      <p:cBhvr>
                                        <p:cTn id="33" dur="1" fill="hold">
                                          <p:stCondLst>
                                            <p:cond delay="0"/>
                                          </p:stCondLst>
                                        </p:cTn>
                                        <p:tgtEl>
                                          <p:spTgt spid="1030"/>
                                        </p:tgtEl>
                                        <p:attrNameLst>
                                          <p:attrName>style.visibility</p:attrName>
                                        </p:attrNameLst>
                                      </p:cBhvr>
                                      <p:to>
                                        <p:strVal val="visible"/>
                                      </p:to>
                                    </p:set>
                                    <p:animEffect transition="in" filter="wipe(up)">
                                      <p:cBhvr>
                                        <p:cTn id="34" dur="500"/>
                                        <p:tgtEl>
                                          <p:spTgt spid="1030"/>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1049"/>
                                        </p:tgtEl>
                                        <p:attrNameLst>
                                          <p:attrName>style.visibility</p:attrName>
                                        </p:attrNameLst>
                                      </p:cBhvr>
                                      <p:to>
                                        <p:strVal val="visible"/>
                                      </p:to>
                                    </p:set>
                                    <p:animEffect transition="in" filter="fade">
                                      <p:cBhvr>
                                        <p:cTn id="39" dur="500"/>
                                        <p:tgtEl>
                                          <p:spTgt spid="1049"/>
                                        </p:tgtEl>
                                      </p:cBhvr>
                                    </p:animEffect>
                                    <p:anim calcmode="lin" valueType="num">
                                      <p:cBhvr>
                                        <p:cTn id="40" dur="500" fill="hold"/>
                                        <p:tgtEl>
                                          <p:spTgt spid="1049"/>
                                        </p:tgtEl>
                                        <p:attrNameLst>
                                          <p:attrName>ppt_x</p:attrName>
                                        </p:attrNameLst>
                                      </p:cBhvr>
                                      <p:tavLst>
                                        <p:tav tm="0">
                                          <p:val>
                                            <p:strVal val="#ppt_x"/>
                                          </p:val>
                                        </p:tav>
                                        <p:tav tm="100000">
                                          <p:val>
                                            <p:strVal val="#ppt_x"/>
                                          </p:val>
                                        </p:tav>
                                      </p:tavLst>
                                    </p:anim>
                                    <p:anim calcmode="lin" valueType="num">
                                      <p:cBhvr>
                                        <p:cTn id="41" dur="500" fill="hold"/>
                                        <p:tgtEl>
                                          <p:spTgt spid="10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animBg="1"/>
      <p:bldP spid="6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Disparity metric</a:t>
            </a:r>
            <a:endParaRPr lang="en-US" dirty="0"/>
          </a:p>
        </p:txBody>
      </p:sp>
      <p:grpSp>
        <p:nvGrpSpPr>
          <p:cNvPr id="9" name="Group 8"/>
          <p:cNvGrpSpPr/>
          <p:nvPr/>
        </p:nvGrpSpPr>
        <p:grpSpPr>
          <a:xfrm>
            <a:off x="2014596" y="592092"/>
            <a:ext cx="5267207" cy="4144725"/>
            <a:chOff x="2014596" y="592092"/>
            <a:chExt cx="5267207" cy="4144725"/>
          </a:xfrm>
        </p:grpSpPr>
        <p:pic>
          <p:nvPicPr>
            <p:cNvPr id="3" name="Picture 2"/>
            <p:cNvPicPr>
              <a:picLocks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rot="20837728" flipH="1">
              <a:off x="4976042" y="2801892"/>
              <a:ext cx="2305761" cy="193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pic>
        <p:pic>
          <p:nvPicPr>
            <p:cNvPr id="8" name="Picture 7"/>
            <p:cNvPicPr>
              <a:picLocks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rot="20837728" flipH="1">
              <a:off x="2014596" y="592092"/>
              <a:ext cx="2305761" cy="193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pic>
      </p:grpSp>
      <p:grpSp>
        <p:nvGrpSpPr>
          <p:cNvPr id="6" name="Group 5"/>
          <p:cNvGrpSpPr/>
          <p:nvPr/>
        </p:nvGrpSpPr>
        <p:grpSpPr>
          <a:xfrm>
            <a:off x="280689" y="971550"/>
            <a:ext cx="5219468" cy="3903940"/>
            <a:chOff x="280689" y="971550"/>
            <a:chExt cx="5219468" cy="3903940"/>
          </a:xfrm>
        </p:grpSpPr>
        <p:pic>
          <p:nvPicPr>
            <p:cNvPr id="4" name="Picture 4" descr="C:\Users\Administrator\Dropbox\stereo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0689" y="971550"/>
              <a:ext cx="2157711" cy="169414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5" name="Picture 3" descr="C:\Users\Administrator\Dropbox\stereo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42446" y="3181350"/>
              <a:ext cx="2157711" cy="169414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7" name="TextBox 6"/>
            <p:cNvSpPr txBox="1"/>
            <p:nvPr/>
          </p:nvSpPr>
          <p:spPr>
            <a:xfrm rot="2160000">
              <a:off x="1591910" y="3135530"/>
              <a:ext cx="1278042" cy="646331"/>
            </a:xfrm>
            <a:prstGeom prst="rect">
              <a:avLst/>
            </a:prstGeom>
            <a:noFill/>
          </p:spPr>
          <p:txBody>
            <a:bodyPr wrap="none" rtlCol="0">
              <a:spAutoFit/>
            </a:bodyPr>
            <a:lstStyle/>
            <a:p>
              <a:pPr algn="ctr"/>
              <a:r>
                <a:rPr lang="en-US" b="1" dirty="0" smtClean="0"/>
                <a:t>Scene</a:t>
              </a:r>
            </a:p>
            <a:p>
              <a:pPr algn="ctr"/>
              <a:r>
                <a:rPr lang="en-US" b="1" dirty="0" smtClean="0"/>
                <a:t>adjustment</a:t>
              </a:r>
              <a:endParaRPr lang="en-US" b="1" dirty="0"/>
            </a:p>
          </p:txBody>
        </p:sp>
        <p:sp>
          <p:nvSpPr>
            <p:cNvPr id="27" name="Right Arrow 26"/>
            <p:cNvSpPr/>
            <p:nvPr/>
          </p:nvSpPr>
          <p:spPr>
            <a:xfrm rot="2093191">
              <a:off x="2202701" y="2602925"/>
              <a:ext cx="1085739" cy="530000"/>
            </a:xfrm>
            <a:prstGeom prst="rightArrow">
              <a:avLst>
                <a:gd name="adj1" fmla="val 50000"/>
                <a:gd name="adj2" fmla="val 91264"/>
              </a:avLst>
            </a:prstGeom>
            <a:gradFill flip="none" rotWithShape="1">
              <a:gsLst>
                <a:gs pos="0">
                  <a:schemeClr val="bg1">
                    <a:lumMod val="75000"/>
                  </a:schemeClr>
                </a:gs>
                <a:gs pos="100000">
                  <a:schemeClr val="bg1">
                    <a:lumMod val="95000"/>
                  </a:schemeClr>
                </a:gs>
              </a:gsLst>
              <a:lin ang="0" scaled="1"/>
              <a:tileRect/>
            </a:gradFill>
            <a:ln w="6350">
              <a:solidFill>
                <a:schemeClr val="tx1">
                  <a:lumMod val="75000"/>
                  <a:lumOff val="2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9"/>
          <p:cNvGrpSpPr/>
          <p:nvPr/>
        </p:nvGrpSpPr>
        <p:grpSpPr>
          <a:xfrm>
            <a:off x="4161666" y="-55513"/>
            <a:ext cx="4398720" cy="4019181"/>
            <a:chOff x="4161666" y="-55513"/>
            <a:chExt cx="4398720" cy="4019181"/>
          </a:xfrm>
        </p:grpSpPr>
        <p:grpSp>
          <p:nvGrpSpPr>
            <p:cNvPr id="11" name="Group 10"/>
            <p:cNvGrpSpPr>
              <a:grpSpLocks/>
            </p:cNvGrpSpPr>
            <p:nvPr/>
          </p:nvGrpSpPr>
          <p:grpSpPr bwMode="auto">
            <a:xfrm>
              <a:off x="6730430" y="1884730"/>
              <a:ext cx="1829956" cy="1374039"/>
              <a:chOff x="0" y="0"/>
              <a:chExt cx="1696" cy="1223"/>
            </a:xfrm>
          </p:grpSpPr>
          <p:sp>
            <p:nvSpPr>
              <p:cNvPr id="12" name="Freeform 11"/>
              <p:cNvSpPr>
                <a:spLocks/>
              </p:cNvSpPr>
              <p:nvPr/>
            </p:nvSpPr>
            <p:spPr bwMode="auto">
              <a:xfrm>
                <a:off x="0" y="0"/>
                <a:ext cx="1696" cy="1223"/>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0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3"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3" y="2601"/>
                    </a:cubicBez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8"/>
                      <a:pt x="13801" y="17550"/>
                    </a:cubicBezTo>
                    <a:lnTo>
                      <a:pt x="13802" y="17549"/>
                    </a:lnTo>
                    <a:cubicBezTo>
                      <a:pt x="13280" y="19880"/>
                      <a:pt x="11461" y="21198"/>
                      <a:pt x="9738" y="20492"/>
                    </a:cubicBezTo>
                    <a:cubicBezTo>
                      <a:pt x="9016" y="20196"/>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25400" cap="flat">
                <a:solidFill>
                  <a:schemeClr val="tx1"/>
                </a:solidFill>
                <a:prstDash val="solid"/>
                <a:round/>
                <a:headEnd type="none" w="med" len="med"/>
                <a:tailEnd type="none" w="med" len="med"/>
              </a:ln>
            </p:spPr>
            <p:txBody>
              <a:bodyPr lIns="0" tIns="0" rIns="0" bIns="0"/>
              <a:lstStyle/>
              <a:p>
                <a:endParaRPr lang="en-US"/>
              </a:p>
            </p:txBody>
          </p:sp>
          <p:sp>
            <p:nvSpPr>
              <p:cNvPr id="13" name="AutoShape 10"/>
              <p:cNvSpPr>
                <a:spLocks/>
              </p:cNvSpPr>
              <p:nvPr/>
            </p:nvSpPr>
            <p:spPr bwMode="auto">
              <a:xfrm>
                <a:off x="86" y="62"/>
                <a:ext cx="1554" cy="1041"/>
              </a:xfrm>
              <a:custGeom>
                <a:avLst/>
                <a:gdLst/>
                <a:ahLst/>
                <a:cxnLst/>
                <a:rect l="0" t="0" r="r" b="b"/>
                <a:pathLst>
                  <a:path w="21600" h="21600">
                    <a:moveTo>
                      <a:pt x="1380" y="14010"/>
                    </a:moveTo>
                    <a:lnTo>
                      <a:pt x="1380" y="14010"/>
                    </a:lnTo>
                    <a:cubicBezTo>
                      <a:pt x="899" y="14065"/>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2" y="19050"/>
                    </a:lnTo>
                    <a:cubicBezTo>
                      <a:pt x="14510" y="19430"/>
                      <a:pt x="14461" y="19806"/>
                      <a:pt x="14386" y="20172"/>
                    </a:cubicBezTo>
                    <a:moveTo>
                      <a:pt x="17421" y="12116"/>
                    </a:moveTo>
                    <a:lnTo>
                      <a:pt x="17421" y="12116"/>
                    </a:lnTo>
                    <a:cubicBezTo>
                      <a:pt x="18513" y="12896"/>
                      <a:pt x="19203"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254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14" name="Group 13"/>
            <p:cNvGrpSpPr>
              <a:grpSpLocks/>
            </p:cNvGrpSpPr>
            <p:nvPr/>
          </p:nvGrpSpPr>
          <p:grpSpPr bwMode="auto">
            <a:xfrm>
              <a:off x="7438231" y="3660623"/>
              <a:ext cx="228600" cy="174625"/>
              <a:chOff x="0" y="0"/>
              <a:chExt cx="144" cy="110"/>
            </a:xfrm>
          </p:grpSpPr>
          <p:sp>
            <p:nvSpPr>
              <p:cNvPr id="15" name="Freeform 14"/>
              <p:cNvSpPr>
                <a:spLocks/>
              </p:cNvSpPr>
              <p:nvPr/>
            </p:nvSpPr>
            <p:spPr bwMode="auto">
              <a:xfrm>
                <a:off x="0" y="0"/>
                <a:ext cx="144" cy="110"/>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1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4"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4" y="2601"/>
                    </a:cubicBezTo>
                    <a:lnTo>
                      <a:pt x="18513" y="2601"/>
                    </a:ln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7"/>
                      <a:pt x="13801" y="17550"/>
                    </a:cubicBezTo>
                    <a:lnTo>
                      <a:pt x="13802" y="17549"/>
                    </a:lnTo>
                    <a:cubicBezTo>
                      <a:pt x="13280" y="19880"/>
                      <a:pt x="11461" y="21198"/>
                      <a:pt x="9738" y="20492"/>
                    </a:cubicBezTo>
                    <a:cubicBezTo>
                      <a:pt x="9016" y="20197"/>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12700" cap="flat">
                <a:solidFill>
                  <a:schemeClr val="tx1"/>
                </a:solidFill>
                <a:prstDash val="solid"/>
                <a:round/>
                <a:headEnd type="none" w="med" len="med"/>
                <a:tailEnd type="none" w="med" len="med"/>
              </a:ln>
            </p:spPr>
            <p:txBody>
              <a:bodyPr lIns="0" tIns="0" rIns="0" bIns="0"/>
              <a:lstStyle/>
              <a:p>
                <a:endParaRPr lang="en-US"/>
              </a:p>
            </p:txBody>
          </p:sp>
          <p:sp>
            <p:nvSpPr>
              <p:cNvPr id="16" name="AutoShape 16"/>
              <p:cNvSpPr>
                <a:spLocks/>
              </p:cNvSpPr>
              <p:nvPr/>
            </p:nvSpPr>
            <p:spPr bwMode="auto">
              <a:xfrm>
                <a:off x="7" y="5"/>
                <a:ext cx="132" cy="94"/>
              </a:xfrm>
              <a:custGeom>
                <a:avLst/>
                <a:gdLst/>
                <a:ahLst/>
                <a:cxnLst/>
                <a:rect l="0" t="0" r="r" b="b"/>
                <a:pathLst>
                  <a:path w="21600" h="2160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1" y="19050"/>
                    </a:lnTo>
                    <a:cubicBezTo>
                      <a:pt x="14510" y="19430"/>
                      <a:pt x="14461" y="19806"/>
                      <a:pt x="14386" y="20172"/>
                    </a:cubicBezTo>
                    <a:moveTo>
                      <a:pt x="17421" y="12116"/>
                    </a:moveTo>
                    <a:lnTo>
                      <a:pt x="17421" y="12116"/>
                    </a:lnTo>
                    <a:cubicBezTo>
                      <a:pt x="18513" y="12896"/>
                      <a:pt x="19202"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17" name="Group 16"/>
            <p:cNvGrpSpPr>
              <a:grpSpLocks/>
            </p:cNvGrpSpPr>
            <p:nvPr/>
          </p:nvGrpSpPr>
          <p:grpSpPr bwMode="auto">
            <a:xfrm>
              <a:off x="7650956" y="3340426"/>
              <a:ext cx="330200" cy="261938"/>
              <a:chOff x="0" y="0"/>
              <a:chExt cx="208" cy="165"/>
            </a:xfrm>
          </p:grpSpPr>
          <p:sp>
            <p:nvSpPr>
              <p:cNvPr id="18" name="Freeform 17"/>
              <p:cNvSpPr>
                <a:spLocks/>
              </p:cNvSpPr>
              <p:nvPr/>
            </p:nvSpPr>
            <p:spPr bwMode="auto">
              <a:xfrm>
                <a:off x="0" y="0"/>
                <a:ext cx="208" cy="165"/>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1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3"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4" y="2601"/>
                    </a:cubicBezTo>
                    <a:lnTo>
                      <a:pt x="18513" y="2601"/>
                    </a:ln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8"/>
                      <a:pt x="13801" y="17550"/>
                    </a:cubicBezTo>
                    <a:lnTo>
                      <a:pt x="13802" y="17549"/>
                    </a:lnTo>
                    <a:cubicBezTo>
                      <a:pt x="13280" y="19880"/>
                      <a:pt x="11461" y="21198"/>
                      <a:pt x="9738" y="20492"/>
                    </a:cubicBezTo>
                    <a:cubicBezTo>
                      <a:pt x="9016" y="20197"/>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12700" cap="flat">
                <a:solidFill>
                  <a:schemeClr val="tx1"/>
                </a:solidFill>
                <a:prstDash val="solid"/>
                <a:round/>
                <a:headEnd type="none" w="med" len="med"/>
                <a:tailEnd type="none" w="med" len="med"/>
              </a:ln>
            </p:spPr>
            <p:txBody>
              <a:bodyPr lIns="0" tIns="0" rIns="0" bIns="0"/>
              <a:lstStyle/>
              <a:p>
                <a:endParaRPr lang="en-US"/>
              </a:p>
            </p:txBody>
          </p:sp>
          <p:sp>
            <p:nvSpPr>
              <p:cNvPr id="19" name="AutoShape 19"/>
              <p:cNvSpPr>
                <a:spLocks/>
              </p:cNvSpPr>
              <p:nvPr/>
            </p:nvSpPr>
            <p:spPr bwMode="auto">
              <a:xfrm>
                <a:off x="10" y="8"/>
                <a:ext cx="191" cy="140"/>
              </a:xfrm>
              <a:custGeom>
                <a:avLst/>
                <a:gdLst/>
                <a:ahLst/>
                <a:cxnLst/>
                <a:rect l="0" t="0" r="r" b="b"/>
                <a:pathLst>
                  <a:path w="21600" h="2160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2" y="19050"/>
                    </a:lnTo>
                    <a:cubicBezTo>
                      <a:pt x="14510" y="19430"/>
                      <a:pt x="14461" y="19806"/>
                      <a:pt x="14386" y="20172"/>
                    </a:cubicBezTo>
                    <a:moveTo>
                      <a:pt x="17421" y="12116"/>
                    </a:moveTo>
                    <a:lnTo>
                      <a:pt x="17421" y="12116"/>
                    </a:lnTo>
                    <a:cubicBezTo>
                      <a:pt x="18513" y="12896"/>
                      <a:pt x="19202"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28" name="Group 27"/>
            <p:cNvGrpSpPr>
              <a:grpSpLocks/>
            </p:cNvGrpSpPr>
            <p:nvPr/>
          </p:nvGrpSpPr>
          <p:grpSpPr bwMode="auto">
            <a:xfrm>
              <a:off x="7229363" y="3875142"/>
              <a:ext cx="115888" cy="88526"/>
              <a:chOff x="0" y="0"/>
              <a:chExt cx="144" cy="110"/>
            </a:xfrm>
          </p:grpSpPr>
          <p:sp>
            <p:nvSpPr>
              <p:cNvPr id="29" name="Freeform 28"/>
              <p:cNvSpPr>
                <a:spLocks/>
              </p:cNvSpPr>
              <p:nvPr/>
            </p:nvSpPr>
            <p:spPr bwMode="auto">
              <a:xfrm>
                <a:off x="0" y="0"/>
                <a:ext cx="144" cy="110"/>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1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4"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4" y="2601"/>
                    </a:cubicBezTo>
                    <a:lnTo>
                      <a:pt x="18513" y="2601"/>
                    </a:ln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7"/>
                      <a:pt x="13801" y="17550"/>
                    </a:cubicBezTo>
                    <a:lnTo>
                      <a:pt x="13802" y="17549"/>
                    </a:lnTo>
                    <a:cubicBezTo>
                      <a:pt x="13280" y="19880"/>
                      <a:pt x="11461" y="21198"/>
                      <a:pt x="9738" y="20492"/>
                    </a:cubicBezTo>
                    <a:cubicBezTo>
                      <a:pt x="9016" y="20197"/>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12700" cap="flat">
                <a:solidFill>
                  <a:schemeClr val="tx1"/>
                </a:solidFill>
                <a:prstDash val="solid"/>
                <a:round/>
                <a:headEnd type="none" w="med" len="med"/>
                <a:tailEnd type="none" w="med" len="med"/>
              </a:ln>
            </p:spPr>
            <p:txBody>
              <a:bodyPr lIns="0" tIns="0" rIns="0" bIns="0"/>
              <a:lstStyle/>
              <a:p>
                <a:endParaRPr lang="en-US"/>
              </a:p>
            </p:txBody>
          </p:sp>
          <p:sp>
            <p:nvSpPr>
              <p:cNvPr id="30" name="AutoShape 16"/>
              <p:cNvSpPr>
                <a:spLocks/>
              </p:cNvSpPr>
              <p:nvPr/>
            </p:nvSpPr>
            <p:spPr bwMode="auto">
              <a:xfrm>
                <a:off x="7" y="5"/>
                <a:ext cx="132" cy="94"/>
              </a:xfrm>
              <a:custGeom>
                <a:avLst/>
                <a:gdLst/>
                <a:ahLst/>
                <a:cxnLst/>
                <a:rect l="0" t="0" r="r" b="b"/>
                <a:pathLst>
                  <a:path w="21600" h="2160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1" y="19050"/>
                    </a:lnTo>
                    <a:cubicBezTo>
                      <a:pt x="14510" y="19430"/>
                      <a:pt x="14461" y="19806"/>
                      <a:pt x="14386" y="20172"/>
                    </a:cubicBezTo>
                    <a:moveTo>
                      <a:pt x="17421" y="12116"/>
                    </a:moveTo>
                    <a:lnTo>
                      <a:pt x="17421" y="12116"/>
                    </a:lnTo>
                    <a:cubicBezTo>
                      <a:pt x="18513" y="12896"/>
                      <a:pt x="19202"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31" name="Group 30"/>
            <p:cNvGrpSpPr>
              <a:grpSpLocks/>
            </p:cNvGrpSpPr>
            <p:nvPr/>
          </p:nvGrpSpPr>
          <p:grpSpPr bwMode="auto">
            <a:xfrm>
              <a:off x="5092364" y="469647"/>
              <a:ext cx="1829956" cy="1374039"/>
              <a:chOff x="0" y="0"/>
              <a:chExt cx="1696" cy="1223"/>
            </a:xfrm>
          </p:grpSpPr>
          <p:sp>
            <p:nvSpPr>
              <p:cNvPr id="32" name="Freeform 31"/>
              <p:cNvSpPr>
                <a:spLocks/>
              </p:cNvSpPr>
              <p:nvPr/>
            </p:nvSpPr>
            <p:spPr bwMode="auto">
              <a:xfrm>
                <a:off x="0" y="0"/>
                <a:ext cx="1696" cy="1223"/>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0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3"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3" y="2601"/>
                    </a:cubicBez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8"/>
                      <a:pt x="13801" y="17550"/>
                    </a:cubicBezTo>
                    <a:lnTo>
                      <a:pt x="13802" y="17549"/>
                    </a:lnTo>
                    <a:cubicBezTo>
                      <a:pt x="13280" y="19880"/>
                      <a:pt x="11461" y="21198"/>
                      <a:pt x="9738" y="20492"/>
                    </a:cubicBezTo>
                    <a:cubicBezTo>
                      <a:pt x="9016" y="20196"/>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25400" cap="flat">
                <a:solidFill>
                  <a:schemeClr val="tx1"/>
                </a:solidFill>
                <a:prstDash val="solid"/>
                <a:round/>
                <a:headEnd type="none" w="med" len="med"/>
                <a:tailEnd type="none" w="med" len="med"/>
              </a:ln>
            </p:spPr>
            <p:txBody>
              <a:bodyPr lIns="0" tIns="0" rIns="0" bIns="0"/>
              <a:lstStyle/>
              <a:p>
                <a:endParaRPr lang="en-US"/>
              </a:p>
            </p:txBody>
          </p:sp>
          <p:sp>
            <p:nvSpPr>
              <p:cNvPr id="33" name="AutoShape 10"/>
              <p:cNvSpPr>
                <a:spLocks/>
              </p:cNvSpPr>
              <p:nvPr/>
            </p:nvSpPr>
            <p:spPr bwMode="auto">
              <a:xfrm>
                <a:off x="86" y="62"/>
                <a:ext cx="1554" cy="1041"/>
              </a:xfrm>
              <a:custGeom>
                <a:avLst/>
                <a:gdLst/>
                <a:ahLst/>
                <a:cxnLst/>
                <a:rect l="0" t="0" r="r" b="b"/>
                <a:pathLst>
                  <a:path w="21600" h="21600">
                    <a:moveTo>
                      <a:pt x="1380" y="14010"/>
                    </a:moveTo>
                    <a:lnTo>
                      <a:pt x="1380" y="14010"/>
                    </a:lnTo>
                    <a:cubicBezTo>
                      <a:pt x="899" y="14065"/>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2" y="19050"/>
                    </a:lnTo>
                    <a:cubicBezTo>
                      <a:pt x="14510" y="19430"/>
                      <a:pt x="14461" y="19806"/>
                      <a:pt x="14386" y="20172"/>
                    </a:cubicBezTo>
                    <a:moveTo>
                      <a:pt x="17421" y="12116"/>
                    </a:moveTo>
                    <a:lnTo>
                      <a:pt x="17421" y="12116"/>
                    </a:lnTo>
                    <a:cubicBezTo>
                      <a:pt x="18513" y="12896"/>
                      <a:pt x="19203"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254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34" name="Group 33"/>
            <p:cNvGrpSpPr>
              <a:grpSpLocks/>
            </p:cNvGrpSpPr>
            <p:nvPr/>
          </p:nvGrpSpPr>
          <p:grpSpPr bwMode="auto">
            <a:xfrm>
              <a:off x="4277554" y="1323487"/>
              <a:ext cx="228600" cy="174625"/>
              <a:chOff x="0" y="0"/>
              <a:chExt cx="144" cy="110"/>
            </a:xfrm>
          </p:grpSpPr>
          <p:sp>
            <p:nvSpPr>
              <p:cNvPr id="35" name="Freeform 34"/>
              <p:cNvSpPr>
                <a:spLocks/>
              </p:cNvSpPr>
              <p:nvPr/>
            </p:nvSpPr>
            <p:spPr bwMode="auto">
              <a:xfrm>
                <a:off x="0" y="0"/>
                <a:ext cx="144" cy="110"/>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1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4"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4" y="2601"/>
                    </a:cubicBezTo>
                    <a:lnTo>
                      <a:pt x="18513" y="2601"/>
                    </a:ln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7"/>
                      <a:pt x="13801" y="17550"/>
                    </a:cubicBezTo>
                    <a:lnTo>
                      <a:pt x="13802" y="17549"/>
                    </a:lnTo>
                    <a:cubicBezTo>
                      <a:pt x="13280" y="19880"/>
                      <a:pt x="11461" y="21198"/>
                      <a:pt x="9738" y="20492"/>
                    </a:cubicBezTo>
                    <a:cubicBezTo>
                      <a:pt x="9016" y="20197"/>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12700" cap="flat">
                <a:solidFill>
                  <a:schemeClr val="tx1"/>
                </a:solidFill>
                <a:prstDash val="solid"/>
                <a:round/>
                <a:headEnd type="none" w="med" len="med"/>
                <a:tailEnd type="none" w="med" len="med"/>
              </a:ln>
            </p:spPr>
            <p:txBody>
              <a:bodyPr lIns="0" tIns="0" rIns="0" bIns="0"/>
              <a:lstStyle/>
              <a:p>
                <a:endParaRPr lang="en-US"/>
              </a:p>
            </p:txBody>
          </p:sp>
          <p:sp>
            <p:nvSpPr>
              <p:cNvPr id="36" name="AutoShape 16"/>
              <p:cNvSpPr>
                <a:spLocks/>
              </p:cNvSpPr>
              <p:nvPr/>
            </p:nvSpPr>
            <p:spPr bwMode="auto">
              <a:xfrm>
                <a:off x="7" y="5"/>
                <a:ext cx="132" cy="94"/>
              </a:xfrm>
              <a:custGeom>
                <a:avLst/>
                <a:gdLst/>
                <a:ahLst/>
                <a:cxnLst/>
                <a:rect l="0" t="0" r="r" b="b"/>
                <a:pathLst>
                  <a:path w="21600" h="2160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1" y="19050"/>
                    </a:lnTo>
                    <a:cubicBezTo>
                      <a:pt x="14510" y="19430"/>
                      <a:pt x="14461" y="19806"/>
                      <a:pt x="14386" y="20172"/>
                    </a:cubicBezTo>
                    <a:moveTo>
                      <a:pt x="17421" y="12116"/>
                    </a:moveTo>
                    <a:lnTo>
                      <a:pt x="17421" y="12116"/>
                    </a:lnTo>
                    <a:cubicBezTo>
                      <a:pt x="18513" y="12896"/>
                      <a:pt x="19202"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37" name="Group 36"/>
            <p:cNvGrpSpPr>
              <a:grpSpLocks/>
            </p:cNvGrpSpPr>
            <p:nvPr/>
          </p:nvGrpSpPr>
          <p:grpSpPr bwMode="auto">
            <a:xfrm>
              <a:off x="4595699" y="1082610"/>
              <a:ext cx="330200" cy="261938"/>
              <a:chOff x="0" y="0"/>
              <a:chExt cx="208" cy="165"/>
            </a:xfrm>
          </p:grpSpPr>
          <p:sp>
            <p:nvSpPr>
              <p:cNvPr id="38" name="Freeform 37"/>
              <p:cNvSpPr>
                <a:spLocks/>
              </p:cNvSpPr>
              <p:nvPr/>
            </p:nvSpPr>
            <p:spPr bwMode="auto">
              <a:xfrm>
                <a:off x="0" y="0"/>
                <a:ext cx="208" cy="165"/>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1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3"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4" y="2601"/>
                    </a:cubicBezTo>
                    <a:lnTo>
                      <a:pt x="18513" y="2601"/>
                    </a:ln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8"/>
                      <a:pt x="13801" y="17550"/>
                    </a:cubicBezTo>
                    <a:lnTo>
                      <a:pt x="13802" y="17549"/>
                    </a:lnTo>
                    <a:cubicBezTo>
                      <a:pt x="13280" y="19880"/>
                      <a:pt x="11461" y="21198"/>
                      <a:pt x="9738" y="20492"/>
                    </a:cubicBezTo>
                    <a:cubicBezTo>
                      <a:pt x="9016" y="20197"/>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12700" cap="flat">
                <a:solidFill>
                  <a:schemeClr val="tx1"/>
                </a:solidFill>
                <a:prstDash val="solid"/>
                <a:round/>
                <a:headEnd type="none" w="med" len="med"/>
                <a:tailEnd type="none" w="med" len="med"/>
              </a:ln>
            </p:spPr>
            <p:txBody>
              <a:bodyPr lIns="0" tIns="0" rIns="0" bIns="0"/>
              <a:lstStyle/>
              <a:p>
                <a:endParaRPr lang="en-US"/>
              </a:p>
            </p:txBody>
          </p:sp>
          <p:sp>
            <p:nvSpPr>
              <p:cNvPr id="39" name="AutoShape 19"/>
              <p:cNvSpPr>
                <a:spLocks/>
              </p:cNvSpPr>
              <p:nvPr/>
            </p:nvSpPr>
            <p:spPr bwMode="auto">
              <a:xfrm>
                <a:off x="10" y="8"/>
                <a:ext cx="191" cy="140"/>
              </a:xfrm>
              <a:custGeom>
                <a:avLst/>
                <a:gdLst/>
                <a:ahLst/>
                <a:cxnLst/>
                <a:rect l="0" t="0" r="r" b="b"/>
                <a:pathLst>
                  <a:path w="21600" h="2160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2" y="19050"/>
                    </a:lnTo>
                    <a:cubicBezTo>
                      <a:pt x="14510" y="19430"/>
                      <a:pt x="14461" y="19806"/>
                      <a:pt x="14386" y="20172"/>
                    </a:cubicBezTo>
                    <a:moveTo>
                      <a:pt x="17421" y="12116"/>
                    </a:moveTo>
                    <a:lnTo>
                      <a:pt x="17421" y="12116"/>
                    </a:lnTo>
                    <a:cubicBezTo>
                      <a:pt x="18513" y="12896"/>
                      <a:pt x="19202"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40" name="Group 39"/>
            <p:cNvGrpSpPr>
              <a:grpSpLocks/>
            </p:cNvGrpSpPr>
            <p:nvPr/>
          </p:nvGrpSpPr>
          <p:grpSpPr bwMode="auto">
            <a:xfrm>
              <a:off x="4161666" y="1626351"/>
              <a:ext cx="115888" cy="88526"/>
              <a:chOff x="0" y="0"/>
              <a:chExt cx="144" cy="110"/>
            </a:xfrm>
          </p:grpSpPr>
          <p:sp>
            <p:nvSpPr>
              <p:cNvPr id="41" name="Freeform 40"/>
              <p:cNvSpPr>
                <a:spLocks/>
              </p:cNvSpPr>
              <p:nvPr/>
            </p:nvSpPr>
            <p:spPr bwMode="auto">
              <a:xfrm>
                <a:off x="0" y="0"/>
                <a:ext cx="144" cy="110"/>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1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4"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4" y="2601"/>
                    </a:cubicBezTo>
                    <a:lnTo>
                      <a:pt x="18513" y="2601"/>
                    </a:ln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7"/>
                      <a:pt x="13801" y="17550"/>
                    </a:cubicBezTo>
                    <a:lnTo>
                      <a:pt x="13802" y="17549"/>
                    </a:lnTo>
                    <a:cubicBezTo>
                      <a:pt x="13280" y="19880"/>
                      <a:pt x="11461" y="21198"/>
                      <a:pt x="9738" y="20492"/>
                    </a:cubicBezTo>
                    <a:cubicBezTo>
                      <a:pt x="9016" y="20197"/>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12700" cap="flat">
                <a:solidFill>
                  <a:schemeClr val="tx1"/>
                </a:solidFill>
                <a:prstDash val="solid"/>
                <a:round/>
                <a:headEnd type="none" w="med" len="med"/>
                <a:tailEnd type="none" w="med" len="med"/>
              </a:ln>
            </p:spPr>
            <p:txBody>
              <a:bodyPr lIns="0" tIns="0" rIns="0" bIns="0"/>
              <a:lstStyle/>
              <a:p>
                <a:endParaRPr lang="en-US"/>
              </a:p>
            </p:txBody>
          </p:sp>
          <p:sp>
            <p:nvSpPr>
              <p:cNvPr id="42" name="AutoShape 16"/>
              <p:cNvSpPr>
                <a:spLocks/>
              </p:cNvSpPr>
              <p:nvPr/>
            </p:nvSpPr>
            <p:spPr bwMode="auto">
              <a:xfrm>
                <a:off x="7" y="5"/>
                <a:ext cx="132" cy="94"/>
              </a:xfrm>
              <a:custGeom>
                <a:avLst/>
                <a:gdLst/>
                <a:ahLst/>
                <a:cxnLst/>
                <a:rect l="0" t="0" r="r" b="b"/>
                <a:pathLst>
                  <a:path w="21600" h="2160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1" y="19050"/>
                    </a:lnTo>
                    <a:cubicBezTo>
                      <a:pt x="14510" y="19430"/>
                      <a:pt x="14461" y="19806"/>
                      <a:pt x="14386" y="20172"/>
                    </a:cubicBezTo>
                    <a:moveTo>
                      <a:pt x="17421" y="12116"/>
                    </a:moveTo>
                    <a:lnTo>
                      <a:pt x="17421" y="12116"/>
                    </a:lnTo>
                    <a:cubicBezTo>
                      <a:pt x="18513" y="12896"/>
                      <a:pt x="19202"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sp>
          <p:nvSpPr>
            <p:cNvPr id="43" name="TextBox 42"/>
            <p:cNvSpPr txBox="1"/>
            <p:nvPr/>
          </p:nvSpPr>
          <p:spPr>
            <a:xfrm>
              <a:off x="5605049" y="540459"/>
              <a:ext cx="748923" cy="1200329"/>
            </a:xfrm>
            <a:prstGeom prst="rect">
              <a:avLst/>
            </a:prstGeom>
            <a:noFill/>
            <a:effectLst>
              <a:outerShdw blurRad="50800" dist="38100" dir="2700000" algn="tl" rotWithShape="0">
                <a:prstClr val="black">
                  <a:alpha val="40000"/>
                </a:prstClr>
              </a:outerShdw>
            </a:effectLst>
            <a:scene3d>
              <a:camera prst="orthographicFront"/>
              <a:lightRig rig="threePt" dir="t"/>
            </a:scene3d>
            <a:sp3d>
              <a:bevelT/>
            </a:sp3d>
          </p:spPr>
          <p:txBody>
            <a:bodyPr wrap="non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7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rPr>
                <a:t>?</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endParaRPr>
            </a:p>
          </p:txBody>
        </p:sp>
        <p:sp>
          <p:nvSpPr>
            <p:cNvPr id="44" name="TextBox 43"/>
            <p:cNvSpPr txBox="1"/>
            <p:nvPr/>
          </p:nvSpPr>
          <p:spPr>
            <a:xfrm>
              <a:off x="7300637" y="1971584"/>
              <a:ext cx="748923" cy="1200329"/>
            </a:xfrm>
            <a:prstGeom prst="rect">
              <a:avLst/>
            </a:prstGeom>
            <a:noFill/>
            <a:effectLst>
              <a:outerShdw blurRad="50800" dist="38100" dir="2700000" algn="tl" rotWithShape="0">
                <a:prstClr val="black">
                  <a:alpha val="40000"/>
                </a:prstClr>
              </a:outerShdw>
            </a:effectLst>
            <a:scene3d>
              <a:camera prst="orthographicFront"/>
              <a:lightRig rig="threePt" dir="t"/>
            </a:scene3d>
            <a:sp3d>
              <a:bevelT/>
            </a:sp3d>
          </p:spPr>
          <p:txBody>
            <a:bodyPr wrap="non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7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rPr>
                <a:t>?</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endParaRPr>
            </a:p>
          </p:txBody>
        </p:sp>
        <p:sp>
          <p:nvSpPr>
            <p:cNvPr id="26" name="TextBox 25"/>
            <p:cNvSpPr txBox="1"/>
            <p:nvPr/>
          </p:nvSpPr>
          <p:spPr>
            <a:xfrm>
              <a:off x="5944027" y="-55513"/>
              <a:ext cx="2056973" cy="3770263"/>
            </a:xfrm>
            <a:prstGeom prst="rect">
              <a:avLst/>
            </a:prstGeom>
            <a:noFill/>
            <a:effectLst>
              <a:outerShdw blurRad="50800" dist="38100" dir="2700000" algn="tl" rotWithShape="0">
                <a:prstClr val="black">
                  <a:alpha val="40000"/>
                </a:prstClr>
              </a:outerShdw>
            </a:effectLst>
            <a:scene3d>
              <a:camera prst="orthographicFront"/>
              <a:lightRig rig="threePt" dir="t"/>
            </a:scene3d>
            <a:sp3d>
              <a:bevelT/>
            </a:sp3d>
          </p:spPr>
          <p:txBody>
            <a:bodyPr wrap="non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239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rPr>
                <a:t>?</a:t>
              </a:r>
              <a:endParaRPr lang="en-US" sz="8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endParaRPr>
            </a:p>
          </p:txBody>
        </p:sp>
      </p:grpSp>
      <p:sp>
        <p:nvSpPr>
          <p:cNvPr id="20" name="Slide Number Placeholder 19"/>
          <p:cNvSpPr>
            <a:spLocks noGrp="1"/>
          </p:cNvSpPr>
          <p:nvPr>
            <p:ph type="sldNum" sz="quarter" idx="12"/>
          </p:nvPr>
        </p:nvSpPr>
        <p:spPr/>
        <p:txBody>
          <a:bodyPr/>
          <a:lstStyle/>
          <a:p>
            <a:fld id="{4AF310B5-B37C-4062-950A-8FEDA86889CC}" type="slidenum">
              <a:rPr lang="en-US" smtClean="0"/>
              <a:t>41</a:t>
            </a:fld>
            <a:endParaRPr lang="en-US"/>
          </a:p>
        </p:txBody>
      </p:sp>
    </p:spTree>
    <p:extLst>
      <p:ext uri="{BB962C8B-B14F-4D97-AF65-F5344CB8AC3E}">
        <p14:creationId xmlns:p14="http://schemas.microsoft.com/office/powerpoint/2010/main" val="7854815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30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60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Disparity metric</a:t>
            </a:r>
            <a:endParaRPr lang="en-US" dirty="0"/>
          </a:p>
        </p:txBody>
      </p:sp>
      <p:pic>
        <p:nvPicPr>
          <p:cNvPr id="2052" name="Picture 4" descr="C:\Users\Administrator\Desktop\Siggraph 2011\images\metric\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6852" y="790753"/>
            <a:ext cx="1469492" cy="1780997"/>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053" name="Picture 5" descr="C:\Users\Administrator\Desktop\Siggraph 2011\images\metric\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35832" y="793928"/>
            <a:ext cx="1468720" cy="1774647"/>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054" name="Picture 6" descr="C:\Users\Administrator\Desktop\Siggraph 2011\images\metric\5.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66652" y="793928"/>
            <a:ext cx="1443001" cy="1774647"/>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3" name="Right Arrow 2"/>
          <p:cNvSpPr/>
          <p:nvPr/>
        </p:nvSpPr>
        <p:spPr>
          <a:xfrm rot="16200000">
            <a:off x="1419159" y="2737644"/>
            <a:ext cx="295275" cy="268288"/>
          </a:xfrm>
          <a:prstGeom prst="rightArrow">
            <a:avLst>
              <a:gd name="adj1" fmla="val 50000"/>
              <a:gd name="adj2" fmla="val 64402"/>
            </a:avLst>
          </a:prstGeom>
          <a:solidFill>
            <a:srgbClr val="F89838"/>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p:cNvSpPr/>
          <p:nvPr/>
        </p:nvSpPr>
        <p:spPr>
          <a:xfrm rot="16200000">
            <a:off x="4351270" y="2737644"/>
            <a:ext cx="295275" cy="268288"/>
          </a:xfrm>
          <a:prstGeom prst="rightArrow">
            <a:avLst>
              <a:gd name="adj1" fmla="val 50000"/>
              <a:gd name="adj2" fmla="val 64402"/>
            </a:avLst>
          </a:prstGeom>
          <a:solidFill>
            <a:srgbClr val="F89838"/>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Arrow 16"/>
          <p:cNvSpPr/>
          <p:nvPr/>
        </p:nvSpPr>
        <p:spPr>
          <a:xfrm>
            <a:off x="5762559" y="947649"/>
            <a:ext cx="470693" cy="268288"/>
          </a:xfrm>
          <a:prstGeom prst="rightArrow">
            <a:avLst>
              <a:gd name="adj1" fmla="val 50000"/>
              <a:gd name="adj2" fmla="val 64402"/>
            </a:avLst>
          </a:prstGeom>
          <a:solidFill>
            <a:srgbClr val="26B7EB"/>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Arrow 17"/>
          <p:cNvSpPr/>
          <p:nvPr/>
        </p:nvSpPr>
        <p:spPr>
          <a:xfrm>
            <a:off x="5762559" y="1481049"/>
            <a:ext cx="470693" cy="268288"/>
          </a:xfrm>
          <a:prstGeom prst="rightArrow">
            <a:avLst>
              <a:gd name="adj1" fmla="val 50000"/>
              <a:gd name="adj2" fmla="val 64402"/>
            </a:avLst>
          </a:prstGeom>
          <a:solidFill>
            <a:srgbClr val="26B7EB"/>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ight Arrow 18"/>
          <p:cNvSpPr/>
          <p:nvPr/>
        </p:nvSpPr>
        <p:spPr>
          <a:xfrm>
            <a:off x="5762559" y="2206537"/>
            <a:ext cx="470693" cy="268288"/>
          </a:xfrm>
          <a:prstGeom prst="rightArrow">
            <a:avLst>
              <a:gd name="adj1" fmla="val 50000"/>
              <a:gd name="adj2" fmla="val 64402"/>
            </a:avLst>
          </a:prstGeom>
          <a:solidFill>
            <a:srgbClr val="26B7EB"/>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fld id="{4AF310B5-B37C-4062-950A-8FEDA86889CC}" type="slidenum">
              <a:rPr lang="en-US" smtClean="0"/>
              <a:t>42</a:t>
            </a:fld>
            <a:endParaRPr lang="en-US"/>
          </a:p>
        </p:txBody>
      </p:sp>
      <p:grpSp>
        <p:nvGrpSpPr>
          <p:cNvPr id="6" name="Group 5"/>
          <p:cNvGrpSpPr/>
          <p:nvPr/>
        </p:nvGrpSpPr>
        <p:grpSpPr>
          <a:xfrm>
            <a:off x="434677" y="3155009"/>
            <a:ext cx="1266824" cy="1314449"/>
            <a:chOff x="5411073" y="3252788"/>
            <a:chExt cx="1266824" cy="1314449"/>
          </a:xfrm>
        </p:grpSpPr>
        <p:pic>
          <p:nvPicPr>
            <p:cNvPr id="20" name="Picture 1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11073" y="3252788"/>
              <a:ext cx="1266824" cy="1266824"/>
            </a:xfrm>
            <a:prstGeom prst="rect">
              <a:avLst/>
            </a:prstGeom>
            <a:noFill/>
            <a:ln w="12700">
              <a:solidFill>
                <a:schemeClr val="bg1">
                  <a:lumMod val="85000"/>
                </a:schemeClr>
              </a:solidFill>
              <a:miter lim="800000"/>
              <a:headEnd/>
              <a:tailEnd/>
            </a:ln>
            <a:effectLst>
              <a:outerShdw blurRad="190500" dist="508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5" name="TextBox 4"/>
            <p:cNvSpPr txBox="1"/>
            <p:nvPr/>
          </p:nvSpPr>
          <p:spPr>
            <a:xfrm>
              <a:off x="5503072" y="4105572"/>
              <a:ext cx="1083502" cy="461665"/>
            </a:xfrm>
            <a:prstGeom prst="rect">
              <a:avLst/>
            </a:prstGeom>
            <a:noFill/>
          </p:spPr>
          <p:txBody>
            <a:bodyPr wrap="none" rtlCol="0">
              <a:spAutoFit/>
            </a:bodyPr>
            <a:lstStyle/>
            <a:p>
              <a:pPr algn="ctr"/>
              <a:r>
                <a:rPr lang="en-US" sz="1200" b="1" dirty="0" smtClean="0"/>
                <a:t>Original</a:t>
              </a:r>
            </a:p>
            <a:p>
              <a:pPr algn="ctr"/>
              <a:r>
                <a:rPr lang="en-US" sz="1200" b="1" dirty="0" smtClean="0"/>
                <a:t>pixel disparity</a:t>
              </a:r>
              <a:endParaRPr lang="en-US" sz="1200" b="1" dirty="0"/>
            </a:p>
          </p:txBody>
        </p:sp>
      </p:grpSp>
      <p:grpSp>
        <p:nvGrpSpPr>
          <p:cNvPr id="7" name="Group 6"/>
          <p:cNvGrpSpPr/>
          <p:nvPr/>
        </p:nvGrpSpPr>
        <p:grpSpPr>
          <a:xfrm>
            <a:off x="1432652" y="3379143"/>
            <a:ext cx="1300292" cy="1257300"/>
            <a:chOff x="7000875" y="3262312"/>
            <a:chExt cx="1300292" cy="1257300"/>
          </a:xfrm>
        </p:grpSpPr>
        <p:pic>
          <p:nvPicPr>
            <p:cNvPr id="21"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10400" y="3262312"/>
              <a:ext cx="1257300" cy="1257300"/>
            </a:xfrm>
            <a:prstGeom prst="rect">
              <a:avLst/>
            </a:prstGeom>
            <a:noFill/>
            <a:ln w="12700">
              <a:solidFill>
                <a:schemeClr val="bg1">
                  <a:lumMod val="85000"/>
                </a:schemeClr>
              </a:solidFill>
              <a:miter lim="800000"/>
              <a:headEnd/>
              <a:tailEnd/>
            </a:ln>
            <a:effectLst>
              <a:outerShdw blurRad="190500" dist="50800" dir="2700000" algn="ctr" rotWithShape="0">
                <a:schemeClr val="tx1">
                  <a:alpha val="40000"/>
                </a:schemeClr>
              </a:outerShdw>
            </a:effectLst>
            <a:extLst>
              <a:ext uri="{909E8E84-426E-40DD-AFC4-6F175D3DCCD1}">
                <a14:hiddenFill xmlns:a14="http://schemas.microsoft.com/office/drawing/2010/main">
                  <a:solidFill>
                    <a:schemeClr val="accent1"/>
                  </a:solidFill>
                </a14:hiddenFill>
              </a:ext>
            </a:extLst>
          </p:spPr>
        </p:pic>
        <p:sp>
          <p:nvSpPr>
            <p:cNvPr id="22" name="TextBox 21"/>
            <p:cNvSpPr txBox="1"/>
            <p:nvPr/>
          </p:nvSpPr>
          <p:spPr>
            <a:xfrm>
              <a:off x="7000875" y="4242613"/>
              <a:ext cx="1300292" cy="276999"/>
            </a:xfrm>
            <a:prstGeom prst="rect">
              <a:avLst/>
            </a:prstGeom>
            <a:noFill/>
          </p:spPr>
          <p:txBody>
            <a:bodyPr wrap="none" rtlCol="0">
              <a:spAutoFit/>
            </a:bodyPr>
            <a:lstStyle/>
            <a:p>
              <a:pPr algn="ctr"/>
              <a:r>
                <a:rPr lang="en-US" sz="1200" b="1" dirty="0" smtClean="0">
                  <a:solidFill>
                    <a:schemeClr val="bg1">
                      <a:lumMod val="85000"/>
                    </a:schemeClr>
                  </a:solidFill>
                </a:rPr>
                <a:t>Original </a:t>
              </a:r>
              <a:r>
                <a:rPr lang="en-US" sz="1200" b="1" dirty="0" err="1" smtClean="0">
                  <a:solidFill>
                    <a:schemeClr val="bg1">
                      <a:lumMod val="85000"/>
                    </a:schemeClr>
                  </a:solidFill>
                </a:rPr>
                <a:t>vergence</a:t>
              </a:r>
              <a:endParaRPr lang="en-US" sz="1200" b="1" dirty="0">
                <a:solidFill>
                  <a:schemeClr val="bg1">
                    <a:lumMod val="85000"/>
                  </a:schemeClr>
                </a:solidFill>
              </a:endParaRPr>
            </a:p>
          </p:txBody>
        </p:sp>
      </p:grpSp>
      <p:grpSp>
        <p:nvGrpSpPr>
          <p:cNvPr id="23" name="Group 22"/>
          <p:cNvGrpSpPr/>
          <p:nvPr/>
        </p:nvGrpSpPr>
        <p:grpSpPr>
          <a:xfrm>
            <a:off x="3456757" y="3155009"/>
            <a:ext cx="1266824" cy="1314449"/>
            <a:chOff x="5411073" y="3252788"/>
            <a:chExt cx="1266824" cy="1314449"/>
          </a:xfrm>
        </p:grpSpPr>
        <p:pic>
          <p:nvPicPr>
            <p:cNvPr id="24" name="Picture 23"/>
            <p:cNvPicPr>
              <a:picLocks noChangeAspect="1" noChangeArrowheads="1"/>
            </p:cNvPicPr>
            <p:nvPr/>
          </p:nvPicPr>
          <p:blipFill>
            <a:blip r:embed="rId8" cstate="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5411073" y="3252788"/>
              <a:ext cx="1266824" cy="1266824"/>
            </a:xfrm>
            <a:prstGeom prst="rect">
              <a:avLst/>
            </a:prstGeom>
            <a:noFill/>
            <a:ln w="12700">
              <a:solidFill>
                <a:schemeClr val="bg1">
                  <a:lumMod val="85000"/>
                </a:schemeClr>
              </a:solidFill>
              <a:miter lim="800000"/>
              <a:headEnd/>
              <a:tailEnd/>
            </a:ln>
            <a:effectLst>
              <a:outerShdw blurRad="190500" dist="508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25" name="TextBox 24"/>
            <p:cNvSpPr txBox="1"/>
            <p:nvPr/>
          </p:nvSpPr>
          <p:spPr>
            <a:xfrm>
              <a:off x="5503072" y="4105572"/>
              <a:ext cx="1083502" cy="461665"/>
            </a:xfrm>
            <a:prstGeom prst="rect">
              <a:avLst/>
            </a:prstGeom>
            <a:noFill/>
          </p:spPr>
          <p:txBody>
            <a:bodyPr wrap="none" rtlCol="0">
              <a:spAutoFit/>
            </a:bodyPr>
            <a:lstStyle/>
            <a:p>
              <a:pPr algn="ctr"/>
              <a:r>
                <a:rPr lang="en-US" sz="1200" b="1" dirty="0" smtClean="0"/>
                <a:t>Modified</a:t>
              </a:r>
            </a:p>
            <a:p>
              <a:pPr algn="ctr"/>
              <a:r>
                <a:rPr lang="en-US" sz="1200" b="1" dirty="0" smtClean="0"/>
                <a:t>pixel disparity</a:t>
              </a:r>
              <a:endParaRPr lang="en-US" sz="1200" b="1" dirty="0"/>
            </a:p>
          </p:txBody>
        </p:sp>
      </p:grpSp>
      <p:grpSp>
        <p:nvGrpSpPr>
          <p:cNvPr id="26" name="Group 25"/>
          <p:cNvGrpSpPr/>
          <p:nvPr/>
        </p:nvGrpSpPr>
        <p:grpSpPr>
          <a:xfrm>
            <a:off x="4395609" y="3379143"/>
            <a:ext cx="1380443" cy="1257300"/>
            <a:chOff x="6941752" y="3262312"/>
            <a:chExt cx="1380443" cy="1257300"/>
          </a:xfrm>
        </p:grpSpPr>
        <p:pic>
          <p:nvPicPr>
            <p:cNvPr id="27" name="Picture 3"/>
            <p:cNvPicPr>
              <a:picLocks noChangeAspect="1" noChangeArrowheads="1"/>
            </p:cNvPicPr>
            <p:nvPr/>
          </p:nvPicPr>
          <p:blipFill>
            <a:blip r:embed="rId10" cstate="print">
              <a:extLst>
                <a:ext uri="{BEBA8EAE-BF5A-486C-A8C5-ECC9F3942E4B}">
                  <a14:imgProps xmlns:a14="http://schemas.microsoft.com/office/drawing/2010/main">
                    <a14:imgLayer r:embed="rId11">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7010400" y="3262312"/>
              <a:ext cx="1257300" cy="1257300"/>
            </a:xfrm>
            <a:prstGeom prst="rect">
              <a:avLst/>
            </a:prstGeom>
            <a:noFill/>
            <a:ln w="12700">
              <a:solidFill>
                <a:schemeClr val="bg1">
                  <a:lumMod val="85000"/>
                </a:schemeClr>
              </a:solidFill>
              <a:miter lim="800000"/>
              <a:headEnd/>
              <a:tailEnd/>
            </a:ln>
            <a:effectLst>
              <a:outerShdw blurRad="190500" dist="50800" dir="2700000" algn="ctr" rotWithShape="0">
                <a:schemeClr val="tx1">
                  <a:alpha val="40000"/>
                </a:schemeClr>
              </a:outerShdw>
            </a:effectLst>
            <a:extLst>
              <a:ext uri="{909E8E84-426E-40DD-AFC4-6F175D3DCCD1}">
                <a14:hiddenFill xmlns:a14="http://schemas.microsoft.com/office/drawing/2010/main">
                  <a:solidFill>
                    <a:schemeClr val="accent1"/>
                  </a:solidFill>
                </a14:hiddenFill>
              </a:ext>
            </a:extLst>
          </p:spPr>
        </p:pic>
        <p:sp>
          <p:nvSpPr>
            <p:cNvPr id="28" name="TextBox 27"/>
            <p:cNvSpPr txBox="1"/>
            <p:nvPr/>
          </p:nvSpPr>
          <p:spPr>
            <a:xfrm>
              <a:off x="6941752" y="4242613"/>
              <a:ext cx="1380443" cy="276999"/>
            </a:xfrm>
            <a:prstGeom prst="rect">
              <a:avLst/>
            </a:prstGeom>
            <a:noFill/>
          </p:spPr>
          <p:txBody>
            <a:bodyPr wrap="none" rtlCol="0">
              <a:spAutoFit/>
            </a:bodyPr>
            <a:lstStyle/>
            <a:p>
              <a:pPr algn="ctr"/>
              <a:r>
                <a:rPr lang="en-US" sz="1200" b="1" dirty="0" smtClean="0">
                  <a:solidFill>
                    <a:schemeClr val="bg1">
                      <a:lumMod val="85000"/>
                    </a:schemeClr>
                  </a:solidFill>
                </a:rPr>
                <a:t>Modified </a:t>
              </a:r>
              <a:r>
                <a:rPr lang="en-US" sz="1200" b="1" dirty="0" err="1" smtClean="0">
                  <a:solidFill>
                    <a:schemeClr val="bg1">
                      <a:lumMod val="85000"/>
                    </a:schemeClr>
                  </a:solidFill>
                </a:rPr>
                <a:t>vergence</a:t>
              </a:r>
              <a:endParaRPr lang="en-US" sz="1200" b="1" dirty="0">
                <a:solidFill>
                  <a:schemeClr val="bg1">
                    <a:lumMod val="85000"/>
                  </a:schemeClr>
                </a:solidFill>
              </a:endParaRPr>
            </a:p>
          </p:txBody>
        </p:sp>
      </p:grpSp>
      <p:pic>
        <p:nvPicPr>
          <p:cNvPr id="29" name="Picture 4"/>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781800" y="3140691"/>
            <a:ext cx="1495752" cy="1495752"/>
          </a:xfrm>
          <a:prstGeom prst="rect">
            <a:avLst/>
          </a:prstGeom>
          <a:noFill/>
          <a:ln w="12700">
            <a:solidFill>
              <a:schemeClr val="bg1">
                <a:lumMod val="85000"/>
              </a:schemeClr>
            </a:solidFill>
            <a:miter lim="800000"/>
            <a:headEnd/>
            <a:tailEnd/>
          </a:ln>
          <a:effectLst>
            <a:outerShdw blurRad="190500" dist="508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grpSp>
        <p:nvGrpSpPr>
          <p:cNvPr id="30" name="Group 29"/>
          <p:cNvGrpSpPr/>
          <p:nvPr/>
        </p:nvGrpSpPr>
        <p:grpSpPr>
          <a:xfrm>
            <a:off x="8383517" y="3038476"/>
            <a:ext cx="548548" cy="1718145"/>
            <a:chOff x="8326046" y="1352550"/>
            <a:chExt cx="712001" cy="2230106"/>
          </a:xfrm>
          <a:effectLst>
            <a:outerShdw blurRad="50800" dist="38100" dir="2700000" algn="tl" rotWithShape="0">
              <a:prstClr val="black">
                <a:alpha val="40000"/>
              </a:prstClr>
            </a:outerShdw>
          </a:effectLst>
        </p:grpSpPr>
        <p:pic>
          <p:nvPicPr>
            <p:cNvPr id="31" name="Picture 2" descr="C:\Plexus\Data\Images\Gradients\Error.png"/>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rot="16200000">
              <a:off x="7827021" y="2348668"/>
              <a:ext cx="1645920" cy="182880"/>
            </a:xfrm>
            <a:prstGeom prst="rect">
              <a:avLst/>
            </a:prstGeom>
            <a:noFill/>
            <a:extLst>
              <a:ext uri="{909E8E84-426E-40DD-AFC4-6F175D3DCCD1}">
                <a14:hiddenFill xmlns:a14="http://schemas.microsoft.com/office/drawing/2010/main">
                  <a:solidFill>
                    <a:srgbClr val="FFFFFF"/>
                  </a:solidFill>
                </a14:hiddenFill>
              </a:ext>
            </a:extLst>
          </p:spPr>
        </p:pic>
        <p:sp>
          <p:nvSpPr>
            <p:cNvPr id="32" name="TextBox 31"/>
            <p:cNvSpPr txBox="1"/>
            <p:nvPr/>
          </p:nvSpPr>
          <p:spPr>
            <a:xfrm>
              <a:off x="8326046" y="1352550"/>
              <a:ext cx="712001" cy="339563"/>
            </a:xfrm>
            <a:prstGeom prst="rect">
              <a:avLst/>
            </a:prstGeom>
            <a:noFill/>
          </p:spPr>
          <p:txBody>
            <a:bodyPr wrap="none" rtlCol="0">
              <a:spAutoFit/>
            </a:bodyPr>
            <a:lstStyle/>
            <a:p>
              <a:r>
                <a:rPr lang="en-US" sz="1050" dirty="0" smtClean="0"/>
                <a:t>strong</a:t>
              </a:r>
              <a:endParaRPr lang="en-US" sz="1400" dirty="0"/>
            </a:p>
          </p:txBody>
        </p:sp>
        <p:sp>
          <p:nvSpPr>
            <p:cNvPr id="33" name="TextBox 32"/>
            <p:cNvSpPr txBox="1"/>
            <p:nvPr/>
          </p:nvSpPr>
          <p:spPr>
            <a:xfrm>
              <a:off x="8365288" y="3263068"/>
              <a:ext cx="595484" cy="319588"/>
            </a:xfrm>
            <a:prstGeom prst="rect">
              <a:avLst/>
            </a:prstGeom>
            <a:noFill/>
          </p:spPr>
          <p:txBody>
            <a:bodyPr wrap="none" rtlCol="0">
              <a:spAutoFit/>
            </a:bodyPr>
            <a:lstStyle/>
            <a:p>
              <a:r>
                <a:rPr lang="en-US" sz="1000" dirty="0" smtClean="0"/>
                <a:t>weak</a:t>
              </a:r>
              <a:endParaRPr lang="en-US" sz="1400" dirty="0"/>
            </a:p>
          </p:txBody>
        </p:sp>
      </p:grpSp>
      <p:sp>
        <p:nvSpPr>
          <p:cNvPr id="34" name="TextBox 33"/>
          <p:cNvSpPr txBox="1"/>
          <p:nvPr/>
        </p:nvSpPr>
        <p:spPr>
          <a:xfrm>
            <a:off x="6947435" y="4371900"/>
            <a:ext cx="1164486" cy="276999"/>
          </a:xfrm>
          <a:prstGeom prst="rect">
            <a:avLst/>
          </a:prstGeom>
          <a:noFill/>
        </p:spPr>
        <p:txBody>
          <a:bodyPr wrap="none" rtlCol="0">
            <a:spAutoFit/>
          </a:bodyPr>
          <a:lstStyle/>
          <a:p>
            <a:pPr algn="ctr"/>
            <a:r>
              <a:rPr lang="en-US" sz="1200" b="1" dirty="0" smtClean="0"/>
              <a:t>Difference map</a:t>
            </a:r>
            <a:endParaRPr lang="en-US" sz="1200" b="1" dirty="0"/>
          </a:p>
        </p:txBody>
      </p:sp>
      <p:sp>
        <p:nvSpPr>
          <p:cNvPr id="35" name="Right Arrow 34"/>
          <p:cNvSpPr/>
          <p:nvPr/>
        </p:nvSpPr>
        <p:spPr>
          <a:xfrm rot="5400000" flipV="1">
            <a:off x="7340515" y="2737643"/>
            <a:ext cx="295275" cy="268288"/>
          </a:xfrm>
          <a:prstGeom prst="rightArrow">
            <a:avLst>
              <a:gd name="adj1" fmla="val 50000"/>
              <a:gd name="adj2" fmla="val 64402"/>
            </a:avLst>
          </a:prstGeom>
          <a:solidFill>
            <a:srgbClr val="F89838"/>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p:cNvGrpSpPr/>
          <p:nvPr/>
        </p:nvGrpSpPr>
        <p:grpSpPr>
          <a:xfrm>
            <a:off x="2826113" y="947649"/>
            <a:ext cx="272323" cy="268288"/>
            <a:chOff x="2699477" y="947649"/>
            <a:chExt cx="272323" cy="268288"/>
          </a:xfrm>
        </p:grpSpPr>
        <p:sp>
          <p:nvSpPr>
            <p:cNvPr id="9" name="Oval 8"/>
            <p:cNvSpPr/>
            <p:nvPr/>
          </p:nvSpPr>
          <p:spPr>
            <a:xfrm>
              <a:off x="2699477" y="947649"/>
              <a:ext cx="272323" cy="268288"/>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a:off x="2768963" y="1081793"/>
              <a:ext cx="136162" cy="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41" name="Group 40"/>
          <p:cNvGrpSpPr/>
          <p:nvPr/>
        </p:nvGrpSpPr>
        <p:grpSpPr>
          <a:xfrm>
            <a:off x="2826112" y="1481049"/>
            <a:ext cx="272323" cy="268288"/>
            <a:chOff x="2699477" y="947649"/>
            <a:chExt cx="272323" cy="268288"/>
          </a:xfrm>
        </p:grpSpPr>
        <p:sp>
          <p:nvSpPr>
            <p:cNvPr id="42" name="Oval 41"/>
            <p:cNvSpPr/>
            <p:nvPr/>
          </p:nvSpPr>
          <p:spPr>
            <a:xfrm>
              <a:off x="2699477" y="947649"/>
              <a:ext cx="272323" cy="268288"/>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Straight Connector 42"/>
            <p:cNvCxnSpPr/>
            <p:nvPr/>
          </p:nvCxnSpPr>
          <p:spPr>
            <a:xfrm>
              <a:off x="2768963" y="1081793"/>
              <a:ext cx="136162" cy="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44" name="Group 43"/>
          <p:cNvGrpSpPr/>
          <p:nvPr/>
        </p:nvGrpSpPr>
        <p:grpSpPr>
          <a:xfrm>
            <a:off x="2826113" y="2206537"/>
            <a:ext cx="272323" cy="268288"/>
            <a:chOff x="2699477" y="947649"/>
            <a:chExt cx="272323" cy="268288"/>
          </a:xfrm>
        </p:grpSpPr>
        <p:sp>
          <p:nvSpPr>
            <p:cNvPr id="45" name="Oval 44"/>
            <p:cNvSpPr/>
            <p:nvPr/>
          </p:nvSpPr>
          <p:spPr>
            <a:xfrm>
              <a:off x="2699477" y="947649"/>
              <a:ext cx="272323" cy="268288"/>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p:cNvCxnSpPr/>
            <p:nvPr/>
          </p:nvCxnSpPr>
          <p:spPr>
            <a:xfrm>
              <a:off x="2768963" y="1081793"/>
              <a:ext cx="136162" cy="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cxnSp>
        <p:nvCxnSpPr>
          <p:cNvPr id="2049" name="Straight Arrow Connector 2048"/>
          <p:cNvCxnSpPr/>
          <p:nvPr/>
        </p:nvCxnSpPr>
        <p:spPr>
          <a:xfrm>
            <a:off x="2373130" y="1081793"/>
            <a:ext cx="337277" cy="0"/>
          </a:xfrm>
          <a:prstGeom prst="straightConnector1">
            <a:avLst/>
          </a:prstGeom>
          <a:ln>
            <a:solidFill>
              <a:schemeClr val="tx1">
                <a:lumMod val="75000"/>
                <a:lumOff val="2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a:off x="2373130" y="1615193"/>
            <a:ext cx="337277" cy="0"/>
          </a:xfrm>
          <a:prstGeom prst="straightConnector1">
            <a:avLst/>
          </a:prstGeom>
          <a:ln>
            <a:solidFill>
              <a:schemeClr val="tx1">
                <a:lumMod val="75000"/>
                <a:lumOff val="2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a:off x="2373131" y="2336624"/>
            <a:ext cx="337277" cy="0"/>
          </a:xfrm>
          <a:prstGeom prst="straightConnector1">
            <a:avLst/>
          </a:prstGeom>
          <a:ln>
            <a:solidFill>
              <a:schemeClr val="tx1">
                <a:lumMod val="75000"/>
                <a:lumOff val="2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flipH="1">
            <a:off x="3200400" y="1081793"/>
            <a:ext cx="337277" cy="0"/>
          </a:xfrm>
          <a:prstGeom prst="straightConnector1">
            <a:avLst/>
          </a:prstGeom>
          <a:ln>
            <a:solidFill>
              <a:schemeClr val="tx1">
                <a:lumMod val="75000"/>
                <a:lumOff val="2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flipH="1">
            <a:off x="3200400" y="1615193"/>
            <a:ext cx="337277" cy="0"/>
          </a:xfrm>
          <a:prstGeom prst="straightConnector1">
            <a:avLst/>
          </a:prstGeom>
          <a:ln>
            <a:solidFill>
              <a:schemeClr val="tx1">
                <a:lumMod val="75000"/>
                <a:lumOff val="2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flipH="1">
            <a:off x="3200400" y="2336624"/>
            <a:ext cx="337277" cy="0"/>
          </a:xfrm>
          <a:prstGeom prst="straightConnector1">
            <a:avLst/>
          </a:prstGeom>
          <a:ln>
            <a:solidFill>
              <a:schemeClr val="tx1">
                <a:lumMod val="75000"/>
                <a:lumOff val="25000"/>
              </a:schemeClr>
            </a:solidFill>
            <a:tailEnd type="arrow"/>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1066800" y="3562350"/>
            <a:ext cx="6902306" cy="1138773"/>
          </a:xfrm>
          <a:prstGeom prst="rect">
            <a:avLst/>
          </a:prstGeom>
          <a:noFill/>
        </p:spPr>
        <p:txBody>
          <a:bodyPr wrap="square" rtlCol="0">
            <a:spAutoFit/>
          </a:bodyPr>
          <a:lstStyle/>
          <a:p>
            <a:pPr>
              <a:lnSpc>
                <a:spcPct val="150000"/>
              </a:lnSpc>
            </a:pPr>
            <a:r>
              <a:rPr lang="en-US" sz="2400" b="1" dirty="0" smtClean="0"/>
              <a:t>For Luminance:</a:t>
            </a:r>
            <a:endParaRPr lang="en-US" sz="1600" b="1" dirty="0" smtClean="0"/>
          </a:p>
          <a:p>
            <a:pPr algn="r"/>
            <a:r>
              <a:rPr lang="en-US" sz="1600" i="1" dirty="0" smtClean="0"/>
              <a:t>“</a:t>
            </a:r>
            <a:r>
              <a:rPr lang="en-US" sz="1600" i="1" dirty="0"/>
              <a:t>A visual discrimination model for imaging </a:t>
            </a:r>
            <a:r>
              <a:rPr lang="en-US" sz="1600" i="1" dirty="0" smtClean="0"/>
              <a:t>system design </a:t>
            </a:r>
            <a:r>
              <a:rPr lang="en-US" sz="1600" i="1" dirty="0"/>
              <a:t>and </a:t>
            </a:r>
            <a:r>
              <a:rPr lang="en-US" sz="1600" i="1" dirty="0" smtClean="0"/>
              <a:t>development”  </a:t>
            </a:r>
          </a:p>
          <a:p>
            <a:pPr algn="r"/>
            <a:r>
              <a:rPr lang="en-US" sz="1600" dirty="0" smtClean="0"/>
              <a:t>by </a:t>
            </a:r>
            <a:r>
              <a:rPr lang="en-US" sz="1600" dirty="0" err="1" smtClean="0"/>
              <a:t>Lubin</a:t>
            </a:r>
            <a:r>
              <a:rPr lang="en-US" sz="1600" dirty="0" smtClean="0"/>
              <a:t> 1995</a:t>
            </a:r>
            <a:endParaRPr lang="en-US" sz="1600" dirty="0"/>
          </a:p>
        </p:txBody>
      </p:sp>
    </p:spTree>
    <p:extLst>
      <p:ext uri="{BB962C8B-B14F-4D97-AF65-F5344CB8AC3E}">
        <p14:creationId xmlns:p14="http://schemas.microsoft.com/office/powerpoint/2010/main" val="19485771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47"/>
                                        </p:tgtEl>
                                      </p:cBhvr>
                                    </p:animEffect>
                                    <p:set>
                                      <p:cBhvr>
                                        <p:cTn id="12" dur="1" fill="hold">
                                          <p:stCondLst>
                                            <p:cond delay="499"/>
                                          </p:stCondLst>
                                        </p:cTn>
                                        <p:tgtEl>
                                          <p:spTgt spid="47"/>
                                        </p:tgtEl>
                                        <p:attrNameLst>
                                          <p:attrName>style.visibility</p:attrName>
                                        </p:attrNameLst>
                                      </p:cBhvr>
                                      <p:to>
                                        <p:strVal val="hidden"/>
                                      </p:to>
                                    </p:set>
                                  </p:childTnLst>
                                </p:cTn>
                              </p:par>
                              <p:par>
                                <p:cTn id="13" presetID="10"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down)">
                                      <p:cBhvr>
                                        <p:cTn id="25" dur="500"/>
                                        <p:tgtEl>
                                          <p:spTgt spid="3"/>
                                        </p:tgtEl>
                                      </p:cBhvr>
                                    </p:animEffect>
                                  </p:childTnLst>
                                </p:cTn>
                              </p:par>
                            </p:childTnLst>
                          </p:cTn>
                        </p:par>
                        <p:par>
                          <p:cTn id="26" fill="hold">
                            <p:stCondLst>
                              <p:cond delay="500"/>
                            </p:stCondLst>
                            <p:childTnLst>
                              <p:par>
                                <p:cTn id="27" presetID="22" presetClass="entr" presetSubtype="4" fill="hold" nodeType="afterEffect">
                                  <p:stCondLst>
                                    <p:cond delay="0"/>
                                  </p:stCondLst>
                                  <p:childTnLst>
                                    <p:set>
                                      <p:cBhvr>
                                        <p:cTn id="28" dur="1" fill="hold">
                                          <p:stCondLst>
                                            <p:cond delay="0"/>
                                          </p:stCondLst>
                                        </p:cTn>
                                        <p:tgtEl>
                                          <p:spTgt spid="2052"/>
                                        </p:tgtEl>
                                        <p:attrNameLst>
                                          <p:attrName>style.visibility</p:attrName>
                                        </p:attrNameLst>
                                      </p:cBhvr>
                                      <p:to>
                                        <p:strVal val="visible"/>
                                      </p:to>
                                    </p:set>
                                    <p:animEffect transition="in" filter="wipe(down)">
                                      <p:cBhvr>
                                        <p:cTn id="29" dur="500"/>
                                        <p:tgtEl>
                                          <p:spTgt spid="2052"/>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childTnLst>
                                </p:cTn>
                              </p:par>
                            </p:childTnLst>
                          </p:cTn>
                        </p:par>
                        <p:par>
                          <p:cTn id="35" fill="hold">
                            <p:stCondLst>
                              <p:cond delay="500"/>
                            </p:stCondLst>
                            <p:childTnLst>
                              <p:par>
                                <p:cTn id="36" presetID="10" presetClass="entr" presetSubtype="0" fill="hold"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500"/>
                                        <p:tgtEl>
                                          <p:spTgt spid="26"/>
                                        </p:tgtEl>
                                      </p:cBhvr>
                                    </p:animEffect>
                                  </p:childTnLst>
                                </p:cTn>
                              </p:par>
                            </p:childTnLst>
                          </p:cTn>
                        </p:par>
                        <p:par>
                          <p:cTn id="39" fill="hold">
                            <p:stCondLst>
                              <p:cond delay="1000"/>
                            </p:stCondLst>
                            <p:childTnLst>
                              <p:par>
                                <p:cTn id="40" presetID="22" presetClass="entr" presetSubtype="4"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down)">
                                      <p:cBhvr>
                                        <p:cTn id="42" dur="500"/>
                                        <p:tgtEl>
                                          <p:spTgt spid="12"/>
                                        </p:tgtEl>
                                      </p:cBhvr>
                                    </p:animEffect>
                                  </p:childTnLst>
                                </p:cTn>
                              </p:par>
                            </p:childTnLst>
                          </p:cTn>
                        </p:par>
                        <p:par>
                          <p:cTn id="43" fill="hold">
                            <p:stCondLst>
                              <p:cond delay="1500"/>
                            </p:stCondLst>
                            <p:childTnLst>
                              <p:par>
                                <p:cTn id="44" presetID="22" presetClass="entr" presetSubtype="4" fill="hold" nodeType="afterEffect">
                                  <p:stCondLst>
                                    <p:cond delay="0"/>
                                  </p:stCondLst>
                                  <p:childTnLst>
                                    <p:set>
                                      <p:cBhvr>
                                        <p:cTn id="45" dur="1" fill="hold">
                                          <p:stCondLst>
                                            <p:cond delay="0"/>
                                          </p:stCondLst>
                                        </p:cTn>
                                        <p:tgtEl>
                                          <p:spTgt spid="2053"/>
                                        </p:tgtEl>
                                        <p:attrNameLst>
                                          <p:attrName>style.visibility</p:attrName>
                                        </p:attrNameLst>
                                      </p:cBhvr>
                                      <p:to>
                                        <p:strVal val="visible"/>
                                      </p:to>
                                    </p:set>
                                    <p:animEffect transition="in" filter="wipe(down)">
                                      <p:cBhvr>
                                        <p:cTn id="46" dur="500"/>
                                        <p:tgtEl>
                                          <p:spTgt spid="2053"/>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nodeType="clickEffect">
                                  <p:stCondLst>
                                    <p:cond delay="0"/>
                                  </p:stCondLst>
                                  <p:childTnLst>
                                    <p:set>
                                      <p:cBhvr>
                                        <p:cTn id="50" dur="1" fill="hold">
                                          <p:stCondLst>
                                            <p:cond delay="0"/>
                                          </p:stCondLst>
                                        </p:cTn>
                                        <p:tgtEl>
                                          <p:spTgt spid="2049"/>
                                        </p:tgtEl>
                                        <p:attrNameLst>
                                          <p:attrName>style.visibility</p:attrName>
                                        </p:attrNameLst>
                                      </p:cBhvr>
                                      <p:to>
                                        <p:strVal val="visible"/>
                                      </p:to>
                                    </p:set>
                                    <p:animEffect transition="in" filter="wipe(left)">
                                      <p:cBhvr>
                                        <p:cTn id="51" dur="500"/>
                                        <p:tgtEl>
                                          <p:spTgt spid="2049"/>
                                        </p:tgtEl>
                                      </p:cBhvr>
                                    </p:animEffect>
                                  </p:childTnLst>
                                </p:cTn>
                              </p:par>
                              <p:par>
                                <p:cTn id="52" presetID="22" presetClass="entr" presetSubtype="8" fill="hold" nodeType="withEffect">
                                  <p:stCondLst>
                                    <p:cond delay="0"/>
                                  </p:stCondLst>
                                  <p:childTnLst>
                                    <p:set>
                                      <p:cBhvr>
                                        <p:cTn id="53" dur="1" fill="hold">
                                          <p:stCondLst>
                                            <p:cond delay="0"/>
                                          </p:stCondLst>
                                        </p:cTn>
                                        <p:tgtEl>
                                          <p:spTgt spid="49"/>
                                        </p:tgtEl>
                                        <p:attrNameLst>
                                          <p:attrName>style.visibility</p:attrName>
                                        </p:attrNameLst>
                                      </p:cBhvr>
                                      <p:to>
                                        <p:strVal val="visible"/>
                                      </p:to>
                                    </p:set>
                                    <p:animEffect transition="in" filter="wipe(left)">
                                      <p:cBhvr>
                                        <p:cTn id="54" dur="500"/>
                                        <p:tgtEl>
                                          <p:spTgt spid="49"/>
                                        </p:tgtEl>
                                      </p:cBhvr>
                                    </p:animEffect>
                                  </p:childTnLst>
                                </p:cTn>
                              </p:par>
                              <p:par>
                                <p:cTn id="55" presetID="22" presetClass="entr" presetSubtype="8" fill="hold" nodeType="withEffect">
                                  <p:stCondLst>
                                    <p:cond delay="0"/>
                                  </p:stCondLst>
                                  <p:childTnLst>
                                    <p:set>
                                      <p:cBhvr>
                                        <p:cTn id="56" dur="1" fill="hold">
                                          <p:stCondLst>
                                            <p:cond delay="0"/>
                                          </p:stCondLst>
                                        </p:cTn>
                                        <p:tgtEl>
                                          <p:spTgt spid="50"/>
                                        </p:tgtEl>
                                        <p:attrNameLst>
                                          <p:attrName>style.visibility</p:attrName>
                                        </p:attrNameLst>
                                      </p:cBhvr>
                                      <p:to>
                                        <p:strVal val="visible"/>
                                      </p:to>
                                    </p:set>
                                    <p:animEffect transition="in" filter="wipe(left)">
                                      <p:cBhvr>
                                        <p:cTn id="57" dur="500"/>
                                        <p:tgtEl>
                                          <p:spTgt spid="50"/>
                                        </p:tgtEl>
                                      </p:cBhvr>
                                    </p:animEffect>
                                  </p:childTnLst>
                                </p:cTn>
                              </p:par>
                              <p:par>
                                <p:cTn id="58" presetID="22" presetClass="entr" presetSubtype="2" fill="hold" nodeType="withEffect">
                                  <p:stCondLst>
                                    <p:cond delay="0"/>
                                  </p:stCondLst>
                                  <p:childTnLst>
                                    <p:set>
                                      <p:cBhvr>
                                        <p:cTn id="59" dur="1" fill="hold">
                                          <p:stCondLst>
                                            <p:cond delay="0"/>
                                          </p:stCondLst>
                                        </p:cTn>
                                        <p:tgtEl>
                                          <p:spTgt spid="51"/>
                                        </p:tgtEl>
                                        <p:attrNameLst>
                                          <p:attrName>style.visibility</p:attrName>
                                        </p:attrNameLst>
                                      </p:cBhvr>
                                      <p:to>
                                        <p:strVal val="visible"/>
                                      </p:to>
                                    </p:set>
                                    <p:animEffect transition="in" filter="wipe(right)">
                                      <p:cBhvr>
                                        <p:cTn id="60" dur="500"/>
                                        <p:tgtEl>
                                          <p:spTgt spid="51"/>
                                        </p:tgtEl>
                                      </p:cBhvr>
                                    </p:animEffect>
                                  </p:childTnLst>
                                </p:cTn>
                              </p:par>
                              <p:par>
                                <p:cTn id="61" presetID="22" presetClass="entr" presetSubtype="2" fill="hold" nodeType="withEffect">
                                  <p:stCondLst>
                                    <p:cond delay="0"/>
                                  </p:stCondLst>
                                  <p:childTnLst>
                                    <p:set>
                                      <p:cBhvr>
                                        <p:cTn id="62" dur="1" fill="hold">
                                          <p:stCondLst>
                                            <p:cond delay="0"/>
                                          </p:stCondLst>
                                        </p:cTn>
                                        <p:tgtEl>
                                          <p:spTgt spid="52"/>
                                        </p:tgtEl>
                                        <p:attrNameLst>
                                          <p:attrName>style.visibility</p:attrName>
                                        </p:attrNameLst>
                                      </p:cBhvr>
                                      <p:to>
                                        <p:strVal val="visible"/>
                                      </p:to>
                                    </p:set>
                                    <p:animEffect transition="in" filter="wipe(right)">
                                      <p:cBhvr>
                                        <p:cTn id="63" dur="500"/>
                                        <p:tgtEl>
                                          <p:spTgt spid="52"/>
                                        </p:tgtEl>
                                      </p:cBhvr>
                                    </p:animEffect>
                                  </p:childTnLst>
                                </p:cTn>
                              </p:par>
                              <p:par>
                                <p:cTn id="64" presetID="22" presetClass="entr" presetSubtype="2" fill="hold" nodeType="withEffect">
                                  <p:stCondLst>
                                    <p:cond delay="0"/>
                                  </p:stCondLst>
                                  <p:childTnLst>
                                    <p:set>
                                      <p:cBhvr>
                                        <p:cTn id="65" dur="1" fill="hold">
                                          <p:stCondLst>
                                            <p:cond delay="0"/>
                                          </p:stCondLst>
                                        </p:cTn>
                                        <p:tgtEl>
                                          <p:spTgt spid="53"/>
                                        </p:tgtEl>
                                        <p:attrNameLst>
                                          <p:attrName>style.visibility</p:attrName>
                                        </p:attrNameLst>
                                      </p:cBhvr>
                                      <p:to>
                                        <p:strVal val="visible"/>
                                      </p:to>
                                    </p:set>
                                    <p:animEffect transition="in" filter="wipe(right)">
                                      <p:cBhvr>
                                        <p:cTn id="66" dur="500"/>
                                        <p:tgtEl>
                                          <p:spTgt spid="53"/>
                                        </p:tgtEl>
                                      </p:cBhvr>
                                    </p:animEffect>
                                  </p:childTnLst>
                                </p:cTn>
                              </p:par>
                            </p:childTnLst>
                          </p:cTn>
                        </p:par>
                        <p:par>
                          <p:cTn id="67" fill="hold">
                            <p:stCondLst>
                              <p:cond delay="500"/>
                            </p:stCondLst>
                            <p:childTnLst>
                              <p:par>
                                <p:cTn id="68" presetID="10" presetClass="entr" presetSubtype="0" fill="hold" nodeType="afterEffect">
                                  <p:stCondLst>
                                    <p:cond delay="0"/>
                                  </p:stCondLst>
                                  <p:childTnLst>
                                    <p:set>
                                      <p:cBhvr>
                                        <p:cTn id="69" dur="1" fill="hold">
                                          <p:stCondLst>
                                            <p:cond delay="0"/>
                                          </p:stCondLst>
                                        </p:cTn>
                                        <p:tgtEl>
                                          <p:spTgt spid="13"/>
                                        </p:tgtEl>
                                        <p:attrNameLst>
                                          <p:attrName>style.visibility</p:attrName>
                                        </p:attrNameLst>
                                      </p:cBhvr>
                                      <p:to>
                                        <p:strVal val="visible"/>
                                      </p:to>
                                    </p:set>
                                    <p:animEffect transition="in" filter="fade">
                                      <p:cBhvr>
                                        <p:cTn id="70" dur="500"/>
                                        <p:tgtEl>
                                          <p:spTgt spid="13"/>
                                        </p:tgtEl>
                                      </p:cBhvr>
                                    </p:animEffect>
                                  </p:childTnLst>
                                </p:cTn>
                              </p:par>
                              <p:par>
                                <p:cTn id="71" presetID="10" presetClass="entr" presetSubtype="0" fill="hold" nodeType="withEffect">
                                  <p:stCondLst>
                                    <p:cond delay="0"/>
                                  </p:stCondLst>
                                  <p:childTnLst>
                                    <p:set>
                                      <p:cBhvr>
                                        <p:cTn id="72" dur="1" fill="hold">
                                          <p:stCondLst>
                                            <p:cond delay="0"/>
                                          </p:stCondLst>
                                        </p:cTn>
                                        <p:tgtEl>
                                          <p:spTgt spid="41"/>
                                        </p:tgtEl>
                                        <p:attrNameLst>
                                          <p:attrName>style.visibility</p:attrName>
                                        </p:attrNameLst>
                                      </p:cBhvr>
                                      <p:to>
                                        <p:strVal val="visible"/>
                                      </p:to>
                                    </p:set>
                                    <p:animEffect transition="in" filter="fade">
                                      <p:cBhvr>
                                        <p:cTn id="73" dur="500"/>
                                        <p:tgtEl>
                                          <p:spTgt spid="41"/>
                                        </p:tgtEl>
                                      </p:cBhvr>
                                    </p:animEffect>
                                  </p:childTnLst>
                                </p:cTn>
                              </p:par>
                              <p:par>
                                <p:cTn id="74" presetID="10" presetClass="entr" presetSubtype="0" fill="hold" nodeType="withEffect">
                                  <p:stCondLst>
                                    <p:cond delay="0"/>
                                  </p:stCondLst>
                                  <p:childTnLst>
                                    <p:set>
                                      <p:cBhvr>
                                        <p:cTn id="75" dur="1" fill="hold">
                                          <p:stCondLst>
                                            <p:cond delay="0"/>
                                          </p:stCondLst>
                                        </p:cTn>
                                        <p:tgtEl>
                                          <p:spTgt spid="44"/>
                                        </p:tgtEl>
                                        <p:attrNameLst>
                                          <p:attrName>style.visibility</p:attrName>
                                        </p:attrNameLst>
                                      </p:cBhvr>
                                      <p:to>
                                        <p:strVal val="visible"/>
                                      </p:to>
                                    </p:set>
                                    <p:animEffect transition="in" filter="fade">
                                      <p:cBhvr>
                                        <p:cTn id="76" dur="500"/>
                                        <p:tgtEl>
                                          <p:spTgt spid="44"/>
                                        </p:tgtEl>
                                      </p:cBhvr>
                                    </p:animEffect>
                                  </p:childTnLst>
                                </p:cTn>
                              </p:par>
                            </p:childTnLst>
                          </p:cTn>
                        </p:par>
                        <p:par>
                          <p:cTn id="77" fill="hold">
                            <p:stCondLst>
                              <p:cond delay="1000"/>
                            </p:stCondLst>
                            <p:childTnLst>
                              <p:par>
                                <p:cTn id="78" presetID="22" presetClass="entr" presetSubtype="8" fill="hold" grpId="0" nodeType="afterEffect">
                                  <p:stCondLst>
                                    <p:cond delay="0"/>
                                  </p:stCondLst>
                                  <p:childTnLst>
                                    <p:set>
                                      <p:cBhvr>
                                        <p:cTn id="79" dur="1" fill="hold">
                                          <p:stCondLst>
                                            <p:cond delay="0"/>
                                          </p:stCondLst>
                                        </p:cTn>
                                        <p:tgtEl>
                                          <p:spTgt spid="17"/>
                                        </p:tgtEl>
                                        <p:attrNameLst>
                                          <p:attrName>style.visibility</p:attrName>
                                        </p:attrNameLst>
                                      </p:cBhvr>
                                      <p:to>
                                        <p:strVal val="visible"/>
                                      </p:to>
                                    </p:set>
                                    <p:animEffect transition="in" filter="wipe(left)">
                                      <p:cBhvr>
                                        <p:cTn id="80" dur="500"/>
                                        <p:tgtEl>
                                          <p:spTgt spid="17"/>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wipe(left)">
                                      <p:cBhvr>
                                        <p:cTn id="83" dur="500"/>
                                        <p:tgtEl>
                                          <p:spTgt spid="18"/>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19"/>
                                        </p:tgtEl>
                                        <p:attrNameLst>
                                          <p:attrName>style.visibility</p:attrName>
                                        </p:attrNameLst>
                                      </p:cBhvr>
                                      <p:to>
                                        <p:strVal val="visible"/>
                                      </p:to>
                                    </p:set>
                                    <p:animEffect transition="in" filter="wipe(left)">
                                      <p:cBhvr>
                                        <p:cTn id="86" dur="500"/>
                                        <p:tgtEl>
                                          <p:spTgt spid="19"/>
                                        </p:tgtEl>
                                      </p:cBhvr>
                                    </p:animEffect>
                                  </p:childTnLst>
                                </p:cTn>
                              </p:par>
                            </p:childTnLst>
                          </p:cTn>
                        </p:par>
                        <p:par>
                          <p:cTn id="87" fill="hold">
                            <p:stCondLst>
                              <p:cond delay="1500"/>
                            </p:stCondLst>
                            <p:childTnLst>
                              <p:par>
                                <p:cTn id="88" presetID="22" presetClass="entr" presetSubtype="8" fill="hold" nodeType="afterEffect">
                                  <p:stCondLst>
                                    <p:cond delay="0"/>
                                  </p:stCondLst>
                                  <p:childTnLst>
                                    <p:set>
                                      <p:cBhvr>
                                        <p:cTn id="89" dur="1" fill="hold">
                                          <p:stCondLst>
                                            <p:cond delay="0"/>
                                          </p:stCondLst>
                                        </p:cTn>
                                        <p:tgtEl>
                                          <p:spTgt spid="2054"/>
                                        </p:tgtEl>
                                        <p:attrNameLst>
                                          <p:attrName>style.visibility</p:attrName>
                                        </p:attrNameLst>
                                      </p:cBhvr>
                                      <p:to>
                                        <p:strVal val="visible"/>
                                      </p:to>
                                    </p:set>
                                    <p:animEffect transition="in" filter="wipe(left)">
                                      <p:cBhvr>
                                        <p:cTn id="90" dur="500"/>
                                        <p:tgtEl>
                                          <p:spTgt spid="2054"/>
                                        </p:tgtEl>
                                      </p:cBhvr>
                                    </p:animEffect>
                                  </p:childTnLst>
                                </p:cTn>
                              </p:par>
                            </p:childTnLst>
                          </p:cTn>
                        </p:par>
                      </p:childTnLst>
                    </p:cTn>
                  </p:par>
                  <p:par>
                    <p:cTn id="91" fill="hold">
                      <p:stCondLst>
                        <p:cond delay="indefinite"/>
                      </p:stCondLst>
                      <p:childTnLst>
                        <p:par>
                          <p:cTn id="92" fill="hold">
                            <p:stCondLst>
                              <p:cond delay="0"/>
                            </p:stCondLst>
                            <p:childTnLst>
                              <p:par>
                                <p:cTn id="93" presetID="22" presetClass="entr" presetSubtype="1" fill="hold" grpId="0" nodeType="clickEffect">
                                  <p:stCondLst>
                                    <p:cond delay="0"/>
                                  </p:stCondLst>
                                  <p:childTnLst>
                                    <p:set>
                                      <p:cBhvr>
                                        <p:cTn id="94" dur="1" fill="hold">
                                          <p:stCondLst>
                                            <p:cond delay="0"/>
                                          </p:stCondLst>
                                        </p:cTn>
                                        <p:tgtEl>
                                          <p:spTgt spid="35"/>
                                        </p:tgtEl>
                                        <p:attrNameLst>
                                          <p:attrName>style.visibility</p:attrName>
                                        </p:attrNameLst>
                                      </p:cBhvr>
                                      <p:to>
                                        <p:strVal val="visible"/>
                                      </p:to>
                                    </p:set>
                                    <p:animEffect transition="in" filter="wipe(up)">
                                      <p:cBhvr>
                                        <p:cTn id="95" dur="500"/>
                                        <p:tgtEl>
                                          <p:spTgt spid="35"/>
                                        </p:tgtEl>
                                      </p:cBhvr>
                                    </p:animEffect>
                                  </p:childTnLst>
                                </p:cTn>
                              </p:par>
                            </p:childTnLst>
                          </p:cTn>
                        </p:par>
                        <p:par>
                          <p:cTn id="96" fill="hold">
                            <p:stCondLst>
                              <p:cond delay="500"/>
                            </p:stCondLst>
                            <p:childTnLst>
                              <p:par>
                                <p:cTn id="97" presetID="10" presetClass="entr" presetSubtype="0" fill="hold" nodeType="afterEffect">
                                  <p:stCondLst>
                                    <p:cond delay="0"/>
                                  </p:stCondLst>
                                  <p:childTnLst>
                                    <p:set>
                                      <p:cBhvr>
                                        <p:cTn id="98" dur="1" fill="hold">
                                          <p:stCondLst>
                                            <p:cond delay="0"/>
                                          </p:stCondLst>
                                        </p:cTn>
                                        <p:tgtEl>
                                          <p:spTgt spid="29"/>
                                        </p:tgtEl>
                                        <p:attrNameLst>
                                          <p:attrName>style.visibility</p:attrName>
                                        </p:attrNameLst>
                                      </p:cBhvr>
                                      <p:to>
                                        <p:strVal val="visible"/>
                                      </p:to>
                                    </p:set>
                                    <p:animEffect transition="in" filter="fade">
                                      <p:cBhvr>
                                        <p:cTn id="99" dur="500"/>
                                        <p:tgtEl>
                                          <p:spTgt spid="29"/>
                                        </p:tgtEl>
                                      </p:cBhvr>
                                    </p:animEffect>
                                  </p:childTnLst>
                                </p:cTn>
                              </p:par>
                              <p:par>
                                <p:cTn id="100" presetID="10" presetClass="entr" presetSubtype="0" fill="hold" nodeType="withEffect">
                                  <p:stCondLst>
                                    <p:cond delay="0"/>
                                  </p:stCondLst>
                                  <p:childTnLst>
                                    <p:set>
                                      <p:cBhvr>
                                        <p:cTn id="101" dur="1" fill="hold">
                                          <p:stCondLst>
                                            <p:cond delay="0"/>
                                          </p:stCondLst>
                                        </p:cTn>
                                        <p:tgtEl>
                                          <p:spTgt spid="30"/>
                                        </p:tgtEl>
                                        <p:attrNameLst>
                                          <p:attrName>style.visibility</p:attrName>
                                        </p:attrNameLst>
                                      </p:cBhvr>
                                      <p:to>
                                        <p:strVal val="visible"/>
                                      </p:to>
                                    </p:set>
                                    <p:animEffect transition="in" filter="fade">
                                      <p:cBhvr>
                                        <p:cTn id="102" dur="500"/>
                                        <p:tgtEl>
                                          <p:spTgt spid="30"/>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34"/>
                                        </p:tgtEl>
                                        <p:attrNameLst>
                                          <p:attrName>style.visibility</p:attrName>
                                        </p:attrNameLst>
                                      </p:cBhvr>
                                      <p:to>
                                        <p:strVal val="visible"/>
                                      </p:to>
                                    </p:set>
                                    <p:animEffect transition="in" filter="fade">
                                      <p:cBhvr>
                                        <p:cTn id="10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 grpId="0" animBg="1"/>
      <p:bldP spid="17" grpId="0" animBg="1"/>
      <p:bldP spid="18" grpId="0" animBg="1"/>
      <p:bldP spid="19" grpId="0" animBg="1"/>
      <p:bldP spid="34" grpId="0"/>
      <p:bldP spid="35" grpId="0" animBg="1"/>
      <p:bldP spid="47" grpId="0"/>
      <p:bldP spid="47" grpId="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Disparity compression</a:t>
            </a:r>
            <a:endParaRPr lang="en-US" dirty="0"/>
          </a:p>
        </p:txBody>
      </p:sp>
      <p:grpSp>
        <p:nvGrpSpPr>
          <p:cNvPr id="24" name="Group 23"/>
          <p:cNvGrpSpPr/>
          <p:nvPr/>
        </p:nvGrpSpPr>
        <p:grpSpPr>
          <a:xfrm>
            <a:off x="1542739" y="1639101"/>
            <a:ext cx="3488606" cy="2496096"/>
            <a:chOff x="2838138" y="1562520"/>
            <a:chExt cx="3488606" cy="2496096"/>
          </a:xfrm>
        </p:grpSpPr>
        <p:sp>
          <p:nvSpPr>
            <p:cNvPr id="20" name="Freeform 19"/>
            <p:cNvSpPr/>
            <p:nvPr/>
          </p:nvSpPr>
          <p:spPr>
            <a:xfrm>
              <a:off x="2838138" y="2789988"/>
              <a:ext cx="1611796" cy="1268628"/>
            </a:xfrm>
            <a:custGeom>
              <a:avLst/>
              <a:gdLst>
                <a:gd name="connsiteX0" fmla="*/ 0 w 1356527"/>
                <a:gd name="connsiteY0" fmla="*/ 0 h 1235947"/>
                <a:gd name="connsiteX1" fmla="*/ 1356527 w 1356527"/>
                <a:gd name="connsiteY1" fmla="*/ 979714 h 1235947"/>
                <a:gd name="connsiteX2" fmla="*/ 1356527 w 1356527"/>
                <a:gd name="connsiteY2" fmla="*/ 1235947 h 1235947"/>
                <a:gd name="connsiteX3" fmla="*/ 5024 w 1356527"/>
                <a:gd name="connsiteY3" fmla="*/ 959617 h 1235947"/>
                <a:gd name="connsiteX4" fmla="*/ 0 w 1356527"/>
                <a:gd name="connsiteY4" fmla="*/ 0 h 1235947"/>
                <a:gd name="connsiteX0" fmla="*/ 0 w 1607665"/>
                <a:gd name="connsiteY0" fmla="*/ 0 h 1319660"/>
                <a:gd name="connsiteX1" fmla="*/ 1356527 w 1607665"/>
                <a:gd name="connsiteY1" fmla="*/ 979714 h 1319660"/>
                <a:gd name="connsiteX2" fmla="*/ 1607665 w 1607665"/>
                <a:gd name="connsiteY2" fmla="*/ 1319660 h 1319660"/>
                <a:gd name="connsiteX3" fmla="*/ 5024 w 1607665"/>
                <a:gd name="connsiteY3" fmla="*/ 959617 h 1319660"/>
                <a:gd name="connsiteX4" fmla="*/ 0 w 1607665"/>
                <a:gd name="connsiteY4" fmla="*/ 0 h 1319660"/>
                <a:gd name="connsiteX0" fmla="*/ 0 w 1607665"/>
                <a:gd name="connsiteY0" fmla="*/ 0 h 1319660"/>
                <a:gd name="connsiteX1" fmla="*/ 1594786 w 1607665"/>
                <a:gd name="connsiteY1" fmla="*/ 876683 h 1319660"/>
                <a:gd name="connsiteX2" fmla="*/ 1607665 w 1607665"/>
                <a:gd name="connsiteY2" fmla="*/ 1319660 h 1319660"/>
                <a:gd name="connsiteX3" fmla="*/ 5024 w 1607665"/>
                <a:gd name="connsiteY3" fmla="*/ 959617 h 1319660"/>
                <a:gd name="connsiteX4" fmla="*/ 0 w 1607665"/>
                <a:gd name="connsiteY4" fmla="*/ 0 h 1319660"/>
                <a:gd name="connsiteX0" fmla="*/ 0 w 1601225"/>
                <a:gd name="connsiteY0" fmla="*/ 0 h 1300342"/>
                <a:gd name="connsiteX1" fmla="*/ 1594786 w 1601225"/>
                <a:gd name="connsiteY1" fmla="*/ 876683 h 1300342"/>
                <a:gd name="connsiteX2" fmla="*/ 1601225 w 1601225"/>
                <a:gd name="connsiteY2" fmla="*/ 1300342 h 1300342"/>
                <a:gd name="connsiteX3" fmla="*/ 5024 w 1601225"/>
                <a:gd name="connsiteY3" fmla="*/ 959617 h 1300342"/>
                <a:gd name="connsiteX4" fmla="*/ 0 w 1601225"/>
                <a:gd name="connsiteY4" fmla="*/ 0 h 1300342"/>
                <a:gd name="connsiteX0" fmla="*/ 69003 w 1596230"/>
                <a:gd name="connsiteY0" fmla="*/ 0 h 977923"/>
                <a:gd name="connsiteX1" fmla="*/ 1589791 w 1596230"/>
                <a:gd name="connsiteY1" fmla="*/ 554264 h 977923"/>
                <a:gd name="connsiteX2" fmla="*/ 1596230 w 1596230"/>
                <a:gd name="connsiteY2" fmla="*/ 977923 h 977923"/>
                <a:gd name="connsiteX3" fmla="*/ 29 w 1596230"/>
                <a:gd name="connsiteY3" fmla="*/ 637198 h 977923"/>
                <a:gd name="connsiteX4" fmla="*/ 69003 w 1596230"/>
                <a:gd name="connsiteY4" fmla="*/ 0 h 977923"/>
                <a:gd name="connsiteX0" fmla="*/ 0 w 1611796"/>
                <a:gd name="connsiteY0" fmla="*/ 0 h 1268628"/>
                <a:gd name="connsiteX1" fmla="*/ 1605357 w 1611796"/>
                <a:gd name="connsiteY1" fmla="*/ 844969 h 1268628"/>
                <a:gd name="connsiteX2" fmla="*/ 1611796 w 1611796"/>
                <a:gd name="connsiteY2" fmla="*/ 1268628 h 1268628"/>
                <a:gd name="connsiteX3" fmla="*/ 15595 w 1611796"/>
                <a:gd name="connsiteY3" fmla="*/ 927903 h 1268628"/>
                <a:gd name="connsiteX4" fmla="*/ 0 w 1611796"/>
                <a:gd name="connsiteY4" fmla="*/ 0 h 1268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1796" h="1268628">
                  <a:moveTo>
                    <a:pt x="0" y="0"/>
                  </a:moveTo>
                  <a:cubicBezTo>
                    <a:pt x="531595" y="292228"/>
                    <a:pt x="1073762" y="552741"/>
                    <a:pt x="1605357" y="844969"/>
                  </a:cubicBezTo>
                  <a:cubicBezTo>
                    <a:pt x="1607503" y="986189"/>
                    <a:pt x="1609650" y="1127408"/>
                    <a:pt x="1611796" y="1268628"/>
                  </a:cubicBezTo>
                  <a:lnTo>
                    <a:pt x="15595" y="927903"/>
                  </a:lnTo>
                  <a:cubicBezTo>
                    <a:pt x="13920" y="608031"/>
                    <a:pt x="1675" y="319872"/>
                    <a:pt x="0" y="0"/>
                  </a:cubicBezTo>
                  <a:close/>
                </a:path>
              </a:pathLst>
            </a:custGeom>
            <a:ln w="25400"/>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23" name="Freeform 22"/>
            <p:cNvSpPr/>
            <p:nvPr/>
          </p:nvSpPr>
          <p:spPr>
            <a:xfrm>
              <a:off x="4444910" y="1562520"/>
              <a:ext cx="1881834" cy="2494680"/>
            </a:xfrm>
            <a:custGeom>
              <a:avLst/>
              <a:gdLst>
                <a:gd name="connsiteX0" fmla="*/ 0 w 2100105"/>
                <a:gd name="connsiteY0" fmla="*/ 2170444 h 2436725"/>
                <a:gd name="connsiteX1" fmla="*/ 2100105 w 2100105"/>
                <a:gd name="connsiteY1" fmla="*/ 0 h 2436725"/>
                <a:gd name="connsiteX2" fmla="*/ 2100105 w 2100105"/>
                <a:gd name="connsiteY2" fmla="*/ 2090057 h 2436725"/>
                <a:gd name="connsiteX3" fmla="*/ 5024 w 2100105"/>
                <a:gd name="connsiteY3" fmla="*/ 2436725 h 2436725"/>
                <a:gd name="connsiteX4" fmla="*/ 0 w 2100105"/>
                <a:gd name="connsiteY4" fmla="*/ 2170444 h 2436725"/>
                <a:gd name="connsiteX0" fmla="*/ 0 w 2100105"/>
                <a:gd name="connsiteY0" fmla="*/ 2170444 h 2494680"/>
                <a:gd name="connsiteX1" fmla="*/ 2100105 w 2100105"/>
                <a:gd name="connsiteY1" fmla="*/ 0 h 2494680"/>
                <a:gd name="connsiteX2" fmla="*/ 2100105 w 2100105"/>
                <a:gd name="connsiteY2" fmla="*/ 2090057 h 2494680"/>
                <a:gd name="connsiteX3" fmla="*/ 249723 w 2100105"/>
                <a:gd name="connsiteY3" fmla="*/ 2494680 h 2494680"/>
                <a:gd name="connsiteX4" fmla="*/ 0 w 2100105"/>
                <a:gd name="connsiteY4" fmla="*/ 2170444 h 2494680"/>
                <a:gd name="connsiteX0" fmla="*/ 98027 w 1850403"/>
                <a:gd name="connsiteY0" fmla="*/ 2260596 h 2494680"/>
                <a:gd name="connsiteX1" fmla="*/ 1850403 w 1850403"/>
                <a:gd name="connsiteY1" fmla="*/ 0 h 2494680"/>
                <a:gd name="connsiteX2" fmla="*/ 1850403 w 1850403"/>
                <a:gd name="connsiteY2" fmla="*/ 2090057 h 2494680"/>
                <a:gd name="connsiteX3" fmla="*/ 21 w 1850403"/>
                <a:gd name="connsiteY3" fmla="*/ 2494680 h 2494680"/>
                <a:gd name="connsiteX4" fmla="*/ 98027 w 1850403"/>
                <a:gd name="connsiteY4" fmla="*/ 2260596 h 2494680"/>
                <a:gd name="connsiteX0" fmla="*/ 8025 w 1850553"/>
                <a:gd name="connsiteY0" fmla="*/ 2060973 h 2494680"/>
                <a:gd name="connsiteX1" fmla="*/ 1850553 w 1850553"/>
                <a:gd name="connsiteY1" fmla="*/ 0 h 2494680"/>
                <a:gd name="connsiteX2" fmla="*/ 1850553 w 1850553"/>
                <a:gd name="connsiteY2" fmla="*/ 2090057 h 2494680"/>
                <a:gd name="connsiteX3" fmla="*/ 171 w 1850553"/>
                <a:gd name="connsiteY3" fmla="*/ 2494680 h 2494680"/>
                <a:gd name="connsiteX4" fmla="*/ 8025 w 1850553"/>
                <a:gd name="connsiteY4" fmla="*/ 2060973 h 2494680"/>
                <a:gd name="connsiteX0" fmla="*/ 0 w 1861847"/>
                <a:gd name="connsiteY0" fmla="*/ 2067413 h 2494680"/>
                <a:gd name="connsiteX1" fmla="*/ 1861847 w 1861847"/>
                <a:gd name="connsiteY1" fmla="*/ 0 h 2494680"/>
                <a:gd name="connsiteX2" fmla="*/ 1861847 w 1861847"/>
                <a:gd name="connsiteY2" fmla="*/ 2090057 h 2494680"/>
                <a:gd name="connsiteX3" fmla="*/ 11465 w 1861847"/>
                <a:gd name="connsiteY3" fmla="*/ 2494680 h 2494680"/>
                <a:gd name="connsiteX4" fmla="*/ 0 w 1861847"/>
                <a:gd name="connsiteY4" fmla="*/ 2067413 h 2494680"/>
                <a:gd name="connsiteX0" fmla="*/ 0 w 1855407"/>
                <a:gd name="connsiteY0" fmla="*/ 2067413 h 2494680"/>
                <a:gd name="connsiteX1" fmla="*/ 1855407 w 1855407"/>
                <a:gd name="connsiteY1" fmla="*/ 0 h 2494680"/>
                <a:gd name="connsiteX2" fmla="*/ 1855407 w 1855407"/>
                <a:gd name="connsiteY2" fmla="*/ 2090057 h 2494680"/>
                <a:gd name="connsiteX3" fmla="*/ 5025 w 1855407"/>
                <a:gd name="connsiteY3" fmla="*/ 2494680 h 2494680"/>
                <a:gd name="connsiteX4" fmla="*/ 0 w 1855407"/>
                <a:gd name="connsiteY4" fmla="*/ 2067413 h 2494680"/>
                <a:gd name="connsiteX0" fmla="*/ 0 w 1855407"/>
                <a:gd name="connsiteY0" fmla="*/ 2035699 h 2462966"/>
                <a:gd name="connsiteX1" fmla="*/ 1839550 w 1855407"/>
                <a:gd name="connsiteY1" fmla="*/ 0 h 2462966"/>
                <a:gd name="connsiteX2" fmla="*/ 1855407 w 1855407"/>
                <a:gd name="connsiteY2" fmla="*/ 2058343 h 2462966"/>
                <a:gd name="connsiteX3" fmla="*/ 5025 w 1855407"/>
                <a:gd name="connsiteY3" fmla="*/ 2462966 h 2462966"/>
                <a:gd name="connsiteX4" fmla="*/ 0 w 1855407"/>
                <a:gd name="connsiteY4" fmla="*/ 2035699 h 2462966"/>
                <a:gd name="connsiteX0" fmla="*/ 0 w 1860692"/>
                <a:gd name="connsiteY0" fmla="*/ 2062127 h 2489394"/>
                <a:gd name="connsiteX1" fmla="*/ 1860692 w 1860692"/>
                <a:gd name="connsiteY1" fmla="*/ 0 h 2489394"/>
                <a:gd name="connsiteX2" fmla="*/ 1855407 w 1860692"/>
                <a:gd name="connsiteY2" fmla="*/ 2084771 h 2489394"/>
                <a:gd name="connsiteX3" fmla="*/ 5025 w 1860692"/>
                <a:gd name="connsiteY3" fmla="*/ 2489394 h 2489394"/>
                <a:gd name="connsiteX4" fmla="*/ 0 w 1860692"/>
                <a:gd name="connsiteY4" fmla="*/ 2062127 h 2489394"/>
                <a:gd name="connsiteX0" fmla="*/ 0 w 1881834"/>
                <a:gd name="connsiteY0" fmla="*/ 2067413 h 2494680"/>
                <a:gd name="connsiteX1" fmla="*/ 1881834 w 1881834"/>
                <a:gd name="connsiteY1" fmla="*/ 0 h 2494680"/>
                <a:gd name="connsiteX2" fmla="*/ 1855407 w 1881834"/>
                <a:gd name="connsiteY2" fmla="*/ 2090057 h 2494680"/>
                <a:gd name="connsiteX3" fmla="*/ 5025 w 1881834"/>
                <a:gd name="connsiteY3" fmla="*/ 2494680 h 2494680"/>
                <a:gd name="connsiteX4" fmla="*/ 0 w 1881834"/>
                <a:gd name="connsiteY4" fmla="*/ 2067413 h 2494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1834" h="2494680">
                  <a:moveTo>
                    <a:pt x="0" y="2067413"/>
                  </a:moveTo>
                  <a:lnTo>
                    <a:pt x="1881834" y="0"/>
                  </a:lnTo>
                  <a:cubicBezTo>
                    <a:pt x="1880072" y="694924"/>
                    <a:pt x="1857169" y="1395133"/>
                    <a:pt x="1855407" y="2090057"/>
                  </a:cubicBezTo>
                  <a:lnTo>
                    <a:pt x="5025" y="2494680"/>
                  </a:lnTo>
                  <a:cubicBezTo>
                    <a:pt x="3350" y="2405920"/>
                    <a:pt x="1675" y="2156173"/>
                    <a:pt x="0" y="2067413"/>
                  </a:cubicBezTo>
                  <a:close/>
                </a:path>
              </a:pathLst>
            </a:custGeom>
            <a:ln w="25400"/>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grpSp>
      <p:sp>
        <p:nvSpPr>
          <p:cNvPr id="25" name="TextBox 24"/>
          <p:cNvSpPr txBox="1"/>
          <p:nvPr/>
        </p:nvSpPr>
        <p:spPr>
          <a:xfrm rot="20808214">
            <a:off x="3248449" y="3547222"/>
            <a:ext cx="1636858" cy="400110"/>
          </a:xfrm>
          <a:prstGeom prst="rect">
            <a:avLst/>
          </a:prstGeom>
          <a:noFill/>
        </p:spPr>
        <p:txBody>
          <a:bodyPr wrap="none" rtlCol="0">
            <a:spAutoFit/>
          </a:bodyPr>
          <a:lstStyle/>
          <a:p>
            <a:r>
              <a:rPr lang="en-US" sz="2000" dirty="0" smtClean="0"/>
              <a:t>Imperceptible</a:t>
            </a:r>
            <a:endParaRPr lang="en-US" sz="2000" b="1" dirty="0"/>
          </a:p>
        </p:txBody>
      </p:sp>
      <p:sp>
        <p:nvSpPr>
          <p:cNvPr id="26" name="Right Arrow 25"/>
          <p:cNvSpPr/>
          <p:nvPr/>
        </p:nvSpPr>
        <p:spPr>
          <a:xfrm>
            <a:off x="5334000" y="2279351"/>
            <a:ext cx="914400" cy="450821"/>
          </a:xfrm>
          <a:prstGeom prst="rightArrow">
            <a:avLst>
              <a:gd name="adj1" fmla="val 50000"/>
              <a:gd name="adj2" fmla="val 91264"/>
            </a:avLst>
          </a:prstGeom>
          <a:gradFill>
            <a:gsLst>
              <a:gs pos="0">
                <a:schemeClr val="bg1">
                  <a:lumMod val="75000"/>
                </a:schemeClr>
              </a:gs>
              <a:gs pos="100000">
                <a:schemeClr val="bg1">
                  <a:lumMod val="95000"/>
                </a:schemeClr>
              </a:gs>
            </a:gsLst>
            <a:lin ang="0" scaled="1"/>
          </a:gradFill>
          <a:ln w="6350">
            <a:solidFill>
              <a:schemeClr val="tx1">
                <a:lumMod val="75000"/>
                <a:lumOff val="25000"/>
              </a:schemeClr>
            </a:solidFill>
          </a:ln>
          <a:effectLst>
            <a:outerShdw blurRad="50800" dist="38100" dir="2700000" algn="tl" rotWithShape="0">
              <a:prstClr val="black">
                <a:alpha val="40000"/>
              </a:prstClr>
            </a:outerShdw>
          </a:effectLst>
          <a:scene3d>
            <a:camera prst="orthographicFront"/>
            <a:lightRig rig="threePt" dir="t"/>
          </a:scene3d>
          <a:sp3d>
            <a:bevelT w="0" h="0"/>
            <a:bevelB w="0" h="0"/>
            <a:extrusionClr>
              <a:schemeClr val="tx1">
                <a:lumMod val="95000"/>
                <a:lumOff val="5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6372141" y="2168664"/>
            <a:ext cx="2315955" cy="707886"/>
          </a:xfrm>
          <a:prstGeom prst="rect">
            <a:avLst/>
          </a:prstGeom>
          <a:noFill/>
        </p:spPr>
        <p:txBody>
          <a:bodyPr wrap="none" rtlCol="0">
            <a:spAutoFit/>
          </a:bodyPr>
          <a:lstStyle/>
          <a:p>
            <a:pPr algn="ctr"/>
            <a:r>
              <a:rPr lang="en-US" sz="2400" b="1" dirty="0" smtClean="0"/>
              <a:t>Can be removed</a:t>
            </a:r>
          </a:p>
          <a:p>
            <a:pPr algn="ctr"/>
            <a:r>
              <a:rPr lang="en-US" sz="1600" dirty="0" smtClean="0"/>
              <a:t>Without reducing quality</a:t>
            </a:r>
            <a:endParaRPr lang="en-US" sz="1600" dirty="0"/>
          </a:p>
        </p:txBody>
      </p:sp>
      <p:sp>
        <p:nvSpPr>
          <p:cNvPr id="5" name="TextBox 4"/>
          <p:cNvSpPr txBox="1"/>
          <p:nvPr/>
        </p:nvSpPr>
        <p:spPr>
          <a:xfrm rot="16200000">
            <a:off x="-310974" y="2032176"/>
            <a:ext cx="2047567" cy="403180"/>
          </a:xfrm>
          <a:prstGeom prst="rect">
            <a:avLst/>
          </a:prstGeom>
          <a:noFill/>
        </p:spPr>
        <p:txBody>
          <a:bodyPr wrap="none" rtlCol="0">
            <a:spAutoFit/>
          </a:bodyPr>
          <a:lstStyle/>
          <a:p>
            <a:r>
              <a:rPr lang="en-US" sz="1400" dirty="0" smtClean="0">
                <a:solidFill>
                  <a:schemeClr val="tx1"/>
                </a:solidFill>
                <a:latin typeface="Calibri" pitchFamily="34" charset="0"/>
                <a:cs typeface="Calibri" pitchFamily="34" charset="0"/>
              </a:rPr>
              <a:t>Threshold</a:t>
            </a:r>
            <a:r>
              <a:rPr lang="en-US" sz="1400" dirty="0" smtClean="0">
                <a:solidFill>
                  <a:schemeClr val="tx1">
                    <a:lumMod val="75000"/>
                    <a:lumOff val="25000"/>
                  </a:schemeClr>
                </a:solidFill>
                <a:latin typeface="Calibri" pitchFamily="34" charset="0"/>
                <a:cs typeface="Calibri" pitchFamily="34" charset="0"/>
              </a:rPr>
              <a:t> </a:t>
            </a:r>
            <a:r>
              <a:rPr lang="en-US" sz="1400" dirty="0" smtClean="0">
                <a:solidFill>
                  <a:schemeClr val="tx1">
                    <a:lumMod val="50000"/>
                    <a:lumOff val="50000"/>
                  </a:schemeClr>
                </a:solidFill>
                <a:latin typeface="Calibri" pitchFamily="34" charset="0"/>
                <a:cs typeface="Calibri" pitchFamily="34" charset="0"/>
              </a:rPr>
              <a:t>[</a:t>
            </a:r>
            <a:r>
              <a:rPr lang="en-US" sz="1400" dirty="0" err="1" smtClean="0">
                <a:solidFill>
                  <a:schemeClr val="tx1">
                    <a:lumMod val="50000"/>
                    <a:lumOff val="50000"/>
                  </a:schemeClr>
                </a:solidFill>
                <a:latin typeface="Calibri" pitchFamily="34" charset="0"/>
                <a:cs typeface="Calibri" pitchFamily="34" charset="0"/>
              </a:rPr>
              <a:t>arcmin</a:t>
            </a:r>
            <a:r>
              <a:rPr lang="en-US" sz="1400" dirty="0">
                <a:solidFill>
                  <a:schemeClr val="tx1">
                    <a:lumMod val="50000"/>
                    <a:lumOff val="50000"/>
                  </a:schemeClr>
                </a:solidFill>
                <a:latin typeface="Calibri" pitchFamily="34" charset="0"/>
                <a:cs typeface="Calibri" pitchFamily="34" charset="0"/>
              </a:rPr>
              <a:t>]</a:t>
            </a:r>
          </a:p>
        </p:txBody>
      </p:sp>
      <p:sp>
        <p:nvSpPr>
          <p:cNvPr id="6" name="TextBox 5"/>
          <p:cNvSpPr txBox="1"/>
          <p:nvPr/>
        </p:nvSpPr>
        <p:spPr>
          <a:xfrm>
            <a:off x="808576" y="4171949"/>
            <a:ext cx="1782224" cy="403181"/>
          </a:xfrm>
          <a:prstGeom prst="rect">
            <a:avLst/>
          </a:prstGeom>
          <a:noFill/>
        </p:spPr>
        <p:txBody>
          <a:bodyPr wrap="none" rtlCol="0">
            <a:spAutoFit/>
          </a:bodyPr>
          <a:lstStyle/>
          <a:p>
            <a:r>
              <a:rPr lang="en-US" sz="1400" dirty="0" smtClean="0">
                <a:solidFill>
                  <a:schemeClr val="tx1"/>
                </a:solidFill>
                <a:latin typeface="Calibri" pitchFamily="34" charset="0"/>
                <a:cs typeface="Calibri" pitchFamily="34" charset="0"/>
              </a:rPr>
              <a:t>Frequency </a:t>
            </a:r>
            <a:r>
              <a:rPr lang="en-US" sz="1400" dirty="0" smtClean="0">
                <a:solidFill>
                  <a:schemeClr val="tx1">
                    <a:lumMod val="50000"/>
                    <a:lumOff val="50000"/>
                  </a:schemeClr>
                </a:solidFill>
                <a:latin typeface="Calibri" pitchFamily="34" charset="0"/>
                <a:cs typeface="Calibri" pitchFamily="34" charset="0"/>
              </a:rPr>
              <a:t>[</a:t>
            </a:r>
            <a:r>
              <a:rPr lang="en-US" sz="1400" dirty="0" err="1" smtClean="0">
                <a:solidFill>
                  <a:schemeClr val="tx1">
                    <a:lumMod val="50000"/>
                    <a:lumOff val="50000"/>
                  </a:schemeClr>
                </a:solidFill>
                <a:latin typeface="Calibri" pitchFamily="34" charset="0"/>
                <a:cs typeface="Calibri" pitchFamily="34" charset="0"/>
              </a:rPr>
              <a:t>cpd</a:t>
            </a:r>
            <a:r>
              <a:rPr lang="en-US" sz="1400" dirty="0" smtClean="0">
                <a:solidFill>
                  <a:schemeClr val="tx1">
                    <a:lumMod val="50000"/>
                    <a:lumOff val="50000"/>
                  </a:schemeClr>
                </a:solidFill>
                <a:latin typeface="Calibri" pitchFamily="34" charset="0"/>
                <a:cs typeface="Calibri" pitchFamily="34" charset="0"/>
              </a:rPr>
              <a:t>]</a:t>
            </a:r>
            <a:endParaRPr lang="en-US" sz="1400" dirty="0">
              <a:solidFill>
                <a:schemeClr val="tx1">
                  <a:lumMod val="50000"/>
                  <a:lumOff val="50000"/>
                </a:schemeClr>
              </a:solidFill>
              <a:latin typeface="Calibri" pitchFamily="34" charset="0"/>
              <a:cs typeface="Calibri" pitchFamily="34" charset="0"/>
            </a:endParaRPr>
          </a:p>
        </p:txBody>
      </p:sp>
      <p:sp>
        <p:nvSpPr>
          <p:cNvPr id="7" name="TextBox 6"/>
          <p:cNvSpPr txBox="1"/>
          <p:nvPr/>
        </p:nvSpPr>
        <p:spPr>
          <a:xfrm>
            <a:off x="3644291" y="4145339"/>
            <a:ext cx="2094772" cy="403181"/>
          </a:xfrm>
          <a:prstGeom prst="rect">
            <a:avLst/>
          </a:prstGeom>
          <a:noFill/>
        </p:spPr>
        <p:txBody>
          <a:bodyPr wrap="none" rtlCol="0">
            <a:spAutoFit/>
          </a:bodyPr>
          <a:lstStyle/>
          <a:p>
            <a:r>
              <a:rPr lang="en-US" sz="1400" dirty="0" smtClean="0">
                <a:solidFill>
                  <a:schemeClr val="tx1"/>
                </a:solidFill>
                <a:latin typeface="Calibri" pitchFamily="34" charset="0"/>
                <a:cs typeface="Calibri" pitchFamily="34" charset="0"/>
              </a:rPr>
              <a:t>Amplitude</a:t>
            </a:r>
            <a:r>
              <a:rPr lang="en-US" sz="1400" dirty="0" smtClean="0">
                <a:solidFill>
                  <a:schemeClr val="tx1">
                    <a:lumMod val="75000"/>
                    <a:lumOff val="25000"/>
                  </a:schemeClr>
                </a:solidFill>
                <a:latin typeface="Calibri" pitchFamily="34" charset="0"/>
                <a:cs typeface="Calibri" pitchFamily="34" charset="0"/>
              </a:rPr>
              <a:t> </a:t>
            </a:r>
            <a:r>
              <a:rPr lang="en-US" sz="1400" dirty="0" smtClean="0">
                <a:solidFill>
                  <a:schemeClr val="tx1">
                    <a:lumMod val="50000"/>
                    <a:lumOff val="50000"/>
                  </a:schemeClr>
                </a:solidFill>
                <a:latin typeface="Calibri" pitchFamily="34" charset="0"/>
                <a:cs typeface="Calibri" pitchFamily="34" charset="0"/>
              </a:rPr>
              <a:t>[</a:t>
            </a:r>
            <a:r>
              <a:rPr lang="en-US" sz="1400" dirty="0" err="1" smtClean="0">
                <a:solidFill>
                  <a:schemeClr val="tx1">
                    <a:lumMod val="50000"/>
                    <a:lumOff val="50000"/>
                  </a:schemeClr>
                </a:solidFill>
                <a:latin typeface="Calibri" pitchFamily="34" charset="0"/>
                <a:cs typeface="Calibri" pitchFamily="34" charset="0"/>
              </a:rPr>
              <a:t>arcmin</a:t>
            </a:r>
            <a:r>
              <a:rPr lang="en-US" sz="1400" dirty="0" smtClean="0">
                <a:solidFill>
                  <a:schemeClr val="tx1">
                    <a:lumMod val="50000"/>
                    <a:lumOff val="50000"/>
                  </a:schemeClr>
                </a:solidFill>
                <a:latin typeface="Calibri" pitchFamily="34" charset="0"/>
                <a:cs typeface="Calibri" pitchFamily="34" charset="0"/>
              </a:rPr>
              <a:t>]</a:t>
            </a:r>
            <a:endParaRPr lang="en-US" sz="1400" dirty="0">
              <a:solidFill>
                <a:schemeClr val="tx1">
                  <a:lumMod val="50000"/>
                  <a:lumOff val="50000"/>
                </a:schemeClr>
              </a:solidFill>
              <a:latin typeface="Calibri" pitchFamily="34" charset="0"/>
              <a:cs typeface="Calibri" pitchFamily="34" charset="0"/>
            </a:endParaRPr>
          </a:p>
        </p:txBody>
      </p:sp>
      <p:sp>
        <p:nvSpPr>
          <p:cNvPr id="8" name="Slide Number Placeholder 7"/>
          <p:cNvSpPr>
            <a:spLocks noGrp="1"/>
          </p:cNvSpPr>
          <p:nvPr>
            <p:ph type="sldNum" sz="quarter" idx="12"/>
          </p:nvPr>
        </p:nvSpPr>
        <p:spPr/>
        <p:txBody>
          <a:bodyPr/>
          <a:lstStyle/>
          <a:p>
            <a:fld id="{4AF310B5-B37C-4062-950A-8FEDA86889CC}" type="slidenum">
              <a:rPr lang="en-US" smtClean="0"/>
              <a:t>43</a:t>
            </a:fld>
            <a:endParaRPr lang="en-US"/>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90600" y="865854"/>
            <a:ext cx="4322606" cy="33908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86736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500"/>
                                        <p:tgtEl>
                                          <p:spTgt spid="2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500"/>
                                        <p:tgtEl>
                                          <p:spTgt spid="2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wipe(left)">
                                      <p:cBhvr>
                                        <p:cTn id="16" dur="500"/>
                                        <p:tgtEl>
                                          <p:spTgt spid="26"/>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animBg="1"/>
      <p:bldP spid="2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Disparity compression</a:t>
            </a:r>
            <a:endParaRPr lang="en-US" dirty="0"/>
          </a:p>
        </p:txBody>
      </p:sp>
      <p:pic>
        <p:nvPicPr>
          <p:cNvPr id="3"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44306" y="2064068"/>
            <a:ext cx="1608474" cy="1076325"/>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4" name="Picture 5" descr="C:\Users\Administrator\Desktop\Siggraph 2011\images\metric\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11426" y="1504950"/>
            <a:ext cx="1816245" cy="219456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5" name="Right Arrow 4"/>
          <p:cNvSpPr/>
          <p:nvPr/>
        </p:nvSpPr>
        <p:spPr>
          <a:xfrm>
            <a:off x="2063750" y="2468086"/>
            <a:ext cx="295275" cy="268288"/>
          </a:xfrm>
          <a:prstGeom prst="rightArrow">
            <a:avLst>
              <a:gd name="adj1" fmla="val 50000"/>
              <a:gd name="adj2" fmla="val 64402"/>
            </a:avLst>
          </a:prstGeom>
          <a:solidFill>
            <a:schemeClr val="bg1">
              <a:lumMod val="65000"/>
            </a:schemeClr>
          </a:solidFill>
          <a:ln w="6350">
            <a:solidFill>
              <a:schemeClr val="tx1">
                <a:lumMod val="75000"/>
                <a:lumOff val="2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C:\Users\Administrator\Desktop\Siggraph 2011\images\compression\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03730" y="1504950"/>
            <a:ext cx="1646295" cy="2194560"/>
          </a:xfrm>
          <a:prstGeom prst="rect">
            <a:avLst/>
          </a:prstGeom>
          <a:noFill/>
          <a:extLst>
            <a:ext uri="{909E8E84-426E-40DD-AFC4-6F175D3DCCD1}">
              <a14:hiddenFill xmlns:a14="http://schemas.microsoft.com/office/drawing/2010/main">
                <a:solidFill>
                  <a:srgbClr val="FFFFFF"/>
                </a:solidFill>
              </a14:hiddenFill>
            </a:ext>
          </a:extLst>
        </p:spPr>
      </p:pic>
      <p:sp>
        <p:nvSpPr>
          <p:cNvPr id="11" name="Right Arrow 10"/>
          <p:cNvSpPr/>
          <p:nvPr/>
        </p:nvSpPr>
        <p:spPr>
          <a:xfrm flipV="1">
            <a:off x="4502150" y="2468086"/>
            <a:ext cx="295275" cy="268288"/>
          </a:xfrm>
          <a:prstGeom prst="rightArrow">
            <a:avLst>
              <a:gd name="adj1" fmla="val 50000"/>
              <a:gd name="adj2" fmla="val 64402"/>
            </a:avLst>
          </a:prstGeom>
          <a:solidFill>
            <a:schemeClr val="bg1">
              <a:lumMod val="65000"/>
            </a:schemeClr>
          </a:solidFill>
          <a:ln w="6350">
            <a:solidFill>
              <a:schemeClr val="tx1">
                <a:lumMod val="75000"/>
                <a:lumOff val="2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p>
            <a:fld id="{4AF310B5-B37C-4062-950A-8FEDA86889CC}" type="slidenum">
              <a:rPr lang="en-US" smtClean="0"/>
              <a:t>44</a:t>
            </a:fld>
            <a:endParaRPr lang="en-US"/>
          </a:p>
        </p:txBody>
      </p:sp>
    </p:spTree>
    <p:extLst>
      <p:ext uri="{BB962C8B-B14F-4D97-AF65-F5344CB8AC3E}">
        <p14:creationId xmlns:p14="http://schemas.microsoft.com/office/powerpoint/2010/main" val="14155537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250"/>
                                        <p:tgtEl>
                                          <p:spTgt spid="5"/>
                                        </p:tgtEl>
                                      </p:cBhvr>
                                    </p:animEffect>
                                  </p:childTnLst>
                                </p:cTn>
                              </p:par>
                            </p:childTnLst>
                          </p:cTn>
                        </p:par>
                        <p:par>
                          <p:cTn id="13" fill="hold">
                            <p:stCondLst>
                              <p:cond delay="250"/>
                            </p:stCondLst>
                            <p:childTnLst>
                              <p:par>
                                <p:cTn id="14" presetID="22" presetClass="entr" presetSubtype="1"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up)">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250"/>
                                        <p:tgtEl>
                                          <p:spTgt spid="11"/>
                                        </p:tgtEl>
                                      </p:cBhvr>
                                    </p:animEffect>
                                  </p:childTnLst>
                                </p:cTn>
                              </p:par>
                            </p:childTnLst>
                          </p:cTn>
                        </p:par>
                        <p:par>
                          <p:cTn id="22" fill="hold">
                            <p:stCondLst>
                              <p:cond delay="250"/>
                            </p:stCondLst>
                            <p:childTnLst>
                              <p:par>
                                <p:cTn id="23" presetID="22" presetClass="entr" presetSubtype="1" fill="hold" nodeType="afterEffect">
                                  <p:stCondLst>
                                    <p:cond delay="0"/>
                                  </p:stCondLst>
                                  <p:childTnLst>
                                    <p:set>
                                      <p:cBhvr>
                                        <p:cTn id="24" dur="1" fill="hold">
                                          <p:stCondLst>
                                            <p:cond delay="0"/>
                                          </p:stCondLst>
                                        </p:cTn>
                                        <p:tgtEl>
                                          <p:spTgt spid="1026"/>
                                        </p:tgtEl>
                                        <p:attrNameLst>
                                          <p:attrName>style.visibility</p:attrName>
                                        </p:attrNameLst>
                                      </p:cBhvr>
                                      <p:to>
                                        <p:strVal val="visible"/>
                                      </p:to>
                                    </p:set>
                                    <p:animEffect transition="in" filter="wipe(up)">
                                      <p:cBhvr>
                                        <p:cTn id="25"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3200400" y="1370588"/>
            <a:ext cx="1959356" cy="2559981"/>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62" name="Curved Down Arrow 61"/>
          <p:cNvSpPr/>
          <p:nvPr/>
        </p:nvSpPr>
        <p:spPr>
          <a:xfrm flipV="1">
            <a:off x="1811422" y="4057381"/>
            <a:ext cx="1769978" cy="419369"/>
          </a:xfrm>
          <a:prstGeom prst="curvedDownArrow">
            <a:avLst>
              <a:gd name="adj1" fmla="val 37478"/>
              <a:gd name="adj2" fmla="val 92592"/>
              <a:gd name="adj3" fmla="val 25000"/>
            </a:avLst>
          </a:prstGeom>
          <a:solidFill>
            <a:srgbClr val="F89838"/>
          </a:solidFill>
          <a:ln w="9525">
            <a:solidFill>
              <a:schemeClr val="tx1"/>
            </a:solidFill>
          </a:ln>
          <a:effectLst>
            <a:outerShdw blurRad="50800" dist="38100" dir="2700000" algn="tl" rotWithShape="0">
              <a:prstClr val="black">
                <a:alpha val="40000"/>
              </a:prstClr>
            </a:outerShdw>
          </a:effectLst>
          <a:scene3d>
            <a:camera prst="orthographicFront"/>
            <a:lightRig rig="chilly"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002530" y="1370418"/>
            <a:ext cx="1747702" cy="118872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30" name="Picture 6" descr="C:\Users\Administrator\Desktop\Siggraph 2011\images\pipeline\4.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75268" y="1383030"/>
            <a:ext cx="2149532" cy="256032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63" name="Curved Down Arrow 62"/>
          <p:cNvSpPr/>
          <p:nvPr/>
        </p:nvSpPr>
        <p:spPr>
          <a:xfrm>
            <a:off x="1798546" y="819150"/>
            <a:ext cx="1769978" cy="418831"/>
          </a:xfrm>
          <a:prstGeom prst="curvedDownArrow">
            <a:avLst>
              <a:gd name="adj1" fmla="val 37478"/>
              <a:gd name="adj2" fmla="val 92592"/>
              <a:gd name="adj3" fmla="val 25000"/>
            </a:avLst>
          </a:prstGeom>
          <a:solidFill>
            <a:srgbClr val="75C045"/>
          </a:solidFill>
          <a:ln w="9525">
            <a:solidFill>
              <a:schemeClr val="tx1"/>
            </a:solidFill>
          </a:ln>
          <a:effectLst>
            <a:outerShdw blurRad="50800" dist="38100" dir="2700000" algn="tl" rotWithShape="0">
              <a:prstClr val="black">
                <a:alpha val="40000"/>
              </a:prstClr>
            </a:outerShdw>
          </a:effectLst>
          <a:scene3d>
            <a:camera prst="orthographicFront"/>
            <a:lightRig rig="chilly"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4" name="Curved Down Arrow 63"/>
          <p:cNvSpPr/>
          <p:nvPr/>
        </p:nvSpPr>
        <p:spPr>
          <a:xfrm>
            <a:off x="4284168" y="819150"/>
            <a:ext cx="2726231" cy="431601"/>
          </a:xfrm>
          <a:prstGeom prst="curvedDownArrow">
            <a:avLst>
              <a:gd name="adj1" fmla="val 37478"/>
              <a:gd name="adj2" fmla="val 92592"/>
              <a:gd name="adj3" fmla="val 25000"/>
            </a:avLst>
          </a:prstGeom>
          <a:solidFill>
            <a:srgbClr val="26B7EB"/>
          </a:solidFill>
          <a:ln w="9525">
            <a:solidFill>
              <a:schemeClr val="tx1"/>
            </a:solidFill>
          </a:ln>
          <a:effectLst>
            <a:outerShdw blurRad="50800" dist="38100" dir="2700000" algn="tl" rotWithShape="0">
              <a:prstClr val="black">
                <a:alpha val="40000"/>
              </a:prstClr>
            </a:outerShdw>
          </a:effectLst>
          <a:scene3d>
            <a:camera prst="orthographicFront"/>
            <a:lightRig rig="chilly"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049" name="Group 1048"/>
          <p:cNvGrpSpPr/>
          <p:nvPr/>
        </p:nvGrpSpPr>
        <p:grpSpPr>
          <a:xfrm>
            <a:off x="5775268" y="4095750"/>
            <a:ext cx="1920932" cy="381000"/>
            <a:chOff x="5775268" y="4095750"/>
            <a:chExt cx="1920932" cy="381000"/>
          </a:xfrm>
        </p:grpSpPr>
        <p:sp>
          <p:nvSpPr>
            <p:cNvPr id="1046" name="TextBox 1045"/>
            <p:cNvSpPr txBox="1"/>
            <p:nvPr/>
          </p:nvSpPr>
          <p:spPr>
            <a:xfrm>
              <a:off x="5943599" y="4138196"/>
              <a:ext cx="1623521" cy="338554"/>
            </a:xfrm>
            <a:prstGeom prst="rect">
              <a:avLst/>
            </a:prstGeom>
            <a:noFill/>
          </p:spPr>
          <p:txBody>
            <a:bodyPr wrap="none" rtlCol="0">
              <a:spAutoFit/>
            </a:bodyPr>
            <a:lstStyle/>
            <a:p>
              <a:r>
                <a:rPr lang="en-US" sz="1600" b="1" dirty="0" smtClean="0"/>
                <a:t>Perceptual space</a:t>
              </a:r>
              <a:endParaRPr lang="en-US" sz="1600" b="1" dirty="0"/>
            </a:p>
          </p:txBody>
        </p:sp>
        <p:cxnSp>
          <p:nvCxnSpPr>
            <p:cNvPr id="1048" name="Straight Connector 1047"/>
            <p:cNvCxnSpPr/>
            <p:nvPr/>
          </p:nvCxnSpPr>
          <p:spPr>
            <a:xfrm>
              <a:off x="5775268" y="4095750"/>
              <a:ext cx="1920932" cy="0"/>
            </a:xfrm>
            <a:prstGeom prst="line">
              <a:avLst/>
            </a:prstGeom>
            <a:ln w="63500">
              <a:solidFill>
                <a:srgbClr val="EE2C7B"/>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7" name="Group 6"/>
          <p:cNvGrpSpPr/>
          <p:nvPr/>
        </p:nvGrpSpPr>
        <p:grpSpPr>
          <a:xfrm>
            <a:off x="-727880" y="314993"/>
            <a:ext cx="9414680" cy="4542758"/>
            <a:chOff x="-838200" y="305684"/>
            <a:chExt cx="9583151" cy="4624050"/>
          </a:xfrm>
        </p:grpSpPr>
        <p:grpSp>
          <p:nvGrpSpPr>
            <p:cNvPr id="4" name="Group 3"/>
            <p:cNvGrpSpPr/>
            <p:nvPr/>
          </p:nvGrpSpPr>
          <p:grpSpPr>
            <a:xfrm>
              <a:off x="-838200" y="305684"/>
              <a:ext cx="9583151" cy="4624050"/>
              <a:chOff x="4824" y="-1238108"/>
              <a:chExt cx="15691133" cy="5803652"/>
            </a:xfrm>
          </p:grpSpPr>
          <p:sp>
            <p:nvSpPr>
              <p:cNvPr id="14" name="Rectangle 13"/>
              <p:cNvSpPr/>
              <p:nvPr/>
            </p:nvSpPr>
            <p:spPr>
              <a:xfrm>
                <a:off x="4824" y="-1238108"/>
                <a:ext cx="15691133" cy="5803652"/>
              </a:xfrm>
              <a:prstGeom prst="rect">
                <a:avLst/>
              </a:prstGeom>
              <a:solidFill>
                <a:schemeClr val="bg1">
                  <a:alpha val="64000"/>
                </a:schemeClr>
              </a:solidFill>
              <a:ln>
                <a:noFill/>
              </a:ln>
              <a:effectLst>
                <a:softEdge rad="508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600199" y="1200150"/>
                <a:ext cx="5694948" cy="2743200"/>
              </a:xfrm>
              <a:prstGeom prst="rect">
                <a:avLst/>
              </a:prstGeom>
              <a:gradFill flip="none" rotWithShape="1">
                <a:gsLst>
                  <a:gs pos="0">
                    <a:schemeClr val="dk1">
                      <a:tint val="50000"/>
                      <a:satMod val="300000"/>
                      <a:lumMod val="0"/>
                      <a:lumOff val="100000"/>
                    </a:schemeClr>
                  </a:gs>
                  <a:gs pos="64000">
                    <a:schemeClr val="dk1">
                      <a:tint val="37000"/>
                      <a:satMod val="300000"/>
                      <a:lumMod val="50000"/>
                      <a:lumOff val="50000"/>
                    </a:schemeClr>
                  </a:gs>
                  <a:gs pos="100000">
                    <a:schemeClr val="dk1">
                      <a:tint val="15000"/>
                      <a:satMod val="350000"/>
                      <a:lumMod val="88000"/>
                      <a:lumOff val="12000"/>
                      <a:alpha val="70000"/>
                    </a:schemeClr>
                  </a:gs>
                </a:gsLst>
                <a:path path="circle">
                  <a:fillToRect l="50000" t="50000" r="50000" b="50000"/>
                </a:path>
                <a:tileRect/>
              </a:gradFill>
              <a:effectLst>
                <a:outerShdw blurRad="127000" dist="127000" dir="2700000" rotWithShape="0">
                  <a:srgbClr val="000000">
                    <a:alpha val="38000"/>
                  </a:srgbClr>
                </a:outerShdw>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grpSp>
        <p:sp>
          <p:nvSpPr>
            <p:cNvPr id="5" name="TextBox 4"/>
            <p:cNvSpPr txBox="1"/>
            <p:nvPr/>
          </p:nvSpPr>
          <p:spPr>
            <a:xfrm>
              <a:off x="1298146" y="2299626"/>
              <a:ext cx="1101007" cy="369332"/>
            </a:xfrm>
            <a:prstGeom prst="rect">
              <a:avLst/>
            </a:prstGeom>
            <a:noFill/>
          </p:spPr>
          <p:txBody>
            <a:bodyPr wrap="none" rtlCol="0">
              <a:spAutoFit/>
            </a:bodyPr>
            <a:lstStyle/>
            <a:p>
              <a:r>
                <a:rPr lang="en-US" b="1" dirty="0" smtClean="0"/>
                <a:t>Invertible</a:t>
              </a:r>
              <a:endParaRPr lang="en-US" b="1" dirty="0"/>
            </a:p>
          </p:txBody>
        </p:sp>
      </p:grpSp>
      <p:sp>
        <p:nvSpPr>
          <p:cNvPr id="2" name="Title 1"/>
          <p:cNvSpPr>
            <a:spLocks noGrp="1"/>
          </p:cNvSpPr>
          <p:nvPr>
            <p:ph type="title"/>
          </p:nvPr>
        </p:nvSpPr>
        <p:spPr/>
        <p:txBody>
          <a:bodyPr/>
          <a:lstStyle/>
          <a:p>
            <a:r>
              <a:rPr lang="en-US" dirty="0" smtClean="0"/>
              <a:t>Inverse model</a:t>
            </a:r>
            <a:endParaRPr lang="en-US" dirty="0"/>
          </a:p>
        </p:txBody>
      </p:sp>
      <p:pic>
        <p:nvPicPr>
          <p:cNvPr id="1027" name="Picture 3"/>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002530" y="2742019"/>
            <a:ext cx="1617784" cy="118872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4AF310B5-B37C-4062-950A-8FEDA86889CC}" type="slidenum">
              <a:rPr lang="en-US" smtClean="0"/>
              <a:t>45</a:t>
            </a:fld>
            <a:endParaRPr lang="en-US"/>
          </a:p>
        </p:txBody>
      </p:sp>
    </p:spTree>
    <p:extLst>
      <p:ext uri="{BB962C8B-B14F-4D97-AF65-F5344CB8AC3E}">
        <p14:creationId xmlns:p14="http://schemas.microsoft.com/office/powerpoint/2010/main" val="34156531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3200400" y="1370588"/>
            <a:ext cx="1959356" cy="2559981"/>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62" name="Curved Down Arrow 61"/>
          <p:cNvSpPr/>
          <p:nvPr/>
        </p:nvSpPr>
        <p:spPr>
          <a:xfrm flipV="1">
            <a:off x="1811422" y="4057381"/>
            <a:ext cx="1769978" cy="419369"/>
          </a:xfrm>
          <a:prstGeom prst="curvedDownArrow">
            <a:avLst>
              <a:gd name="adj1" fmla="val 37478"/>
              <a:gd name="adj2" fmla="val 92592"/>
              <a:gd name="adj3" fmla="val 25000"/>
            </a:avLst>
          </a:prstGeom>
          <a:solidFill>
            <a:srgbClr val="F89838"/>
          </a:solidFill>
          <a:ln w="9525">
            <a:solidFill>
              <a:schemeClr val="tx1"/>
            </a:solidFill>
          </a:ln>
          <a:effectLst>
            <a:outerShdw blurRad="50800" dist="38100" dir="2700000" algn="tl" rotWithShape="0">
              <a:prstClr val="black">
                <a:alpha val="40000"/>
              </a:prstClr>
            </a:outerShdw>
          </a:effectLst>
          <a:scene3d>
            <a:camera prst="orthographicFront"/>
            <a:lightRig rig="chilly"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002530" y="1370418"/>
            <a:ext cx="1747702" cy="118872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30" name="Picture 6" descr="C:\Users\Administrator\Desktop\Siggraph 2011\images\pipeline\4.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75268" y="1383030"/>
            <a:ext cx="2149532" cy="256032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63" name="Curved Down Arrow 62"/>
          <p:cNvSpPr/>
          <p:nvPr/>
        </p:nvSpPr>
        <p:spPr>
          <a:xfrm>
            <a:off x="1798546" y="819150"/>
            <a:ext cx="1769978" cy="418831"/>
          </a:xfrm>
          <a:prstGeom prst="curvedDownArrow">
            <a:avLst>
              <a:gd name="adj1" fmla="val 37478"/>
              <a:gd name="adj2" fmla="val 92592"/>
              <a:gd name="adj3" fmla="val 25000"/>
            </a:avLst>
          </a:prstGeom>
          <a:solidFill>
            <a:srgbClr val="75C045"/>
          </a:solidFill>
          <a:ln w="9525">
            <a:solidFill>
              <a:schemeClr val="tx1"/>
            </a:solidFill>
          </a:ln>
          <a:effectLst>
            <a:outerShdw blurRad="50800" dist="38100" dir="2700000" algn="tl" rotWithShape="0">
              <a:prstClr val="black">
                <a:alpha val="40000"/>
              </a:prstClr>
            </a:outerShdw>
          </a:effectLst>
          <a:scene3d>
            <a:camera prst="orthographicFront"/>
            <a:lightRig rig="chilly"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4" name="Curved Down Arrow 63"/>
          <p:cNvSpPr/>
          <p:nvPr/>
        </p:nvSpPr>
        <p:spPr>
          <a:xfrm>
            <a:off x="4284168" y="819150"/>
            <a:ext cx="2726231" cy="431601"/>
          </a:xfrm>
          <a:prstGeom prst="curvedDownArrow">
            <a:avLst>
              <a:gd name="adj1" fmla="val 37478"/>
              <a:gd name="adj2" fmla="val 92592"/>
              <a:gd name="adj3" fmla="val 25000"/>
            </a:avLst>
          </a:prstGeom>
          <a:solidFill>
            <a:srgbClr val="26B7EB"/>
          </a:solidFill>
          <a:ln w="9525">
            <a:solidFill>
              <a:schemeClr val="tx1"/>
            </a:solidFill>
          </a:ln>
          <a:effectLst>
            <a:outerShdw blurRad="50800" dist="38100" dir="2700000" algn="tl" rotWithShape="0">
              <a:prstClr val="black">
                <a:alpha val="40000"/>
              </a:prstClr>
            </a:outerShdw>
          </a:effectLst>
          <a:scene3d>
            <a:camera prst="orthographicFront"/>
            <a:lightRig rig="chilly"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049" name="Group 1048"/>
          <p:cNvGrpSpPr/>
          <p:nvPr/>
        </p:nvGrpSpPr>
        <p:grpSpPr>
          <a:xfrm>
            <a:off x="5775268" y="4095750"/>
            <a:ext cx="1920932" cy="381000"/>
            <a:chOff x="5775268" y="4095750"/>
            <a:chExt cx="1920932" cy="381000"/>
          </a:xfrm>
        </p:grpSpPr>
        <p:sp>
          <p:nvSpPr>
            <p:cNvPr id="1046" name="TextBox 1045"/>
            <p:cNvSpPr txBox="1"/>
            <p:nvPr/>
          </p:nvSpPr>
          <p:spPr>
            <a:xfrm>
              <a:off x="5943599" y="4138196"/>
              <a:ext cx="1623521" cy="338554"/>
            </a:xfrm>
            <a:prstGeom prst="rect">
              <a:avLst/>
            </a:prstGeom>
            <a:noFill/>
          </p:spPr>
          <p:txBody>
            <a:bodyPr wrap="none" rtlCol="0">
              <a:spAutoFit/>
            </a:bodyPr>
            <a:lstStyle/>
            <a:p>
              <a:r>
                <a:rPr lang="en-US" sz="1600" b="1" dirty="0" smtClean="0"/>
                <a:t>Perceptual space</a:t>
              </a:r>
              <a:endParaRPr lang="en-US" sz="1600" b="1" dirty="0"/>
            </a:p>
          </p:txBody>
        </p:sp>
        <p:cxnSp>
          <p:nvCxnSpPr>
            <p:cNvPr id="1048" name="Straight Connector 1047"/>
            <p:cNvCxnSpPr/>
            <p:nvPr/>
          </p:nvCxnSpPr>
          <p:spPr>
            <a:xfrm>
              <a:off x="5775268" y="4095750"/>
              <a:ext cx="1920932" cy="0"/>
            </a:xfrm>
            <a:prstGeom prst="line">
              <a:avLst/>
            </a:prstGeom>
            <a:ln w="63500">
              <a:solidFill>
                <a:schemeClr val="bg1">
                  <a:lumMod val="7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18" name="Curved Down Arrow 17"/>
          <p:cNvSpPr/>
          <p:nvPr/>
        </p:nvSpPr>
        <p:spPr>
          <a:xfrm flipH="1">
            <a:off x="4284168" y="819150"/>
            <a:ext cx="2726231" cy="431601"/>
          </a:xfrm>
          <a:prstGeom prst="curvedDownArrow">
            <a:avLst>
              <a:gd name="adj1" fmla="val 37478"/>
              <a:gd name="adj2" fmla="val 92592"/>
              <a:gd name="adj3" fmla="val 25000"/>
            </a:avLst>
          </a:prstGeom>
          <a:solidFill>
            <a:srgbClr val="26B7EB"/>
          </a:solidFill>
          <a:ln w="9525">
            <a:solidFill>
              <a:schemeClr val="tx1"/>
            </a:solidFill>
          </a:ln>
          <a:effectLst>
            <a:outerShdw blurRad="50800" dist="38100" dir="2700000" algn="tl" rotWithShape="0">
              <a:prstClr val="black">
                <a:alpha val="40000"/>
              </a:prstClr>
            </a:outerShdw>
          </a:effectLst>
          <a:scene3d>
            <a:camera prst="orthographicFront"/>
            <a:lightRig rig="chilly"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Curved Down Arrow 18"/>
          <p:cNvSpPr/>
          <p:nvPr/>
        </p:nvSpPr>
        <p:spPr>
          <a:xfrm flipH="1">
            <a:off x="1811422" y="819149"/>
            <a:ext cx="1769978" cy="418831"/>
          </a:xfrm>
          <a:prstGeom prst="curvedDownArrow">
            <a:avLst>
              <a:gd name="adj1" fmla="val 37478"/>
              <a:gd name="adj2" fmla="val 92592"/>
              <a:gd name="adj3" fmla="val 25000"/>
            </a:avLst>
          </a:prstGeom>
          <a:solidFill>
            <a:srgbClr val="75C045"/>
          </a:solidFill>
          <a:ln w="9525">
            <a:solidFill>
              <a:schemeClr val="tx1"/>
            </a:solidFill>
          </a:ln>
          <a:effectLst>
            <a:outerShdw blurRad="50800" dist="38100" dir="2700000" algn="tl" rotWithShape="0">
              <a:prstClr val="black">
                <a:alpha val="40000"/>
              </a:prstClr>
            </a:outerShdw>
          </a:effectLst>
          <a:scene3d>
            <a:camera prst="orthographicFront"/>
            <a:lightRig rig="chilly"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p:cNvSpPr>
            <a:spLocks noGrp="1"/>
          </p:cNvSpPr>
          <p:nvPr>
            <p:ph type="title"/>
          </p:nvPr>
        </p:nvSpPr>
        <p:spPr/>
        <p:txBody>
          <a:bodyPr/>
          <a:lstStyle/>
          <a:p>
            <a:r>
              <a:rPr lang="en-US" dirty="0" smtClean="0"/>
              <a:t>Inverse model</a:t>
            </a:r>
            <a:endParaRPr lang="en-US" dirty="0"/>
          </a:p>
        </p:txBody>
      </p:sp>
      <p:grpSp>
        <p:nvGrpSpPr>
          <p:cNvPr id="25" name="Group 24"/>
          <p:cNvGrpSpPr/>
          <p:nvPr/>
        </p:nvGrpSpPr>
        <p:grpSpPr>
          <a:xfrm>
            <a:off x="-727880" y="285751"/>
            <a:ext cx="9414680" cy="4542759"/>
            <a:chOff x="-838200" y="275919"/>
            <a:chExt cx="9583152" cy="4624050"/>
          </a:xfrm>
        </p:grpSpPr>
        <p:grpSp>
          <p:nvGrpSpPr>
            <p:cNvPr id="26" name="Group 25"/>
            <p:cNvGrpSpPr/>
            <p:nvPr/>
          </p:nvGrpSpPr>
          <p:grpSpPr>
            <a:xfrm>
              <a:off x="-838200" y="275919"/>
              <a:ext cx="9583152" cy="4624050"/>
              <a:chOff x="4824" y="-1275466"/>
              <a:chExt cx="15691133" cy="5803652"/>
            </a:xfrm>
          </p:grpSpPr>
          <p:sp>
            <p:nvSpPr>
              <p:cNvPr id="28" name="Rectangle 27"/>
              <p:cNvSpPr/>
              <p:nvPr/>
            </p:nvSpPr>
            <p:spPr>
              <a:xfrm>
                <a:off x="4824" y="-1275466"/>
                <a:ext cx="15691133" cy="5803652"/>
              </a:xfrm>
              <a:prstGeom prst="rect">
                <a:avLst/>
              </a:prstGeom>
              <a:solidFill>
                <a:schemeClr val="bg1">
                  <a:alpha val="64000"/>
                </a:schemeClr>
              </a:solidFill>
              <a:ln>
                <a:noFill/>
              </a:ln>
              <a:effectLst>
                <a:softEdge rad="508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1600199" y="1200150"/>
                <a:ext cx="5694948" cy="2743200"/>
              </a:xfrm>
              <a:prstGeom prst="rect">
                <a:avLst/>
              </a:prstGeom>
              <a:gradFill flip="none" rotWithShape="1">
                <a:gsLst>
                  <a:gs pos="0">
                    <a:schemeClr val="dk1">
                      <a:tint val="50000"/>
                      <a:satMod val="300000"/>
                      <a:lumMod val="0"/>
                      <a:lumOff val="100000"/>
                    </a:schemeClr>
                  </a:gs>
                  <a:gs pos="64000">
                    <a:schemeClr val="dk1">
                      <a:tint val="37000"/>
                      <a:satMod val="300000"/>
                      <a:lumMod val="50000"/>
                      <a:lumOff val="50000"/>
                    </a:schemeClr>
                  </a:gs>
                  <a:gs pos="100000">
                    <a:schemeClr val="dk1">
                      <a:tint val="15000"/>
                      <a:satMod val="350000"/>
                      <a:lumMod val="88000"/>
                      <a:lumOff val="12000"/>
                      <a:alpha val="70000"/>
                    </a:schemeClr>
                  </a:gs>
                </a:gsLst>
                <a:path path="circle">
                  <a:fillToRect l="50000" t="50000" r="50000" b="50000"/>
                </a:path>
                <a:tileRect/>
              </a:gradFill>
              <a:effectLst>
                <a:outerShdw blurRad="127000" dist="127000" dir="2700000" rotWithShape="0">
                  <a:srgbClr val="000000">
                    <a:alpha val="38000"/>
                  </a:srgbClr>
                </a:outerShdw>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grpSp>
        <p:sp>
          <p:nvSpPr>
            <p:cNvPr id="27" name="TextBox 26"/>
            <p:cNvSpPr txBox="1"/>
            <p:nvPr/>
          </p:nvSpPr>
          <p:spPr>
            <a:xfrm>
              <a:off x="1298146" y="2299626"/>
              <a:ext cx="1101007" cy="369332"/>
            </a:xfrm>
            <a:prstGeom prst="rect">
              <a:avLst/>
            </a:prstGeom>
            <a:noFill/>
          </p:spPr>
          <p:txBody>
            <a:bodyPr wrap="none" rtlCol="0">
              <a:spAutoFit/>
            </a:bodyPr>
            <a:lstStyle/>
            <a:p>
              <a:r>
                <a:rPr lang="en-US" b="1" dirty="0" smtClean="0"/>
                <a:t>Invertible</a:t>
              </a:r>
              <a:endParaRPr lang="en-US" b="1" dirty="0"/>
            </a:p>
          </p:txBody>
        </p:sp>
      </p:grpSp>
      <p:pic>
        <p:nvPicPr>
          <p:cNvPr id="1027" name="Picture 3"/>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002530" y="2742019"/>
            <a:ext cx="1617784" cy="118872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4AF310B5-B37C-4062-950A-8FEDA86889CC}" type="slidenum">
              <a:rPr lang="en-US" smtClean="0"/>
              <a:t>46</a:t>
            </a:fld>
            <a:endParaRPr lang="en-US"/>
          </a:p>
        </p:txBody>
      </p:sp>
    </p:spTree>
    <p:extLst>
      <p:ext uri="{BB962C8B-B14F-4D97-AF65-F5344CB8AC3E}">
        <p14:creationId xmlns:p14="http://schemas.microsoft.com/office/powerpoint/2010/main" val="42406973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0"/>
                                  </p:stCondLst>
                                  <p:childTnLst>
                                    <p:animEffect transition="out" filter="fade">
                                      <p:cBhvr>
                                        <p:cTn id="6" dur="500"/>
                                        <p:tgtEl>
                                          <p:spTgt spid="25"/>
                                        </p:tgtEl>
                                      </p:cBhvr>
                                    </p:animEffect>
                                    <p:set>
                                      <p:cBhvr>
                                        <p:cTn id="7" dur="1" fill="hold">
                                          <p:stCondLst>
                                            <p:cond delay="499"/>
                                          </p:stCondLst>
                                        </p:cTn>
                                        <p:tgtEl>
                                          <p:spTgt spid="25"/>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28"/>
                                        </p:tgtEl>
                                      </p:cBhvr>
                                    </p:animEffect>
                                    <p:set>
                                      <p:cBhvr>
                                        <p:cTn id="10" dur="1" fill="hold">
                                          <p:stCondLst>
                                            <p:cond delay="499"/>
                                          </p:stCondLst>
                                        </p:cTn>
                                        <p:tgtEl>
                                          <p:spTgt spid="1028"/>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63"/>
                                        </p:tgtEl>
                                      </p:cBhvr>
                                    </p:animEffect>
                                    <p:set>
                                      <p:cBhvr>
                                        <p:cTn id="13" dur="1" fill="hold">
                                          <p:stCondLst>
                                            <p:cond delay="499"/>
                                          </p:stCondLst>
                                        </p:cTn>
                                        <p:tgtEl>
                                          <p:spTgt spid="63"/>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500"/>
                                        <p:tgtEl>
                                          <p:spTgt spid="1029"/>
                                        </p:tgtEl>
                                      </p:cBhvr>
                                    </p:animEffect>
                                    <p:set>
                                      <p:cBhvr>
                                        <p:cTn id="16" dur="1" fill="hold">
                                          <p:stCondLst>
                                            <p:cond delay="499"/>
                                          </p:stCondLst>
                                        </p:cTn>
                                        <p:tgtEl>
                                          <p:spTgt spid="1029"/>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500"/>
                                        <p:tgtEl>
                                          <p:spTgt spid="1027"/>
                                        </p:tgtEl>
                                      </p:cBhvr>
                                    </p:animEffect>
                                    <p:set>
                                      <p:cBhvr>
                                        <p:cTn id="19" dur="1" fill="hold">
                                          <p:stCondLst>
                                            <p:cond delay="499"/>
                                          </p:stCondLst>
                                        </p:cTn>
                                        <p:tgtEl>
                                          <p:spTgt spid="1027"/>
                                        </p:tgtEl>
                                        <p:attrNameLst>
                                          <p:attrName>style.visibility</p:attrName>
                                        </p:attrNameLst>
                                      </p:cBhvr>
                                      <p:to>
                                        <p:strVal val="hidden"/>
                                      </p:to>
                                    </p:set>
                                  </p:childTnLst>
                                </p:cTn>
                              </p:par>
                              <p:par>
                                <p:cTn id="20" presetID="10" presetClass="exit" presetSubtype="0" fill="hold" grpId="0" nodeType="withEffect">
                                  <p:stCondLst>
                                    <p:cond delay="0"/>
                                  </p:stCondLst>
                                  <p:childTnLst>
                                    <p:animEffect transition="out" filter="fade">
                                      <p:cBhvr>
                                        <p:cTn id="21" dur="500"/>
                                        <p:tgtEl>
                                          <p:spTgt spid="62"/>
                                        </p:tgtEl>
                                      </p:cBhvr>
                                    </p:animEffect>
                                    <p:set>
                                      <p:cBhvr>
                                        <p:cTn id="22" dur="1" fill="hold">
                                          <p:stCondLst>
                                            <p:cond delay="499"/>
                                          </p:stCondLst>
                                        </p:cTn>
                                        <p:tgtEl>
                                          <p:spTgt spid="62"/>
                                        </p:tgtEl>
                                        <p:attrNameLst>
                                          <p:attrName>style.visibility</p:attrName>
                                        </p:attrNameLst>
                                      </p:cBhvr>
                                      <p:to>
                                        <p:strVal val="hidden"/>
                                      </p:to>
                                    </p:set>
                                  </p:childTnLst>
                                </p:cTn>
                              </p:par>
                              <p:par>
                                <p:cTn id="23" presetID="10" presetClass="exit" presetSubtype="0" fill="hold" grpId="0" nodeType="withEffect">
                                  <p:stCondLst>
                                    <p:cond delay="0"/>
                                  </p:stCondLst>
                                  <p:childTnLst>
                                    <p:animEffect transition="out" filter="fade">
                                      <p:cBhvr>
                                        <p:cTn id="24" dur="500"/>
                                        <p:tgtEl>
                                          <p:spTgt spid="64"/>
                                        </p:tgtEl>
                                      </p:cBhvr>
                                    </p:animEffect>
                                    <p:set>
                                      <p:cBhvr>
                                        <p:cTn id="25" dur="1" fill="hold">
                                          <p:stCondLst>
                                            <p:cond delay="499"/>
                                          </p:stCondLst>
                                        </p:cTn>
                                        <p:tgtEl>
                                          <p:spTgt spid="64"/>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22" presetClass="entr" presetSubtype="2" fill="hold" grpId="0" nodeType="click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ipe(right)">
                                      <p:cBhvr>
                                        <p:cTn id="30" dur="500"/>
                                        <p:tgtEl>
                                          <p:spTgt spid="18"/>
                                        </p:tgtEl>
                                      </p:cBhvr>
                                    </p:animEffect>
                                  </p:childTnLst>
                                </p:cTn>
                              </p:par>
                            </p:childTnLst>
                          </p:cTn>
                        </p:par>
                        <p:par>
                          <p:cTn id="31" fill="hold">
                            <p:stCondLst>
                              <p:cond delay="500"/>
                            </p:stCondLst>
                            <p:childTnLst>
                              <p:par>
                                <p:cTn id="32" presetID="22" presetClass="entr" presetSubtype="1" fill="hold" nodeType="afterEffect">
                                  <p:stCondLst>
                                    <p:cond delay="0"/>
                                  </p:stCondLst>
                                  <p:childTnLst>
                                    <p:set>
                                      <p:cBhvr>
                                        <p:cTn id="33" dur="1" fill="hold">
                                          <p:stCondLst>
                                            <p:cond delay="0"/>
                                          </p:stCondLst>
                                        </p:cTn>
                                        <p:tgtEl>
                                          <p:spTgt spid="1029"/>
                                        </p:tgtEl>
                                        <p:attrNameLst>
                                          <p:attrName>style.visibility</p:attrName>
                                        </p:attrNameLst>
                                      </p:cBhvr>
                                      <p:to>
                                        <p:strVal val="visible"/>
                                      </p:to>
                                    </p:set>
                                    <p:animEffect transition="in" filter="wipe(up)">
                                      <p:cBhvr>
                                        <p:cTn id="34" dur="500"/>
                                        <p:tgtEl>
                                          <p:spTgt spid="1029"/>
                                        </p:tgtEl>
                                      </p:cBhvr>
                                    </p:animEffect>
                                  </p:childTnLst>
                                </p:cTn>
                              </p:par>
                            </p:childTnLst>
                          </p:cTn>
                        </p:par>
                        <p:par>
                          <p:cTn id="35" fill="hold">
                            <p:stCondLst>
                              <p:cond delay="1000"/>
                            </p:stCondLst>
                            <p:childTnLst>
                              <p:par>
                                <p:cTn id="36" presetID="10" presetClass="entr" presetSubtype="0" fill="hold" nodeType="afterEffect">
                                  <p:stCondLst>
                                    <p:cond delay="0"/>
                                  </p:stCondLst>
                                  <p:childTnLst>
                                    <p:set>
                                      <p:cBhvr>
                                        <p:cTn id="37" dur="1" fill="hold">
                                          <p:stCondLst>
                                            <p:cond delay="0"/>
                                          </p:stCondLst>
                                        </p:cTn>
                                        <p:tgtEl>
                                          <p:spTgt spid="1027"/>
                                        </p:tgtEl>
                                        <p:attrNameLst>
                                          <p:attrName>style.visibility</p:attrName>
                                        </p:attrNameLst>
                                      </p:cBhvr>
                                      <p:to>
                                        <p:strVal val="visible"/>
                                      </p:to>
                                    </p:set>
                                    <p:animEffect transition="in" filter="fade">
                                      <p:cBhvr>
                                        <p:cTn id="38" dur="500"/>
                                        <p:tgtEl>
                                          <p:spTgt spid="1027"/>
                                        </p:tgtEl>
                                      </p:cBhvr>
                                    </p:animEffect>
                                  </p:childTnLst>
                                </p:cTn>
                              </p:par>
                            </p:childTnLst>
                          </p:cTn>
                        </p:par>
                        <p:par>
                          <p:cTn id="39" fill="hold">
                            <p:stCondLst>
                              <p:cond delay="1500"/>
                            </p:stCondLst>
                            <p:childTnLst>
                              <p:par>
                                <p:cTn id="40" presetID="22" presetClass="entr" presetSubtype="8" fill="hold" grpId="1" nodeType="afterEffect">
                                  <p:stCondLst>
                                    <p:cond delay="0"/>
                                  </p:stCondLst>
                                  <p:childTnLst>
                                    <p:set>
                                      <p:cBhvr>
                                        <p:cTn id="41" dur="1" fill="hold">
                                          <p:stCondLst>
                                            <p:cond delay="0"/>
                                          </p:stCondLst>
                                        </p:cTn>
                                        <p:tgtEl>
                                          <p:spTgt spid="62"/>
                                        </p:tgtEl>
                                        <p:attrNameLst>
                                          <p:attrName>style.visibility</p:attrName>
                                        </p:attrNameLst>
                                      </p:cBhvr>
                                      <p:to>
                                        <p:strVal val="visible"/>
                                      </p:to>
                                    </p:set>
                                    <p:animEffect transition="in" filter="wipe(left)">
                                      <p:cBhvr>
                                        <p:cTn id="42" dur="500"/>
                                        <p:tgtEl>
                                          <p:spTgt spid="62"/>
                                        </p:tgtEl>
                                      </p:cBhvr>
                                    </p:animEffect>
                                  </p:childTnLst>
                                </p:cTn>
                              </p:par>
                            </p:childTnLst>
                          </p:cTn>
                        </p:par>
                        <p:par>
                          <p:cTn id="43" fill="hold">
                            <p:stCondLst>
                              <p:cond delay="2000"/>
                            </p:stCondLst>
                            <p:childTnLst>
                              <p:par>
                                <p:cTn id="44" presetID="22" presetClass="entr" presetSubtype="2"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right)">
                                      <p:cBhvr>
                                        <p:cTn id="46" dur="500"/>
                                        <p:tgtEl>
                                          <p:spTgt spid="19"/>
                                        </p:tgtEl>
                                      </p:cBhvr>
                                    </p:animEffect>
                                  </p:childTnLst>
                                </p:cTn>
                              </p:par>
                            </p:childTnLst>
                          </p:cTn>
                        </p:par>
                        <p:par>
                          <p:cTn id="47" fill="hold">
                            <p:stCondLst>
                              <p:cond delay="2500"/>
                            </p:stCondLst>
                            <p:childTnLst>
                              <p:par>
                                <p:cTn id="48" presetID="10" presetClass="entr" presetSubtype="0" fill="hold" nodeType="afterEffect">
                                  <p:stCondLst>
                                    <p:cond delay="0"/>
                                  </p:stCondLst>
                                  <p:childTnLst>
                                    <p:set>
                                      <p:cBhvr>
                                        <p:cTn id="49" dur="1" fill="hold">
                                          <p:stCondLst>
                                            <p:cond delay="0"/>
                                          </p:stCondLst>
                                        </p:cTn>
                                        <p:tgtEl>
                                          <p:spTgt spid="1028"/>
                                        </p:tgtEl>
                                        <p:attrNameLst>
                                          <p:attrName>style.visibility</p:attrName>
                                        </p:attrNameLst>
                                      </p:cBhvr>
                                      <p:to>
                                        <p:strVal val="visible"/>
                                      </p:to>
                                    </p:set>
                                    <p:animEffect transition="in" filter="fade">
                                      <p:cBhvr>
                                        <p:cTn id="50"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2" grpId="1" animBg="1"/>
      <p:bldP spid="63" grpId="0" animBg="1"/>
      <p:bldP spid="64" grpId="0" animBg="1"/>
      <p:bldP spid="18" grpId="0" animBg="1"/>
      <p:bldP spid="19"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Disparity compression</a:t>
            </a:r>
            <a:endParaRPr lang="en-US" dirty="0"/>
          </a:p>
        </p:txBody>
      </p:sp>
      <p:pic>
        <p:nvPicPr>
          <p:cNvPr id="3"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44306" y="2064068"/>
            <a:ext cx="1608474" cy="1076325"/>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4" name="Picture 5" descr="C:\Users\Administrator\Desktop\Siggraph 2011\images\metric\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11426" y="1504950"/>
            <a:ext cx="1816245" cy="219456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5" name="Right Arrow 4"/>
          <p:cNvSpPr/>
          <p:nvPr/>
        </p:nvSpPr>
        <p:spPr>
          <a:xfrm>
            <a:off x="2063750" y="2468086"/>
            <a:ext cx="295275" cy="268288"/>
          </a:xfrm>
          <a:prstGeom prst="rightArrow">
            <a:avLst>
              <a:gd name="adj1" fmla="val 50000"/>
              <a:gd name="adj2" fmla="val 64402"/>
            </a:avLst>
          </a:prstGeom>
          <a:solidFill>
            <a:schemeClr val="bg1">
              <a:lumMod val="65000"/>
            </a:schemeClr>
          </a:solidFill>
          <a:ln w="6350">
            <a:solidFill>
              <a:schemeClr val="tx1">
                <a:lumMod val="75000"/>
                <a:lumOff val="2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C:\Users\Administrator\Desktop\Siggraph 2011\images\compression\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03730" y="1504950"/>
            <a:ext cx="1646295" cy="219456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Administrator\Desktop\Siggraph 2011\images\compression\2.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83425" y="2006124"/>
            <a:ext cx="1755775" cy="1192213"/>
          </a:xfrm>
          <a:prstGeom prst="rect">
            <a:avLst/>
          </a:prstGeom>
          <a:noFill/>
          <a:extLst>
            <a:ext uri="{909E8E84-426E-40DD-AFC4-6F175D3DCCD1}">
              <a14:hiddenFill xmlns:a14="http://schemas.microsoft.com/office/drawing/2010/main">
                <a:solidFill>
                  <a:srgbClr val="FFFFFF"/>
                </a:solidFill>
              </a14:hiddenFill>
            </a:ext>
          </a:extLst>
        </p:spPr>
      </p:pic>
      <p:sp>
        <p:nvSpPr>
          <p:cNvPr id="10" name="Right Arrow 9"/>
          <p:cNvSpPr/>
          <p:nvPr/>
        </p:nvSpPr>
        <p:spPr>
          <a:xfrm flipV="1">
            <a:off x="6702425" y="2468086"/>
            <a:ext cx="295275" cy="268288"/>
          </a:xfrm>
          <a:prstGeom prst="rightArrow">
            <a:avLst>
              <a:gd name="adj1" fmla="val 50000"/>
              <a:gd name="adj2" fmla="val 64402"/>
            </a:avLst>
          </a:prstGeom>
          <a:solidFill>
            <a:schemeClr val="bg1">
              <a:lumMod val="65000"/>
            </a:schemeClr>
          </a:solidFill>
          <a:ln w="6350">
            <a:solidFill>
              <a:schemeClr val="tx1">
                <a:lumMod val="75000"/>
                <a:lumOff val="2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Arrow 10"/>
          <p:cNvSpPr/>
          <p:nvPr/>
        </p:nvSpPr>
        <p:spPr>
          <a:xfrm flipV="1">
            <a:off x="4502150" y="2468086"/>
            <a:ext cx="295275" cy="268288"/>
          </a:xfrm>
          <a:prstGeom prst="rightArrow">
            <a:avLst>
              <a:gd name="adj1" fmla="val 50000"/>
              <a:gd name="adj2" fmla="val 64402"/>
            </a:avLst>
          </a:prstGeom>
          <a:solidFill>
            <a:schemeClr val="bg1">
              <a:lumMod val="65000"/>
            </a:schemeClr>
          </a:solidFill>
          <a:ln w="6350">
            <a:solidFill>
              <a:schemeClr val="tx1">
                <a:lumMod val="75000"/>
                <a:lumOff val="2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p>
            <a:fld id="{4AF310B5-B37C-4062-950A-8FEDA86889CC}" type="slidenum">
              <a:rPr lang="en-US" smtClean="0"/>
              <a:t>47</a:t>
            </a:fld>
            <a:endParaRPr lang="en-US"/>
          </a:p>
        </p:txBody>
      </p:sp>
    </p:spTree>
    <p:extLst>
      <p:ext uri="{BB962C8B-B14F-4D97-AF65-F5344CB8AC3E}">
        <p14:creationId xmlns:p14="http://schemas.microsoft.com/office/powerpoint/2010/main" val="17640828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250"/>
                                        <p:tgtEl>
                                          <p:spTgt spid="10"/>
                                        </p:tgtEl>
                                      </p:cBhvr>
                                    </p:animEffect>
                                  </p:childTnLst>
                                </p:cTn>
                              </p:par>
                            </p:childTnLst>
                          </p:cTn>
                        </p:par>
                        <p:par>
                          <p:cTn id="8" fill="hold">
                            <p:stCondLst>
                              <p:cond delay="250"/>
                            </p:stCondLst>
                            <p:childTnLst>
                              <p:par>
                                <p:cTn id="9" presetID="10" presetClass="entr" presetSubtype="0" fill="hold" nodeType="afterEffect">
                                  <p:stCondLst>
                                    <p:cond delay="0"/>
                                  </p:stCondLst>
                                  <p:childTnLst>
                                    <p:set>
                                      <p:cBhvr>
                                        <p:cTn id="10" dur="1" fill="hold">
                                          <p:stCondLst>
                                            <p:cond delay="0"/>
                                          </p:stCondLst>
                                        </p:cTn>
                                        <p:tgtEl>
                                          <p:spTgt spid="1027"/>
                                        </p:tgtEl>
                                        <p:attrNameLst>
                                          <p:attrName>style.visibility</p:attrName>
                                        </p:attrNameLst>
                                      </p:cBhvr>
                                      <p:to>
                                        <p:strVal val="visible"/>
                                      </p:to>
                                    </p:set>
                                    <p:animEffect transition="in" filter="fade">
                                      <p:cBhvr>
                                        <p:cTn id="11" dur="25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Disparity compression</a:t>
            </a: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971550"/>
            <a:ext cx="6583680" cy="3291840"/>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971550"/>
            <a:ext cx="6583680" cy="3291840"/>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1028"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71600" y="971550"/>
            <a:ext cx="6583680" cy="3291840"/>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1029"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371600" y="971550"/>
            <a:ext cx="6583680" cy="3291840"/>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1030" name="Picture 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371600" y="971550"/>
            <a:ext cx="6583680" cy="3291840"/>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1031" name="Picture 7"/>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371600" y="971550"/>
            <a:ext cx="6583680" cy="3291840"/>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1032" name="Picture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71600" y="971550"/>
            <a:ext cx="6583680" cy="3291840"/>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1033" name="Picture 9"/>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371600" y="971550"/>
            <a:ext cx="6583680" cy="3291840"/>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1034" name="Picture 10"/>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371600" y="971550"/>
            <a:ext cx="6583680" cy="3291840"/>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1035" name="Picture 11"/>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017519" y="971550"/>
            <a:ext cx="3291840" cy="3291840"/>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3" name="TextBox 2"/>
          <p:cNvSpPr txBox="1"/>
          <p:nvPr/>
        </p:nvSpPr>
        <p:spPr>
          <a:xfrm>
            <a:off x="3672431" y="4324350"/>
            <a:ext cx="1982017" cy="400110"/>
          </a:xfrm>
          <a:prstGeom prst="rect">
            <a:avLst/>
          </a:prstGeom>
          <a:noFill/>
        </p:spPr>
        <p:txBody>
          <a:bodyPr wrap="none" rtlCol="0">
            <a:spAutoFit/>
          </a:bodyPr>
          <a:lstStyle/>
          <a:p>
            <a:r>
              <a:rPr lang="en-US" sz="2000" b="1" dirty="0" smtClean="0"/>
              <a:t>&lt; 1 JND removed</a:t>
            </a:r>
            <a:endParaRPr lang="en-US" sz="2000" b="1" dirty="0"/>
          </a:p>
        </p:txBody>
      </p:sp>
      <p:sp>
        <p:nvSpPr>
          <p:cNvPr id="14" name="TextBox 13"/>
          <p:cNvSpPr txBox="1"/>
          <p:nvPr/>
        </p:nvSpPr>
        <p:spPr>
          <a:xfrm>
            <a:off x="3672431" y="4324350"/>
            <a:ext cx="1982017" cy="400110"/>
          </a:xfrm>
          <a:prstGeom prst="rect">
            <a:avLst/>
          </a:prstGeom>
          <a:noFill/>
        </p:spPr>
        <p:txBody>
          <a:bodyPr wrap="none" rtlCol="0">
            <a:spAutoFit/>
          </a:bodyPr>
          <a:lstStyle/>
          <a:p>
            <a:r>
              <a:rPr lang="en-US" sz="2000" b="1" dirty="0" smtClean="0"/>
              <a:t>&lt; 2 JND removed</a:t>
            </a:r>
            <a:endParaRPr lang="en-US" sz="2000" b="1" dirty="0"/>
          </a:p>
        </p:txBody>
      </p:sp>
      <p:sp>
        <p:nvSpPr>
          <p:cNvPr id="16" name="TextBox 15"/>
          <p:cNvSpPr txBox="1"/>
          <p:nvPr/>
        </p:nvSpPr>
        <p:spPr>
          <a:xfrm>
            <a:off x="3672431" y="4324350"/>
            <a:ext cx="1982017" cy="400110"/>
          </a:xfrm>
          <a:prstGeom prst="rect">
            <a:avLst/>
          </a:prstGeom>
          <a:noFill/>
        </p:spPr>
        <p:txBody>
          <a:bodyPr wrap="none" rtlCol="0">
            <a:spAutoFit/>
          </a:bodyPr>
          <a:lstStyle/>
          <a:p>
            <a:r>
              <a:rPr lang="en-US" sz="2000" b="1" dirty="0" smtClean="0"/>
              <a:t>&lt; 3 JND removed</a:t>
            </a:r>
            <a:endParaRPr lang="en-US" sz="2000" b="1" dirty="0"/>
          </a:p>
        </p:txBody>
      </p:sp>
      <p:sp>
        <p:nvSpPr>
          <p:cNvPr id="18" name="TextBox 17"/>
          <p:cNvSpPr txBox="1"/>
          <p:nvPr/>
        </p:nvSpPr>
        <p:spPr>
          <a:xfrm>
            <a:off x="3672431" y="4324350"/>
            <a:ext cx="1982017" cy="400110"/>
          </a:xfrm>
          <a:prstGeom prst="rect">
            <a:avLst/>
          </a:prstGeom>
          <a:noFill/>
        </p:spPr>
        <p:txBody>
          <a:bodyPr wrap="none" rtlCol="0">
            <a:spAutoFit/>
          </a:bodyPr>
          <a:lstStyle/>
          <a:p>
            <a:r>
              <a:rPr lang="en-US" sz="2000" b="1" dirty="0" smtClean="0"/>
              <a:t>&lt; 4 JND removed</a:t>
            </a:r>
            <a:endParaRPr lang="en-US" sz="2000" b="1" dirty="0"/>
          </a:p>
        </p:txBody>
      </p:sp>
      <p:sp>
        <p:nvSpPr>
          <p:cNvPr id="19" name="TextBox 18"/>
          <p:cNvSpPr txBox="1"/>
          <p:nvPr/>
        </p:nvSpPr>
        <p:spPr>
          <a:xfrm>
            <a:off x="3672431" y="4324350"/>
            <a:ext cx="1982017" cy="400110"/>
          </a:xfrm>
          <a:prstGeom prst="rect">
            <a:avLst/>
          </a:prstGeom>
          <a:noFill/>
        </p:spPr>
        <p:txBody>
          <a:bodyPr wrap="none" rtlCol="0">
            <a:spAutoFit/>
          </a:bodyPr>
          <a:lstStyle/>
          <a:p>
            <a:r>
              <a:rPr lang="en-US" sz="2000" b="1" dirty="0" smtClean="0"/>
              <a:t>&lt; 5 JND removed</a:t>
            </a:r>
            <a:endParaRPr lang="en-US" sz="2000" b="1" dirty="0"/>
          </a:p>
        </p:txBody>
      </p:sp>
      <p:sp>
        <p:nvSpPr>
          <p:cNvPr id="20" name="TextBox 19"/>
          <p:cNvSpPr txBox="1"/>
          <p:nvPr/>
        </p:nvSpPr>
        <p:spPr>
          <a:xfrm>
            <a:off x="3672431" y="4324350"/>
            <a:ext cx="1982017" cy="400110"/>
          </a:xfrm>
          <a:prstGeom prst="rect">
            <a:avLst/>
          </a:prstGeom>
          <a:noFill/>
        </p:spPr>
        <p:txBody>
          <a:bodyPr wrap="none" rtlCol="0">
            <a:spAutoFit/>
          </a:bodyPr>
          <a:lstStyle/>
          <a:p>
            <a:r>
              <a:rPr lang="en-US" sz="2000" b="1" dirty="0" smtClean="0"/>
              <a:t>&lt; 6 JND removed</a:t>
            </a:r>
            <a:endParaRPr lang="en-US" sz="2000" b="1" dirty="0"/>
          </a:p>
        </p:txBody>
      </p:sp>
      <p:sp>
        <p:nvSpPr>
          <p:cNvPr id="21" name="TextBox 20"/>
          <p:cNvSpPr txBox="1"/>
          <p:nvPr/>
        </p:nvSpPr>
        <p:spPr>
          <a:xfrm>
            <a:off x="3672431" y="4324350"/>
            <a:ext cx="1982017" cy="400110"/>
          </a:xfrm>
          <a:prstGeom prst="rect">
            <a:avLst/>
          </a:prstGeom>
          <a:noFill/>
        </p:spPr>
        <p:txBody>
          <a:bodyPr wrap="none" rtlCol="0">
            <a:spAutoFit/>
          </a:bodyPr>
          <a:lstStyle/>
          <a:p>
            <a:r>
              <a:rPr lang="en-US" sz="2000" b="1" dirty="0" smtClean="0"/>
              <a:t>&lt; 7 JND removed</a:t>
            </a:r>
            <a:endParaRPr lang="en-US" sz="2000" b="1" dirty="0"/>
          </a:p>
        </p:txBody>
      </p:sp>
      <p:sp>
        <p:nvSpPr>
          <p:cNvPr id="22" name="TextBox 21"/>
          <p:cNvSpPr txBox="1"/>
          <p:nvPr/>
        </p:nvSpPr>
        <p:spPr>
          <a:xfrm>
            <a:off x="3672431" y="4324350"/>
            <a:ext cx="1982017" cy="400110"/>
          </a:xfrm>
          <a:prstGeom prst="rect">
            <a:avLst/>
          </a:prstGeom>
          <a:noFill/>
        </p:spPr>
        <p:txBody>
          <a:bodyPr wrap="none" rtlCol="0">
            <a:spAutoFit/>
          </a:bodyPr>
          <a:lstStyle/>
          <a:p>
            <a:r>
              <a:rPr lang="en-US" sz="2000" b="1" dirty="0" smtClean="0"/>
              <a:t>&lt; 8 JND removed</a:t>
            </a:r>
            <a:endParaRPr lang="en-US" sz="2000" b="1" dirty="0"/>
          </a:p>
        </p:txBody>
      </p:sp>
      <p:sp>
        <p:nvSpPr>
          <p:cNvPr id="23" name="TextBox 22"/>
          <p:cNvSpPr txBox="1"/>
          <p:nvPr/>
        </p:nvSpPr>
        <p:spPr>
          <a:xfrm>
            <a:off x="3672430" y="4324350"/>
            <a:ext cx="2012089" cy="400110"/>
          </a:xfrm>
          <a:prstGeom prst="rect">
            <a:avLst/>
          </a:prstGeom>
          <a:noFill/>
        </p:spPr>
        <p:txBody>
          <a:bodyPr wrap="none" rtlCol="0">
            <a:spAutoFit/>
          </a:bodyPr>
          <a:lstStyle/>
          <a:p>
            <a:r>
              <a:rPr lang="en-US" sz="2000" b="1" dirty="0" smtClean="0"/>
              <a:t>Original disparity</a:t>
            </a:r>
            <a:endParaRPr lang="en-US" sz="2000" b="1" dirty="0"/>
          </a:p>
        </p:txBody>
      </p:sp>
      <p:sp>
        <p:nvSpPr>
          <p:cNvPr id="24" name="TextBox 23"/>
          <p:cNvSpPr txBox="1"/>
          <p:nvPr/>
        </p:nvSpPr>
        <p:spPr>
          <a:xfrm>
            <a:off x="3872581" y="4324350"/>
            <a:ext cx="1581715" cy="400110"/>
          </a:xfrm>
          <a:prstGeom prst="rect">
            <a:avLst/>
          </a:prstGeom>
          <a:noFill/>
        </p:spPr>
        <p:txBody>
          <a:bodyPr wrap="none" rtlCol="0">
            <a:spAutoFit/>
          </a:bodyPr>
          <a:lstStyle/>
          <a:p>
            <a:r>
              <a:rPr lang="en-US" sz="2000" b="1" dirty="0" smtClean="0"/>
              <a:t>Stereo image</a:t>
            </a:r>
            <a:endParaRPr lang="en-US" sz="2000" b="1" dirty="0"/>
          </a:p>
        </p:txBody>
      </p:sp>
      <p:sp>
        <p:nvSpPr>
          <p:cNvPr id="4" name="Slide Number Placeholder 3"/>
          <p:cNvSpPr>
            <a:spLocks noGrp="1"/>
          </p:cNvSpPr>
          <p:nvPr>
            <p:ph type="sldNum" sz="quarter" idx="12"/>
          </p:nvPr>
        </p:nvSpPr>
        <p:spPr/>
        <p:txBody>
          <a:bodyPr/>
          <a:lstStyle/>
          <a:p>
            <a:fld id="{4AF310B5-B37C-4062-950A-8FEDA86889CC}" type="slidenum">
              <a:rPr lang="en-US" smtClean="0"/>
              <a:t>48</a:t>
            </a:fld>
            <a:endParaRPr lang="en-US"/>
          </a:p>
        </p:txBody>
      </p:sp>
    </p:spTree>
    <p:extLst>
      <p:ext uri="{BB962C8B-B14F-4D97-AF65-F5344CB8AC3E}">
        <p14:creationId xmlns:p14="http://schemas.microsoft.com/office/powerpoint/2010/main" val="7833773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fill="hold" nodeType="clickEffect">
                                  <p:stCondLst>
                                    <p:cond delay="0"/>
                                  </p:stCondLst>
                                  <p:childTnLst>
                                    <p:animMotion origin="layout" path="M 4.16667E-6 4.19753E-6 L 0.27343 -0.17192 " pathEditMode="relative" rAng="0" ptsTypes="AA">
                                      <p:cBhvr>
                                        <p:cTn id="6" dur="500" fill="hold"/>
                                        <p:tgtEl>
                                          <p:spTgt spid="1035"/>
                                        </p:tgtEl>
                                        <p:attrNameLst>
                                          <p:attrName>ppt_x</p:attrName>
                                          <p:attrName>ppt_y</p:attrName>
                                        </p:attrNameLst>
                                      </p:cBhvr>
                                      <p:rCtr x="13663" y="-8611"/>
                                    </p:animMotion>
                                  </p:childTnLst>
                                </p:cTn>
                              </p:par>
                              <p:par>
                                <p:cTn id="7" presetID="6" presetClass="emph" presetSubtype="0" fill="hold" nodeType="withEffect">
                                  <p:stCondLst>
                                    <p:cond delay="0"/>
                                  </p:stCondLst>
                                  <p:childTnLst>
                                    <p:animScale>
                                      <p:cBhvr>
                                        <p:cTn id="8" dur="500" fill="hold"/>
                                        <p:tgtEl>
                                          <p:spTgt spid="1035"/>
                                        </p:tgtEl>
                                      </p:cBhvr>
                                      <p:by x="60000" y="60000"/>
                                    </p:animScale>
                                  </p:childTnLst>
                                </p:cTn>
                              </p:par>
                              <p:par>
                                <p:cTn id="9" presetID="1" presetClass="exit" presetSubtype="0" fill="hold" grpId="0" nodeType="withEffect">
                                  <p:stCondLst>
                                    <p:cond delay="0"/>
                                  </p:stCondLst>
                                  <p:childTnLst>
                                    <p:set>
                                      <p:cBhvr>
                                        <p:cTn id="10" dur="1" fill="hold">
                                          <p:stCondLst>
                                            <p:cond delay="0"/>
                                          </p:stCondLst>
                                        </p:cTn>
                                        <p:tgtEl>
                                          <p:spTgt spid="24"/>
                                        </p:tgtEl>
                                        <p:attrNameLst>
                                          <p:attrName>style.visibility</p:attrName>
                                        </p:attrNameLst>
                                      </p:cBhvr>
                                      <p:to>
                                        <p:strVal val="hidden"/>
                                      </p:to>
                                    </p:set>
                                  </p:childTnLst>
                                </p:cTn>
                              </p:par>
                            </p:childTnLst>
                          </p:cTn>
                        </p:par>
                        <p:par>
                          <p:cTn id="11" fill="hold">
                            <p:stCondLst>
                              <p:cond delay="500"/>
                            </p:stCondLst>
                            <p:childTnLst>
                              <p:par>
                                <p:cTn id="12" presetID="1" presetClass="entr" presetSubtype="0" fill="hold" nodeType="afterEffect">
                                  <p:stCondLst>
                                    <p:cond delay="0"/>
                                  </p:stCondLst>
                                  <p:childTnLst>
                                    <p:set>
                                      <p:cBhvr>
                                        <p:cTn id="13" dur="1" fill="hold">
                                          <p:stCondLst>
                                            <p:cond delay="0"/>
                                          </p:stCondLst>
                                        </p:cTn>
                                        <p:tgtEl>
                                          <p:spTgt spid="1026"/>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027"/>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childTnLst>
                                </p:cTn>
                              </p:par>
                              <p:par>
                                <p:cTn id="22" presetID="1" presetClass="exit" presetSubtype="0" fill="hold" nodeType="withEffect">
                                  <p:stCondLst>
                                    <p:cond delay="0"/>
                                  </p:stCondLst>
                                  <p:childTnLst>
                                    <p:set>
                                      <p:cBhvr>
                                        <p:cTn id="23" dur="1" fill="hold">
                                          <p:stCondLst>
                                            <p:cond delay="0"/>
                                          </p:stCondLst>
                                        </p:cTn>
                                        <p:tgtEl>
                                          <p:spTgt spid="1026"/>
                                        </p:tgtEl>
                                        <p:attrNameLst>
                                          <p:attrName>style.visibility</p:attrName>
                                        </p:attrNameLst>
                                      </p:cBhvr>
                                      <p:to>
                                        <p:strVal val="hidden"/>
                                      </p:to>
                                    </p:set>
                                  </p:childTnLst>
                                </p:cTn>
                              </p:par>
                              <p:par>
                                <p:cTn id="24" presetID="1" presetClass="exit" presetSubtype="0" fill="hold" grpId="1" nodeType="withEffect">
                                  <p:stCondLst>
                                    <p:cond delay="0"/>
                                  </p:stCondLst>
                                  <p:childTnLst>
                                    <p:set>
                                      <p:cBhvr>
                                        <p:cTn id="25" dur="1" fill="hold">
                                          <p:stCondLst>
                                            <p:cond delay="0"/>
                                          </p:stCondLst>
                                        </p:cTn>
                                        <p:tgtEl>
                                          <p:spTgt spid="23"/>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028"/>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par>
                                <p:cTn id="32" presetID="1" presetClass="exit" presetSubtype="0" fill="hold" grpId="1" nodeType="withEffect">
                                  <p:stCondLst>
                                    <p:cond delay="0"/>
                                  </p:stCondLst>
                                  <p:childTnLst>
                                    <p:set>
                                      <p:cBhvr>
                                        <p:cTn id="33" dur="1" fill="hold">
                                          <p:stCondLst>
                                            <p:cond delay="0"/>
                                          </p:stCondLst>
                                        </p:cTn>
                                        <p:tgtEl>
                                          <p:spTgt spid="3"/>
                                        </p:tgtEl>
                                        <p:attrNameLst>
                                          <p:attrName>style.visibility</p:attrName>
                                        </p:attrNameLst>
                                      </p:cBhvr>
                                      <p:to>
                                        <p:strVal val="hidden"/>
                                      </p:to>
                                    </p:set>
                                  </p:childTnLst>
                                </p:cTn>
                              </p:par>
                              <p:par>
                                <p:cTn id="34" presetID="1" presetClass="exit" presetSubtype="0" fill="hold" nodeType="withEffect">
                                  <p:stCondLst>
                                    <p:cond delay="0"/>
                                  </p:stCondLst>
                                  <p:childTnLst>
                                    <p:set>
                                      <p:cBhvr>
                                        <p:cTn id="35" dur="1" fill="hold">
                                          <p:stCondLst>
                                            <p:cond delay="0"/>
                                          </p:stCondLst>
                                        </p:cTn>
                                        <p:tgtEl>
                                          <p:spTgt spid="1027"/>
                                        </p:tgtEl>
                                        <p:attrNameLst>
                                          <p:attrName>style.visibility</p:attrName>
                                        </p:attrNameLst>
                                      </p:cBhvr>
                                      <p:to>
                                        <p:strVal val="hidden"/>
                                      </p:to>
                                    </p:set>
                                  </p:childTnLst>
                                </p:cTn>
                              </p:par>
                            </p:childTnLst>
                          </p:cTn>
                        </p:par>
                        <p:par>
                          <p:cTn id="36" fill="hold">
                            <p:stCondLst>
                              <p:cond delay="0"/>
                            </p:stCondLst>
                            <p:childTnLst>
                              <p:par>
                                <p:cTn id="37" presetID="1" presetClass="entr" presetSubtype="0" fill="hold" nodeType="afterEffect">
                                  <p:stCondLst>
                                    <p:cond delay="1000"/>
                                  </p:stCondLst>
                                  <p:childTnLst>
                                    <p:set>
                                      <p:cBhvr>
                                        <p:cTn id="38" dur="1" fill="hold">
                                          <p:stCondLst>
                                            <p:cond delay="0"/>
                                          </p:stCondLst>
                                        </p:cTn>
                                        <p:tgtEl>
                                          <p:spTgt spid="1029"/>
                                        </p:tgtEl>
                                        <p:attrNameLst>
                                          <p:attrName>style.visibility</p:attrName>
                                        </p:attrNameLst>
                                      </p:cBhvr>
                                      <p:to>
                                        <p:strVal val="visible"/>
                                      </p:to>
                                    </p:set>
                                  </p:childTnLst>
                                </p:cTn>
                              </p:par>
                              <p:par>
                                <p:cTn id="39" presetID="1" presetClass="entr" presetSubtype="0" fill="hold" grpId="0" nodeType="withEffect">
                                  <p:stCondLst>
                                    <p:cond delay="1000"/>
                                  </p:stCondLst>
                                  <p:childTnLst>
                                    <p:set>
                                      <p:cBhvr>
                                        <p:cTn id="40" dur="1" fill="hold">
                                          <p:stCondLst>
                                            <p:cond delay="0"/>
                                          </p:stCondLst>
                                        </p:cTn>
                                        <p:tgtEl>
                                          <p:spTgt spid="16"/>
                                        </p:tgtEl>
                                        <p:attrNameLst>
                                          <p:attrName>style.visibility</p:attrName>
                                        </p:attrNameLst>
                                      </p:cBhvr>
                                      <p:to>
                                        <p:strVal val="visible"/>
                                      </p:to>
                                    </p:set>
                                  </p:childTnLst>
                                </p:cTn>
                              </p:par>
                              <p:par>
                                <p:cTn id="41" presetID="1" presetClass="exit" presetSubtype="0" fill="hold" grpId="1" nodeType="withEffect">
                                  <p:stCondLst>
                                    <p:cond delay="1000"/>
                                  </p:stCondLst>
                                  <p:childTnLst>
                                    <p:set>
                                      <p:cBhvr>
                                        <p:cTn id="42" dur="1" fill="hold">
                                          <p:stCondLst>
                                            <p:cond delay="0"/>
                                          </p:stCondLst>
                                        </p:cTn>
                                        <p:tgtEl>
                                          <p:spTgt spid="14"/>
                                        </p:tgtEl>
                                        <p:attrNameLst>
                                          <p:attrName>style.visibility</p:attrName>
                                        </p:attrNameLst>
                                      </p:cBhvr>
                                      <p:to>
                                        <p:strVal val="hidden"/>
                                      </p:to>
                                    </p:set>
                                  </p:childTnLst>
                                </p:cTn>
                              </p:par>
                              <p:par>
                                <p:cTn id="43" presetID="1" presetClass="exit" presetSubtype="0" fill="hold" nodeType="withEffect">
                                  <p:stCondLst>
                                    <p:cond delay="1000"/>
                                  </p:stCondLst>
                                  <p:childTnLst>
                                    <p:set>
                                      <p:cBhvr>
                                        <p:cTn id="44" dur="1" fill="hold">
                                          <p:stCondLst>
                                            <p:cond delay="0"/>
                                          </p:stCondLst>
                                        </p:cTn>
                                        <p:tgtEl>
                                          <p:spTgt spid="1028"/>
                                        </p:tgtEl>
                                        <p:attrNameLst>
                                          <p:attrName>style.visibility</p:attrName>
                                        </p:attrNameLst>
                                      </p:cBhvr>
                                      <p:to>
                                        <p:strVal val="hidden"/>
                                      </p:to>
                                    </p:set>
                                  </p:childTnLst>
                                </p:cTn>
                              </p:par>
                            </p:childTnLst>
                          </p:cTn>
                        </p:par>
                        <p:par>
                          <p:cTn id="45" fill="hold">
                            <p:stCondLst>
                              <p:cond delay="1000"/>
                            </p:stCondLst>
                            <p:childTnLst>
                              <p:par>
                                <p:cTn id="46" presetID="1" presetClass="entr" presetSubtype="0" fill="hold" nodeType="afterEffect">
                                  <p:stCondLst>
                                    <p:cond delay="1000"/>
                                  </p:stCondLst>
                                  <p:childTnLst>
                                    <p:set>
                                      <p:cBhvr>
                                        <p:cTn id="47" dur="1" fill="hold">
                                          <p:stCondLst>
                                            <p:cond delay="0"/>
                                          </p:stCondLst>
                                        </p:cTn>
                                        <p:tgtEl>
                                          <p:spTgt spid="1030"/>
                                        </p:tgtEl>
                                        <p:attrNameLst>
                                          <p:attrName>style.visibility</p:attrName>
                                        </p:attrNameLst>
                                      </p:cBhvr>
                                      <p:to>
                                        <p:strVal val="visible"/>
                                      </p:to>
                                    </p:set>
                                  </p:childTnLst>
                                </p:cTn>
                              </p:par>
                              <p:par>
                                <p:cTn id="48" presetID="1" presetClass="entr" presetSubtype="0" fill="hold" grpId="0" nodeType="withEffect">
                                  <p:stCondLst>
                                    <p:cond delay="1000"/>
                                  </p:stCondLst>
                                  <p:childTnLst>
                                    <p:set>
                                      <p:cBhvr>
                                        <p:cTn id="49" dur="1" fill="hold">
                                          <p:stCondLst>
                                            <p:cond delay="0"/>
                                          </p:stCondLst>
                                        </p:cTn>
                                        <p:tgtEl>
                                          <p:spTgt spid="18"/>
                                        </p:tgtEl>
                                        <p:attrNameLst>
                                          <p:attrName>style.visibility</p:attrName>
                                        </p:attrNameLst>
                                      </p:cBhvr>
                                      <p:to>
                                        <p:strVal val="visible"/>
                                      </p:to>
                                    </p:set>
                                  </p:childTnLst>
                                </p:cTn>
                              </p:par>
                              <p:par>
                                <p:cTn id="50" presetID="1" presetClass="exit" presetSubtype="0" fill="hold" grpId="1" nodeType="withEffect">
                                  <p:stCondLst>
                                    <p:cond delay="1000"/>
                                  </p:stCondLst>
                                  <p:childTnLst>
                                    <p:set>
                                      <p:cBhvr>
                                        <p:cTn id="51" dur="1" fill="hold">
                                          <p:stCondLst>
                                            <p:cond delay="0"/>
                                          </p:stCondLst>
                                        </p:cTn>
                                        <p:tgtEl>
                                          <p:spTgt spid="16"/>
                                        </p:tgtEl>
                                        <p:attrNameLst>
                                          <p:attrName>style.visibility</p:attrName>
                                        </p:attrNameLst>
                                      </p:cBhvr>
                                      <p:to>
                                        <p:strVal val="hidden"/>
                                      </p:to>
                                    </p:set>
                                  </p:childTnLst>
                                </p:cTn>
                              </p:par>
                              <p:par>
                                <p:cTn id="52" presetID="1" presetClass="exit" presetSubtype="0" fill="hold" nodeType="withEffect">
                                  <p:stCondLst>
                                    <p:cond delay="1000"/>
                                  </p:stCondLst>
                                  <p:childTnLst>
                                    <p:set>
                                      <p:cBhvr>
                                        <p:cTn id="53" dur="1" fill="hold">
                                          <p:stCondLst>
                                            <p:cond delay="0"/>
                                          </p:stCondLst>
                                        </p:cTn>
                                        <p:tgtEl>
                                          <p:spTgt spid="1029"/>
                                        </p:tgtEl>
                                        <p:attrNameLst>
                                          <p:attrName>style.visibility</p:attrName>
                                        </p:attrNameLst>
                                      </p:cBhvr>
                                      <p:to>
                                        <p:strVal val="hidden"/>
                                      </p:to>
                                    </p:set>
                                  </p:childTnLst>
                                </p:cTn>
                              </p:par>
                            </p:childTnLst>
                          </p:cTn>
                        </p:par>
                        <p:par>
                          <p:cTn id="54" fill="hold">
                            <p:stCondLst>
                              <p:cond delay="2000"/>
                            </p:stCondLst>
                            <p:childTnLst>
                              <p:par>
                                <p:cTn id="55" presetID="1" presetClass="entr" presetSubtype="0" fill="hold" nodeType="afterEffect">
                                  <p:stCondLst>
                                    <p:cond delay="1000"/>
                                  </p:stCondLst>
                                  <p:childTnLst>
                                    <p:set>
                                      <p:cBhvr>
                                        <p:cTn id="56" dur="1" fill="hold">
                                          <p:stCondLst>
                                            <p:cond delay="0"/>
                                          </p:stCondLst>
                                        </p:cTn>
                                        <p:tgtEl>
                                          <p:spTgt spid="1031"/>
                                        </p:tgtEl>
                                        <p:attrNameLst>
                                          <p:attrName>style.visibility</p:attrName>
                                        </p:attrNameLst>
                                      </p:cBhvr>
                                      <p:to>
                                        <p:strVal val="visible"/>
                                      </p:to>
                                    </p:set>
                                  </p:childTnLst>
                                </p:cTn>
                              </p:par>
                              <p:par>
                                <p:cTn id="57" presetID="1" presetClass="entr" presetSubtype="0" fill="hold" grpId="0" nodeType="withEffect">
                                  <p:stCondLst>
                                    <p:cond delay="1000"/>
                                  </p:stCondLst>
                                  <p:childTnLst>
                                    <p:set>
                                      <p:cBhvr>
                                        <p:cTn id="58" dur="1" fill="hold">
                                          <p:stCondLst>
                                            <p:cond delay="0"/>
                                          </p:stCondLst>
                                        </p:cTn>
                                        <p:tgtEl>
                                          <p:spTgt spid="19"/>
                                        </p:tgtEl>
                                        <p:attrNameLst>
                                          <p:attrName>style.visibility</p:attrName>
                                        </p:attrNameLst>
                                      </p:cBhvr>
                                      <p:to>
                                        <p:strVal val="visible"/>
                                      </p:to>
                                    </p:set>
                                  </p:childTnLst>
                                </p:cTn>
                              </p:par>
                              <p:par>
                                <p:cTn id="59" presetID="1" presetClass="exit" presetSubtype="0" fill="hold" grpId="1" nodeType="withEffect">
                                  <p:stCondLst>
                                    <p:cond delay="1000"/>
                                  </p:stCondLst>
                                  <p:childTnLst>
                                    <p:set>
                                      <p:cBhvr>
                                        <p:cTn id="60" dur="1" fill="hold">
                                          <p:stCondLst>
                                            <p:cond delay="0"/>
                                          </p:stCondLst>
                                        </p:cTn>
                                        <p:tgtEl>
                                          <p:spTgt spid="18"/>
                                        </p:tgtEl>
                                        <p:attrNameLst>
                                          <p:attrName>style.visibility</p:attrName>
                                        </p:attrNameLst>
                                      </p:cBhvr>
                                      <p:to>
                                        <p:strVal val="hidden"/>
                                      </p:to>
                                    </p:set>
                                  </p:childTnLst>
                                </p:cTn>
                              </p:par>
                              <p:par>
                                <p:cTn id="61" presetID="1" presetClass="exit" presetSubtype="0" fill="hold" nodeType="withEffect">
                                  <p:stCondLst>
                                    <p:cond delay="1000"/>
                                  </p:stCondLst>
                                  <p:childTnLst>
                                    <p:set>
                                      <p:cBhvr>
                                        <p:cTn id="62" dur="1" fill="hold">
                                          <p:stCondLst>
                                            <p:cond delay="0"/>
                                          </p:stCondLst>
                                        </p:cTn>
                                        <p:tgtEl>
                                          <p:spTgt spid="1030"/>
                                        </p:tgtEl>
                                        <p:attrNameLst>
                                          <p:attrName>style.visibility</p:attrName>
                                        </p:attrNameLst>
                                      </p:cBhvr>
                                      <p:to>
                                        <p:strVal val="hidden"/>
                                      </p:to>
                                    </p:set>
                                  </p:childTnLst>
                                </p:cTn>
                              </p:par>
                            </p:childTnLst>
                          </p:cTn>
                        </p:par>
                        <p:par>
                          <p:cTn id="63" fill="hold">
                            <p:stCondLst>
                              <p:cond delay="3000"/>
                            </p:stCondLst>
                            <p:childTnLst>
                              <p:par>
                                <p:cTn id="64" presetID="1" presetClass="entr" presetSubtype="0" fill="hold" nodeType="afterEffect">
                                  <p:stCondLst>
                                    <p:cond delay="500"/>
                                  </p:stCondLst>
                                  <p:childTnLst>
                                    <p:set>
                                      <p:cBhvr>
                                        <p:cTn id="65" dur="1" fill="hold">
                                          <p:stCondLst>
                                            <p:cond delay="0"/>
                                          </p:stCondLst>
                                        </p:cTn>
                                        <p:tgtEl>
                                          <p:spTgt spid="1032"/>
                                        </p:tgtEl>
                                        <p:attrNameLst>
                                          <p:attrName>style.visibility</p:attrName>
                                        </p:attrNameLst>
                                      </p:cBhvr>
                                      <p:to>
                                        <p:strVal val="visible"/>
                                      </p:to>
                                    </p:set>
                                  </p:childTnLst>
                                </p:cTn>
                              </p:par>
                              <p:par>
                                <p:cTn id="66" presetID="1" presetClass="entr" presetSubtype="0" fill="hold" grpId="0" nodeType="withEffect">
                                  <p:stCondLst>
                                    <p:cond delay="500"/>
                                  </p:stCondLst>
                                  <p:childTnLst>
                                    <p:set>
                                      <p:cBhvr>
                                        <p:cTn id="67" dur="1" fill="hold">
                                          <p:stCondLst>
                                            <p:cond delay="0"/>
                                          </p:stCondLst>
                                        </p:cTn>
                                        <p:tgtEl>
                                          <p:spTgt spid="20"/>
                                        </p:tgtEl>
                                        <p:attrNameLst>
                                          <p:attrName>style.visibility</p:attrName>
                                        </p:attrNameLst>
                                      </p:cBhvr>
                                      <p:to>
                                        <p:strVal val="visible"/>
                                      </p:to>
                                    </p:set>
                                  </p:childTnLst>
                                </p:cTn>
                              </p:par>
                              <p:par>
                                <p:cTn id="68" presetID="1" presetClass="exit" presetSubtype="0" fill="hold" grpId="1" nodeType="withEffect">
                                  <p:stCondLst>
                                    <p:cond delay="500"/>
                                  </p:stCondLst>
                                  <p:childTnLst>
                                    <p:set>
                                      <p:cBhvr>
                                        <p:cTn id="69" dur="1" fill="hold">
                                          <p:stCondLst>
                                            <p:cond delay="0"/>
                                          </p:stCondLst>
                                        </p:cTn>
                                        <p:tgtEl>
                                          <p:spTgt spid="19"/>
                                        </p:tgtEl>
                                        <p:attrNameLst>
                                          <p:attrName>style.visibility</p:attrName>
                                        </p:attrNameLst>
                                      </p:cBhvr>
                                      <p:to>
                                        <p:strVal val="hidden"/>
                                      </p:to>
                                    </p:set>
                                  </p:childTnLst>
                                </p:cTn>
                              </p:par>
                              <p:par>
                                <p:cTn id="70" presetID="1" presetClass="exit" presetSubtype="0" fill="hold" nodeType="withEffect">
                                  <p:stCondLst>
                                    <p:cond delay="500"/>
                                  </p:stCondLst>
                                  <p:childTnLst>
                                    <p:set>
                                      <p:cBhvr>
                                        <p:cTn id="71" dur="1" fill="hold">
                                          <p:stCondLst>
                                            <p:cond delay="0"/>
                                          </p:stCondLst>
                                        </p:cTn>
                                        <p:tgtEl>
                                          <p:spTgt spid="1031"/>
                                        </p:tgtEl>
                                        <p:attrNameLst>
                                          <p:attrName>style.visibility</p:attrName>
                                        </p:attrNameLst>
                                      </p:cBhvr>
                                      <p:to>
                                        <p:strVal val="hidden"/>
                                      </p:to>
                                    </p:set>
                                  </p:childTnLst>
                                </p:cTn>
                              </p:par>
                            </p:childTnLst>
                          </p:cTn>
                        </p:par>
                        <p:par>
                          <p:cTn id="72" fill="hold">
                            <p:stCondLst>
                              <p:cond delay="3500"/>
                            </p:stCondLst>
                            <p:childTnLst>
                              <p:par>
                                <p:cTn id="73" presetID="1" presetClass="entr" presetSubtype="0" fill="hold" nodeType="afterEffect">
                                  <p:stCondLst>
                                    <p:cond delay="500"/>
                                  </p:stCondLst>
                                  <p:childTnLst>
                                    <p:set>
                                      <p:cBhvr>
                                        <p:cTn id="74" dur="1" fill="hold">
                                          <p:stCondLst>
                                            <p:cond delay="0"/>
                                          </p:stCondLst>
                                        </p:cTn>
                                        <p:tgtEl>
                                          <p:spTgt spid="1033"/>
                                        </p:tgtEl>
                                        <p:attrNameLst>
                                          <p:attrName>style.visibility</p:attrName>
                                        </p:attrNameLst>
                                      </p:cBhvr>
                                      <p:to>
                                        <p:strVal val="visible"/>
                                      </p:to>
                                    </p:set>
                                  </p:childTnLst>
                                </p:cTn>
                              </p:par>
                              <p:par>
                                <p:cTn id="75" presetID="1" presetClass="entr" presetSubtype="0" fill="hold" grpId="0" nodeType="withEffect">
                                  <p:stCondLst>
                                    <p:cond delay="500"/>
                                  </p:stCondLst>
                                  <p:childTnLst>
                                    <p:set>
                                      <p:cBhvr>
                                        <p:cTn id="76" dur="1" fill="hold">
                                          <p:stCondLst>
                                            <p:cond delay="0"/>
                                          </p:stCondLst>
                                        </p:cTn>
                                        <p:tgtEl>
                                          <p:spTgt spid="21"/>
                                        </p:tgtEl>
                                        <p:attrNameLst>
                                          <p:attrName>style.visibility</p:attrName>
                                        </p:attrNameLst>
                                      </p:cBhvr>
                                      <p:to>
                                        <p:strVal val="visible"/>
                                      </p:to>
                                    </p:set>
                                  </p:childTnLst>
                                </p:cTn>
                              </p:par>
                              <p:par>
                                <p:cTn id="77" presetID="1" presetClass="exit" presetSubtype="0" fill="hold" grpId="1" nodeType="withEffect">
                                  <p:stCondLst>
                                    <p:cond delay="500"/>
                                  </p:stCondLst>
                                  <p:childTnLst>
                                    <p:set>
                                      <p:cBhvr>
                                        <p:cTn id="78" dur="1" fill="hold">
                                          <p:stCondLst>
                                            <p:cond delay="0"/>
                                          </p:stCondLst>
                                        </p:cTn>
                                        <p:tgtEl>
                                          <p:spTgt spid="20"/>
                                        </p:tgtEl>
                                        <p:attrNameLst>
                                          <p:attrName>style.visibility</p:attrName>
                                        </p:attrNameLst>
                                      </p:cBhvr>
                                      <p:to>
                                        <p:strVal val="hidden"/>
                                      </p:to>
                                    </p:set>
                                  </p:childTnLst>
                                </p:cTn>
                              </p:par>
                              <p:par>
                                <p:cTn id="79" presetID="1" presetClass="exit" presetSubtype="0" fill="hold" nodeType="withEffect">
                                  <p:stCondLst>
                                    <p:cond delay="500"/>
                                  </p:stCondLst>
                                  <p:childTnLst>
                                    <p:set>
                                      <p:cBhvr>
                                        <p:cTn id="80" dur="1" fill="hold">
                                          <p:stCondLst>
                                            <p:cond delay="0"/>
                                          </p:stCondLst>
                                        </p:cTn>
                                        <p:tgtEl>
                                          <p:spTgt spid="1032"/>
                                        </p:tgtEl>
                                        <p:attrNameLst>
                                          <p:attrName>style.visibility</p:attrName>
                                        </p:attrNameLst>
                                      </p:cBhvr>
                                      <p:to>
                                        <p:strVal val="hidden"/>
                                      </p:to>
                                    </p:set>
                                  </p:childTnLst>
                                </p:cTn>
                              </p:par>
                            </p:childTnLst>
                          </p:cTn>
                        </p:par>
                        <p:par>
                          <p:cTn id="81" fill="hold">
                            <p:stCondLst>
                              <p:cond delay="4000"/>
                            </p:stCondLst>
                            <p:childTnLst>
                              <p:par>
                                <p:cTn id="82" presetID="1" presetClass="entr" presetSubtype="0" fill="hold" nodeType="afterEffect">
                                  <p:stCondLst>
                                    <p:cond delay="500"/>
                                  </p:stCondLst>
                                  <p:childTnLst>
                                    <p:set>
                                      <p:cBhvr>
                                        <p:cTn id="83" dur="1" fill="hold">
                                          <p:stCondLst>
                                            <p:cond delay="0"/>
                                          </p:stCondLst>
                                        </p:cTn>
                                        <p:tgtEl>
                                          <p:spTgt spid="1034"/>
                                        </p:tgtEl>
                                        <p:attrNameLst>
                                          <p:attrName>style.visibility</p:attrName>
                                        </p:attrNameLst>
                                      </p:cBhvr>
                                      <p:to>
                                        <p:strVal val="visible"/>
                                      </p:to>
                                    </p:set>
                                  </p:childTnLst>
                                </p:cTn>
                              </p:par>
                              <p:par>
                                <p:cTn id="84" presetID="1" presetClass="entr" presetSubtype="0" fill="hold" grpId="0" nodeType="withEffect">
                                  <p:stCondLst>
                                    <p:cond delay="500"/>
                                  </p:stCondLst>
                                  <p:childTnLst>
                                    <p:set>
                                      <p:cBhvr>
                                        <p:cTn id="85" dur="1" fill="hold">
                                          <p:stCondLst>
                                            <p:cond delay="0"/>
                                          </p:stCondLst>
                                        </p:cTn>
                                        <p:tgtEl>
                                          <p:spTgt spid="22"/>
                                        </p:tgtEl>
                                        <p:attrNameLst>
                                          <p:attrName>style.visibility</p:attrName>
                                        </p:attrNameLst>
                                      </p:cBhvr>
                                      <p:to>
                                        <p:strVal val="visible"/>
                                      </p:to>
                                    </p:set>
                                  </p:childTnLst>
                                </p:cTn>
                              </p:par>
                              <p:par>
                                <p:cTn id="86" presetID="1" presetClass="exit" presetSubtype="0" fill="hold" grpId="1" nodeType="withEffect">
                                  <p:stCondLst>
                                    <p:cond delay="500"/>
                                  </p:stCondLst>
                                  <p:childTnLst>
                                    <p:set>
                                      <p:cBhvr>
                                        <p:cTn id="87" dur="1" fill="hold">
                                          <p:stCondLst>
                                            <p:cond delay="0"/>
                                          </p:stCondLst>
                                        </p:cTn>
                                        <p:tgtEl>
                                          <p:spTgt spid="21"/>
                                        </p:tgtEl>
                                        <p:attrNameLst>
                                          <p:attrName>style.visibility</p:attrName>
                                        </p:attrNameLst>
                                      </p:cBhvr>
                                      <p:to>
                                        <p:strVal val="hidden"/>
                                      </p:to>
                                    </p:set>
                                  </p:childTnLst>
                                </p:cTn>
                              </p:par>
                              <p:par>
                                <p:cTn id="88" presetID="1" presetClass="exit" presetSubtype="0" fill="hold" nodeType="withEffect">
                                  <p:stCondLst>
                                    <p:cond delay="500"/>
                                  </p:stCondLst>
                                  <p:childTnLst>
                                    <p:set>
                                      <p:cBhvr>
                                        <p:cTn id="89" dur="1" fill="hold">
                                          <p:stCondLst>
                                            <p:cond delay="0"/>
                                          </p:stCondLst>
                                        </p:cTn>
                                        <p:tgtEl>
                                          <p:spTgt spid="103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14" grpId="0"/>
      <p:bldP spid="14" grpId="1"/>
      <p:bldP spid="16" grpId="0"/>
      <p:bldP spid="16" grpId="1"/>
      <p:bldP spid="18" grpId="0"/>
      <p:bldP spid="18" grpId="1"/>
      <p:bldP spid="19" grpId="0"/>
      <p:bldP spid="19" grpId="1"/>
      <p:bldP spid="20" grpId="0"/>
      <p:bldP spid="20" grpId="1"/>
      <p:bldP spid="21" grpId="0"/>
      <p:bldP spid="21" grpId="1"/>
      <p:bldP spid="22" grpId="0"/>
      <p:bldP spid="23" grpId="0"/>
      <p:bldP spid="23" grpId="1"/>
      <p:bldP spid="24"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Disparity manipulation</a:t>
            </a:r>
            <a:endParaRPr lang="en-US" dirty="0"/>
          </a:p>
        </p:txBody>
      </p:sp>
      <p:grpSp>
        <p:nvGrpSpPr>
          <p:cNvPr id="9" name="Group 8"/>
          <p:cNvGrpSpPr/>
          <p:nvPr/>
        </p:nvGrpSpPr>
        <p:grpSpPr>
          <a:xfrm>
            <a:off x="5634380" y="1813862"/>
            <a:ext cx="3263664" cy="1716222"/>
            <a:chOff x="3354160" y="438150"/>
            <a:chExt cx="4331557" cy="2277782"/>
          </a:xfrm>
        </p:grpSpPr>
        <p:pic>
          <p:nvPicPr>
            <p:cNvPr id="4"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40078" r="-1"/>
            <a:stretch/>
          </p:blipFill>
          <p:spPr bwMode="auto">
            <a:xfrm>
              <a:off x="3354160" y="438150"/>
              <a:ext cx="4331557" cy="165554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413102" y="2087427"/>
              <a:ext cx="4201940" cy="628505"/>
            </a:xfrm>
            <a:prstGeom prst="rect">
              <a:avLst/>
            </a:prstGeom>
            <a:noFill/>
          </p:spPr>
          <p:txBody>
            <a:bodyPr wrap="square" rtlCol="0">
              <a:spAutoFit/>
            </a:bodyPr>
            <a:lstStyle/>
            <a:p>
              <a:pPr algn="r"/>
              <a:r>
                <a:rPr lang="en-US" sz="1100" i="1" dirty="0"/>
                <a:t>“Nonlinear Disparity Mapping for Stereoscopic </a:t>
              </a:r>
              <a:r>
                <a:rPr lang="en-US" sz="1100" i="1" dirty="0" smtClean="0"/>
                <a:t>3D” </a:t>
              </a:r>
              <a:r>
                <a:rPr lang="en-US" sz="1100" dirty="0" smtClean="0"/>
                <a:t>by Lang et al. 2010</a:t>
              </a:r>
              <a:endParaRPr lang="en-US" sz="1100" dirty="0"/>
            </a:p>
          </p:txBody>
        </p:sp>
      </p:grpSp>
      <p:sp>
        <p:nvSpPr>
          <p:cNvPr id="7" name="TextBox 6"/>
          <p:cNvSpPr txBox="1"/>
          <p:nvPr/>
        </p:nvSpPr>
        <p:spPr>
          <a:xfrm>
            <a:off x="381000" y="1596674"/>
            <a:ext cx="4696414" cy="461665"/>
          </a:xfrm>
          <a:prstGeom prst="rect">
            <a:avLst/>
          </a:prstGeom>
          <a:noFill/>
        </p:spPr>
        <p:txBody>
          <a:bodyPr wrap="none" rtlCol="0">
            <a:spAutoFit/>
          </a:bodyPr>
          <a:lstStyle/>
          <a:p>
            <a:r>
              <a:rPr lang="en-US" sz="2400" b="1" dirty="0" smtClean="0"/>
              <a:t>We can do in the perceptual space:</a:t>
            </a:r>
          </a:p>
        </p:txBody>
      </p:sp>
      <mc:AlternateContent xmlns:mc="http://schemas.openxmlformats.org/markup-compatibility/2006" xmlns:a14="http://schemas.microsoft.com/office/drawing/2010/main">
        <mc:Choice Requires="a14">
          <p:sp>
            <p:nvSpPr>
              <p:cNvPr id="8" name="TextBox 7"/>
              <p:cNvSpPr txBox="1"/>
              <p:nvPr/>
            </p:nvSpPr>
            <p:spPr>
              <a:xfrm>
                <a:off x="853138" y="2123825"/>
                <a:ext cx="3261662" cy="369332"/>
              </a:xfrm>
              <a:prstGeom prst="rect">
                <a:avLst/>
              </a:prstGeom>
              <a:noFill/>
            </p:spPr>
            <p:txBody>
              <a:bodyPr wrap="none" rtlCol="0">
                <a:spAutoFit/>
              </a:bodyPr>
              <a:lstStyle/>
              <a:p>
                <a14:m>
                  <m:oMath xmlns:m="http://schemas.openxmlformats.org/officeDocument/2006/math">
                    <m:r>
                      <a:rPr lang="en-US" i="1" smtClean="0">
                        <a:latin typeface="Cambria Math"/>
                        <a:ea typeface="Cambria Math"/>
                      </a:rPr>
                      <m:t>→</m:t>
                    </m:r>
                    <m:r>
                      <a:rPr lang="en-US" b="0" i="1" smtClean="0">
                        <a:latin typeface="Cambria Math"/>
                        <a:ea typeface="Cambria Math"/>
                      </a:rPr>
                      <m:t> </m:t>
                    </m:r>
                  </m:oMath>
                </a14:m>
                <a:r>
                  <a:rPr lang="en-US" dirty="0" smtClean="0"/>
                  <a:t>The HVS is taken into account</a:t>
                </a:r>
              </a:p>
            </p:txBody>
          </p:sp>
        </mc:Choice>
        <mc:Fallback xmlns="">
          <p:sp>
            <p:nvSpPr>
              <p:cNvPr id="8" name="TextBox 7"/>
              <p:cNvSpPr txBox="1">
                <a:spLocks noRot="1" noChangeAspect="1" noMove="1" noResize="1" noEditPoints="1" noAdjustHandles="1" noChangeArrowheads="1" noChangeShapeType="1" noTextEdit="1"/>
              </p:cNvSpPr>
              <p:nvPr/>
            </p:nvSpPr>
            <p:spPr>
              <a:xfrm>
                <a:off x="853138" y="2123825"/>
                <a:ext cx="3261662" cy="369332"/>
              </a:xfrm>
              <a:prstGeom prst="rect">
                <a:avLst/>
              </a:prstGeom>
              <a:blipFill rotWithShape="1">
                <a:blip r:embed="rId4"/>
                <a:stretch>
                  <a:fillRect t="-8197" b="-24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853138" y="2569542"/>
                <a:ext cx="3015377" cy="369332"/>
              </a:xfrm>
              <a:prstGeom prst="rect">
                <a:avLst/>
              </a:prstGeom>
              <a:noFill/>
            </p:spPr>
            <p:txBody>
              <a:bodyPr wrap="none" rtlCol="0">
                <a:spAutoFit/>
              </a:bodyPr>
              <a:lstStyle/>
              <a:p>
                <a14:m>
                  <m:oMath xmlns:m="http://schemas.openxmlformats.org/officeDocument/2006/math">
                    <m:r>
                      <a:rPr lang="en-US" i="1" smtClean="0">
                        <a:latin typeface="Cambria Math"/>
                        <a:ea typeface="Cambria Math"/>
                      </a:rPr>
                      <m:t>→</m:t>
                    </m:r>
                  </m:oMath>
                </a14:m>
                <a:r>
                  <a:rPr lang="en-US" dirty="0" smtClean="0"/>
                  <a:t> Efficient disparity reduction</a:t>
                </a:r>
              </a:p>
            </p:txBody>
          </p:sp>
        </mc:Choice>
        <mc:Fallback xmlns="">
          <p:sp>
            <p:nvSpPr>
              <p:cNvPr id="10" name="TextBox 9"/>
              <p:cNvSpPr txBox="1">
                <a:spLocks noRot="1" noChangeAspect="1" noMove="1" noResize="1" noEditPoints="1" noAdjustHandles="1" noChangeArrowheads="1" noChangeShapeType="1" noTextEdit="1"/>
              </p:cNvSpPr>
              <p:nvPr/>
            </p:nvSpPr>
            <p:spPr>
              <a:xfrm>
                <a:off x="853138" y="2569542"/>
                <a:ext cx="3015377" cy="369332"/>
              </a:xfrm>
              <a:prstGeom prst="rect">
                <a:avLst/>
              </a:prstGeom>
              <a:blipFill rotWithShape="1">
                <a:blip r:embed="rId5"/>
                <a:stretch>
                  <a:fillRect t="-8333" r="-1212" b="-2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853138" y="3015260"/>
                <a:ext cx="3384196" cy="369332"/>
              </a:xfrm>
              <a:prstGeom prst="rect">
                <a:avLst/>
              </a:prstGeom>
              <a:noFill/>
            </p:spPr>
            <p:txBody>
              <a:bodyPr wrap="none" rtlCol="0">
                <a:spAutoFit/>
              </a:bodyPr>
              <a:lstStyle/>
              <a:p>
                <a14:m>
                  <m:oMath xmlns:m="http://schemas.openxmlformats.org/officeDocument/2006/math">
                    <m:r>
                      <a:rPr lang="en-US" i="1" smtClean="0">
                        <a:latin typeface="Cambria Math"/>
                        <a:ea typeface="Cambria Math"/>
                      </a:rPr>
                      <m:t>→</m:t>
                    </m:r>
                    <m:r>
                      <a:rPr lang="en-US" b="0" i="1" smtClean="0">
                        <a:latin typeface="Cambria Math"/>
                        <a:ea typeface="Cambria Math"/>
                      </a:rPr>
                      <m:t> </m:t>
                    </m:r>
                  </m:oMath>
                </a14:m>
                <a:r>
                  <a:rPr lang="en-US" dirty="0" smtClean="0"/>
                  <a:t>Important disparities preserved</a:t>
                </a:r>
              </a:p>
            </p:txBody>
          </p:sp>
        </mc:Choice>
        <mc:Fallback xmlns="">
          <p:sp>
            <p:nvSpPr>
              <p:cNvPr id="11" name="TextBox 10"/>
              <p:cNvSpPr txBox="1">
                <a:spLocks noRot="1" noChangeAspect="1" noMove="1" noResize="1" noEditPoints="1" noAdjustHandles="1" noChangeArrowheads="1" noChangeShapeType="1" noTextEdit="1"/>
              </p:cNvSpPr>
              <p:nvPr/>
            </p:nvSpPr>
            <p:spPr>
              <a:xfrm>
                <a:off x="853138" y="3015260"/>
                <a:ext cx="3384196" cy="369332"/>
              </a:xfrm>
              <a:prstGeom prst="rect">
                <a:avLst/>
              </a:prstGeom>
              <a:blipFill rotWithShape="1">
                <a:blip r:embed="rId6"/>
                <a:stretch>
                  <a:fillRect t="-8333" r="-1081" b="-26667"/>
                </a:stretch>
              </a:blipFill>
            </p:spPr>
            <p:txBody>
              <a:bodyPr/>
              <a:lstStyle/>
              <a:p>
                <a:r>
                  <a:rPr lang="en-US">
                    <a:noFill/>
                  </a:rPr>
                  <a:t> </a:t>
                </a:r>
              </a:p>
            </p:txBody>
          </p:sp>
        </mc:Fallback>
      </mc:AlternateContent>
      <p:sp>
        <p:nvSpPr>
          <p:cNvPr id="3" name="Slide Number Placeholder 2"/>
          <p:cNvSpPr>
            <a:spLocks noGrp="1"/>
          </p:cNvSpPr>
          <p:nvPr>
            <p:ph type="sldNum" sz="quarter" idx="12"/>
          </p:nvPr>
        </p:nvSpPr>
        <p:spPr/>
        <p:txBody>
          <a:bodyPr/>
          <a:lstStyle/>
          <a:p>
            <a:fld id="{4AF310B5-B37C-4062-950A-8FEDA86889CC}" type="slidenum">
              <a:rPr lang="en-US" smtClean="0"/>
              <a:t>49</a:t>
            </a:fld>
            <a:endParaRPr lang="en-US"/>
          </a:p>
        </p:txBody>
      </p:sp>
    </p:spTree>
    <p:extLst>
      <p:ext uri="{BB962C8B-B14F-4D97-AF65-F5344CB8AC3E}">
        <p14:creationId xmlns:p14="http://schemas.microsoft.com/office/powerpoint/2010/main" val="40282738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P spid="11"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oup 34"/>
          <p:cNvGrpSpPr/>
          <p:nvPr/>
        </p:nvGrpSpPr>
        <p:grpSpPr>
          <a:xfrm>
            <a:off x="526953" y="1228720"/>
            <a:ext cx="1433235" cy="2252717"/>
            <a:chOff x="6452572" y="1657350"/>
            <a:chExt cx="1143000" cy="1796534"/>
          </a:xfrm>
        </p:grpSpPr>
        <p:sp>
          <p:nvSpPr>
            <p:cNvPr id="32" name="Rectangle 31"/>
            <p:cNvSpPr/>
            <p:nvPr/>
          </p:nvSpPr>
          <p:spPr>
            <a:xfrm>
              <a:off x="6452572" y="1657350"/>
              <a:ext cx="1143000" cy="1796534"/>
            </a:xfrm>
            <a:prstGeom prst="rect">
              <a:avLst/>
            </a:prstGeom>
            <a:gradFill flip="none" rotWithShape="1">
              <a:gsLst>
                <a:gs pos="0">
                  <a:schemeClr val="tx1">
                    <a:lumMod val="11000"/>
                    <a:lumOff val="89000"/>
                  </a:schemeClr>
                </a:gs>
                <a:gs pos="100000">
                  <a:schemeClr val="accent1">
                    <a:tint val="23500"/>
                    <a:satMod val="160000"/>
                    <a:lumMod val="9000"/>
                    <a:lumOff val="91000"/>
                  </a:schemeClr>
                </a:gs>
              </a:gsLst>
              <a:lin ang="13500000" scaled="1"/>
              <a:tileRect/>
            </a:gradFill>
            <a:ln w="12700">
              <a:solidFill>
                <a:schemeClr val="bg1">
                  <a:lumMod val="6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p:cNvGrpSpPr/>
            <p:nvPr/>
          </p:nvGrpSpPr>
          <p:grpSpPr>
            <a:xfrm>
              <a:off x="6537246" y="1799247"/>
              <a:ext cx="960775" cy="1532269"/>
              <a:chOff x="6543685" y="1837881"/>
              <a:chExt cx="960775" cy="1532269"/>
            </a:xfrm>
          </p:grpSpPr>
          <p:grpSp>
            <p:nvGrpSpPr>
              <p:cNvPr id="7" name="Group 6"/>
              <p:cNvGrpSpPr/>
              <p:nvPr/>
            </p:nvGrpSpPr>
            <p:grpSpPr>
              <a:xfrm>
                <a:off x="6752956" y="1855233"/>
                <a:ext cx="751504" cy="396393"/>
                <a:chOff x="6457919" y="3803012"/>
                <a:chExt cx="1855164" cy="978538"/>
              </a:xfrm>
            </p:grpSpPr>
            <p:pic>
              <p:nvPicPr>
                <p:cNvPr id="8"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7328478" y="3912281"/>
                  <a:ext cx="984605" cy="772947"/>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pic>
            <p:grpSp>
              <p:nvGrpSpPr>
                <p:cNvPr id="9" name="Group 8"/>
                <p:cNvGrpSpPr/>
                <p:nvPr/>
              </p:nvGrpSpPr>
              <p:grpSpPr>
                <a:xfrm>
                  <a:off x="6457919" y="3803012"/>
                  <a:ext cx="1273605" cy="978538"/>
                  <a:chOff x="5739394" y="3965897"/>
                  <a:chExt cx="1225354" cy="941466"/>
                </a:xfrm>
              </p:grpSpPr>
              <p:pic>
                <p:nvPicPr>
                  <p:cNvPr id="10" name="Picture 4" descr="C:\Users\Administrator\Dropbox\shutterglasse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5739394" y="4143327"/>
                    <a:ext cx="1225354" cy="586606"/>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1" name="Group 10"/>
                  <p:cNvGrpSpPr/>
                  <p:nvPr/>
                </p:nvGrpSpPr>
                <p:grpSpPr>
                  <a:xfrm>
                    <a:off x="5987187" y="3965897"/>
                    <a:ext cx="941466" cy="941466"/>
                    <a:chOff x="5548480" y="2190750"/>
                    <a:chExt cx="941466" cy="941466"/>
                  </a:xfrm>
                </p:grpSpPr>
                <p:cxnSp>
                  <p:nvCxnSpPr>
                    <p:cNvPr id="12" name="Straight Connector 11"/>
                    <p:cNvCxnSpPr>
                      <a:stCxn id="13" idx="1"/>
                      <a:endCxn id="13" idx="5"/>
                    </p:cNvCxnSpPr>
                    <p:nvPr/>
                  </p:nvCxnSpPr>
                  <p:spPr>
                    <a:xfrm>
                      <a:off x="5686355" y="2328625"/>
                      <a:ext cx="665716" cy="665716"/>
                    </a:xfrm>
                    <a:prstGeom prst="line">
                      <a:avLst/>
                    </a:prstGeom>
                    <a:ln w="41275">
                      <a:solidFill>
                        <a:srgbClr val="E200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5548480" y="2190750"/>
                      <a:ext cx="941466" cy="941466"/>
                    </a:xfrm>
                    <a:prstGeom prst="ellipse">
                      <a:avLst/>
                    </a:prstGeom>
                    <a:noFill/>
                    <a:ln w="41275">
                      <a:solidFill>
                        <a:srgbClr val="E2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pic>
            <p:nvPicPr>
              <p:cNvPr id="23" name="Picture 3"/>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6543685" y="1837881"/>
                <a:ext cx="960775" cy="1532269"/>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2" name="Title 1"/>
          <p:cNvSpPr>
            <a:spLocks noGrp="1"/>
          </p:cNvSpPr>
          <p:nvPr>
            <p:ph type="title"/>
          </p:nvPr>
        </p:nvSpPr>
        <p:spPr>
          <a:xfrm>
            <a:off x="152400" y="113296"/>
            <a:ext cx="6019800" cy="443450"/>
          </a:xfrm>
        </p:spPr>
        <p:txBody>
          <a:bodyPr/>
          <a:lstStyle/>
          <a:p>
            <a:r>
              <a:rPr lang="en-US" dirty="0" smtClean="0"/>
              <a:t>Personalization</a:t>
            </a:r>
            <a:endParaRPr lang="en-US" dirty="0"/>
          </a:p>
        </p:txBody>
      </p:sp>
      <p:sp>
        <p:nvSpPr>
          <p:cNvPr id="3" name="TextBox 2"/>
          <p:cNvSpPr txBox="1"/>
          <p:nvPr/>
        </p:nvSpPr>
        <p:spPr>
          <a:xfrm>
            <a:off x="2041940" y="662285"/>
            <a:ext cx="4435060" cy="461665"/>
          </a:xfrm>
          <a:prstGeom prst="rect">
            <a:avLst/>
          </a:prstGeom>
          <a:noFill/>
        </p:spPr>
        <p:txBody>
          <a:bodyPr wrap="none" rtlCol="0">
            <a:spAutoFit/>
          </a:bodyPr>
          <a:lstStyle/>
          <a:p>
            <a:r>
              <a:rPr lang="en-US" sz="2400" b="1" dirty="0" smtClean="0"/>
              <a:t>Disparity perception depends on:</a:t>
            </a:r>
          </a:p>
        </p:txBody>
      </p:sp>
      <p:grpSp>
        <p:nvGrpSpPr>
          <p:cNvPr id="34" name="Group 33"/>
          <p:cNvGrpSpPr/>
          <p:nvPr/>
        </p:nvGrpSpPr>
        <p:grpSpPr>
          <a:xfrm>
            <a:off x="1447800" y="1646169"/>
            <a:ext cx="1375372" cy="2161770"/>
            <a:chOff x="5003732" y="1657350"/>
            <a:chExt cx="1143000" cy="1796534"/>
          </a:xfrm>
        </p:grpSpPr>
        <p:sp>
          <p:nvSpPr>
            <p:cNvPr id="31" name="Rectangle 30"/>
            <p:cNvSpPr/>
            <p:nvPr/>
          </p:nvSpPr>
          <p:spPr>
            <a:xfrm>
              <a:off x="5003732" y="1657350"/>
              <a:ext cx="1143000" cy="1796534"/>
            </a:xfrm>
            <a:prstGeom prst="rect">
              <a:avLst/>
            </a:prstGeom>
            <a:gradFill flip="none" rotWithShape="1">
              <a:gsLst>
                <a:gs pos="0">
                  <a:schemeClr val="tx1">
                    <a:lumMod val="11000"/>
                    <a:lumOff val="89000"/>
                  </a:schemeClr>
                </a:gs>
                <a:gs pos="100000">
                  <a:schemeClr val="accent1">
                    <a:tint val="23500"/>
                    <a:satMod val="160000"/>
                    <a:lumMod val="9000"/>
                    <a:lumOff val="91000"/>
                  </a:schemeClr>
                </a:gs>
              </a:gsLst>
              <a:lin ang="13500000" scaled="1"/>
              <a:tileRect/>
            </a:gradFill>
            <a:ln w="12700">
              <a:solidFill>
                <a:schemeClr val="bg1">
                  <a:lumMod val="6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p:cNvGrpSpPr/>
            <p:nvPr/>
          </p:nvGrpSpPr>
          <p:grpSpPr>
            <a:xfrm>
              <a:off x="5102180" y="1677610"/>
              <a:ext cx="946104" cy="1656140"/>
              <a:chOff x="4343400" y="1765816"/>
              <a:chExt cx="946104" cy="1656140"/>
            </a:xfrm>
          </p:grpSpPr>
          <p:pic>
            <p:nvPicPr>
              <p:cNvPr id="19"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4343400" y="1885950"/>
                <a:ext cx="939664" cy="1536006"/>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9"/>
              <p:cNvPicPr>
                <a:picLocks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677416" y="1765816"/>
                <a:ext cx="612088" cy="61241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cap="flat">
                    <a:solidFill>
                      <a:schemeClr val="tx1"/>
                    </a:solidFill>
                    <a:round/>
                    <a:headEnd/>
                    <a:tailEnd/>
                  </a14:hiddenLine>
                </a:ext>
              </a:extLst>
            </p:spPr>
          </p:pic>
        </p:grpSp>
      </p:grpSp>
      <p:pic>
        <p:nvPicPr>
          <p:cNvPr id="39" name="Picture 3"/>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5984713" y="3010584"/>
            <a:ext cx="901870" cy="1237566"/>
          </a:xfrm>
          <a:prstGeom prst="rect">
            <a:avLst/>
          </a:prstGeom>
          <a:noFill/>
          <a:ln>
            <a:noFill/>
          </a:ln>
          <a:effectLst>
            <a:outerShdw dist="35921" dir="2700000" algn="ctr" rotWithShape="0">
              <a:schemeClr val="bg2"/>
            </a:outerShdw>
            <a:softEdge rad="3175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 name="Picture 8"/>
          <p:cNvPicPr>
            <a:picLocks noChangeAspect="1" noChangeArrowheads="1"/>
          </p:cNvPicPr>
          <p:nvPr/>
        </p:nvPicPr>
        <p:blipFill>
          <a:blip r:embed="rId9">
            <a:extLst>
              <a:ext uri="{28A0092B-C50C-407E-A947-70E740481C1C}">
                <a14:useLocalDpi xmlns:a14="http://schemas.microsoft.com/office/drawing/2010/main" val="0"/>
              </a:ext>
            </a:extLst>
          </a:blip>
          <a:stretch>
            <a:fillRect/>
          </a:stretch>
        </p:blipFill>
        <p:spPr bwMode="auto">
          <a:xfrm>
            <a:off x="4889331" y="2992218"/>
            <a:ext cx="901869" cy="1237566"/>
          </a:xfrm>
          <a:prstGeom prst="rect">
            <a:avLst/>
          </a:prstGeom>
          <a:noFill/>
          <a:ln>
            <a:noFill/>
          </a:ln>
          <a:effectLst>
            <a:outerShdw dist="35921" dir="2700000" algn="ctr" rotWithShape="0">
              <a:schemeClr val="bg2"/>
            </a:outerShdw>
            <a:softEdge rad="3175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2" name="Group 41"/>
          <p:cNvGrpSpPr>
            <a:grpSpLocks/>
          </p:cNvGrpSpPr>
          <p:nvPr/>
        </p:nvGrpSpPr>
        <p:grpSpPr bwMode="auto">
          <a:xfrm>
            <a:off x="4572000" y="1347258"/>
            <a:ext cx="1496434" cy="1079973"/>
            <a:chOff x="0" y="0"/>
            <a:chExt cx="1696" cy="1223"/>
          </a:xfrm>
        </p:grpSpPr>
        <p:sp>
          <p:nvSpPr>
            <p:cNvPr id="43" name="Freeform 42"/>
            <p:cNvSpPr>
              <a:spLocks/>
            </p:cNvSpPr>
            <p:nvPr/>
          </p:nvSpPr>
          <p:spPr bwMode="auto">
            <a:xfrm>
              <a:off x="0" y="0"/>
              <a:ext cx="1696" cy="1223"/>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0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3"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3" y="2601"/>
                  </a:cubicBez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8"/>
                    <a:pt x="13801" y="17550"/>
                  </a:cubicBezTo>
                  <a:lnTo>
                    <a:pt x="13802" y="17549"/>
                  </a:lnTo>
                  <a:cubicBezTo>
                    <a:pt x="13280" y="19880"/>
                    <a:pt x="11461" y="21198"/>
                    <a:pt x="9738" y="20492"/>
                  </a:cubicBezTo>
                  <a:cubicBezTo>
                    <a:pt x="9016" y="20196"/>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25400" cap="flat">
              <a:solidFill>
                <a:schemeClr val="tx1"/>
              </a:solidFill>
              <a:prstDash val="solid"/>
              <a:round/>
              <a:headEnd type="none" w="med" len="med"/>
              <a:tailEnd type="none" w="med" len="med"/>
            </a:ln>
          </p:spPr>
          <p:txBody>
            <a:bodyPr lIns="0" tIns="0" rIns="0" bIns="0"/>
            <a:lstStyle/>
            <a:p>
              <a:endParaRPr lang="en-US"/>
            </a:p>
          </p:txBody>
        </p:sp>
        <p:sp>
          <p:nvSpPr>
            <p:cNvPr id="44" name="AutoShape 10"/>
            <p:cNvSpPr>
              <a:spLocks/>
            </p:cNvSpPr>
            <p:nvPr/>
          </p:nvSpPr>
          <p:spPr bwMode="auto">
            <a:xfrm>
              <a:off x="86" y="62"/>
              <a:ext cx="1554" cy="1041"/>
            </a:xfrm>
            <a:custGeom>
              <a:avLst/>
              <a:gdLst/>
              <a:ahLst/>
              <a:cxnLst/>
              <a:rect l="0" t="0" r="r" b="b"/>
              <a:pathLst>
                <a:path w="21600" h="21600">
                  <a:moveTo>
                    <a:pt x="1380" y="14010"/>
                  </a:moveTo>
                  <a:lnTo>
                    <a:pt x="1380" y="14010"/>
                  </a:lnTo>
                  <a:cubicBezTo>
                    <a:pt x="899" y="14065"/>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2" y="19050"/>
                  </a:lnTo>
                  <a:cubicBezTo>
                    <a:pt x="14510" y="19430"/>
                    <a:pt x="14461" y="19806"/>
                    <a:pt x="14386" y="20172"/>
                  </a:cubicBezTo>
                  <a:moveTo>
                    <a:pt x="17421" y="12116"/>
                  </a:moveTo>
                  <a:lnTo>
                    <a:pt x="17421" y="12116"/>
                  </a:lnTo>
                  <a:cubicBezTo>
                    <a:pt x="18513" y="12896"/>
                    <a:pt x="19203"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254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pic>
        <p:nvPicPr>
          <p:cNvPr id="45" name="Picture 9" descr="C:\Users\Administrator\Downloads\MC900432153.WMF"/>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21202739" flipH="1">
            <a:off x="7240229" y="2512000"/>
            <a:ext cx="1709448" cy="1087563"/>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10"/>
          <p:cNvPicPr>
            <a:picLocks noChangeAspect="1" noChangeArrowheads="1"/>
          </p:cNvPicPr>
          <p:nvPr/>
        </p:nvPicPr>
        <p:blipFill>
          <a:blip r:embed="rId11" cstate="print">
            <a:extLst>
              <a:ext uri="{28A0092B-C50C-407E-A947-70E740481C1C}">
                <a14:useLocalDpi xmlns:a14="http://schemas.microsoft.com/office/drawing/2010/main" val="0"/>
              </a:ext>
            </a:extLst>
          </a:blip>
          <a:stretch>
            <a:fillRect/>
          </a:stretch>
        </p:blipFill>
        <p:spPr bwMode="auto">
          <a:xfrm>
            <a:off x="4800600" y="1553472"/>
            <a:ext cx="952200" cy="616728"/>
          </a:xfrm>
          <a:prstGeom prst="rect">
            <a:avLst/>
          </a:prstGeom>
          <a:noFill/>
          <a:ln>
            <a:noFill/>
          </a:ln>
          <a:effectLst>
            <a:softEdge rad="63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7" name="Group 46"/>
          <p:cNvGrpSpPr>
            <a:grpSpLocks/>
          </p:cNvGrpSpPr>
          <p:nvPr/>
        </p:nvGrpSpPr>
        <p:grpSpPr bwMode="auto">
          <a:xfrm>
            <a:off x="6154122" y="1307844"/>
            <a:ext cx="1496434" cy="1079973"/>
            <a:chOff x="0" y="0"/>
            <a:chExt cx="1696" cy="1223"/>
          </a:xfrm>
        </p:grpSpPr>
        <p:sp>
          <p:nvSpPr>
            <p:cNvPr id="48" name="Freeform 47"/>
            <p:cNvSpPr>
              <a:spLocks/>
            </p:cNvSpPr>
            <p:nvPr/>
          </p:nvSpPr>
          <p:spPr bwMode="auto">
            <a:xfrm>
              <a:off x="0" y="0"/>
              <a:ext cx="1696" cy="1223"/>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0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3"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3" y="2601"/>
                  </a:cubicBez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8"/>
                    <a:pt x="13801" y="17550"/>
                  </a:cubicBezTo>
                  <a:lnTo>
                    <a:pt x="13802" y="17549"/>
                  </a:lnTo>
                  <a:cubicBezTo>
                    <a:pt x="13280" y="19880"/>
                    <a:pt x="11461" y="21198"/>
                    <a:pt x="9738" y="20492"/>
                  </a:cubicBezTo>
                  <a:cubicBezTo>
                    <a:pt x="9016" y="20196"/>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25400" cap="flat">
              <a:solidFill>
                <a:schemeClr val="tx1"/>
              </a:solidFill>
              <a:prstDash val="solid"/>
              <a:round/>
              <a:headEnd type="none" w="med" len="med"/>
              <a:tailEnd type="none" w="med" len="med"/>
            </a:ln>
          </p:spPr>
          <p:txBody>
            <a:bodyPr lIns="0" tIns="0" rIns="0" bIns="0"/>
            <a:lstStyle/>
            <a:p>
              <a:endParaRPr lang="en-US"/>
            </a:p>
          </p:txBody>
        </p:sp>
        <p:sp>
          <p:nvSpPr>
            <p:cNvPr id="49" name="AutoShape 10"/>
            <p:cNvSpPr>
              <a:spLocks/>
            </p:cNvSpPr>
            <p:nvPr/>
          </p:nvSpPr>
          <p:spPr bwMode="auto">
            <a:xfrm>
              <a:off x="86" y="62"/>
              <a:ext cx="1554" cy="1041"/>
            </a:xfrm>
            <a:custGeom>
              <a:avLst/>
              <a:gdLst/>
              <a:ahLst/>
              <a:cxnLst/>
              <a:rect l="0" t="0" r="r" b="b"/>
              <a:pathLst>
                <a:path w="21600" h="21600">
                  <a:moveTo>
                    <a:pt x="1380" y="14010"/>
                  </a:moveTo>
                  <a:lnTo>
                    <a:pt x="1380" y="14010"/>
                  </a:lnTo>
                  <a:cubicBezTo>
                    <a:pt x="899" y="14065"/>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2" y="19050"/>
                  </a:lnTo>
                  <a:cubicBezTo>
                    <a:pt x="14510" y="19430"/>
                    <a:pt x="14461" y="19806"/>
                    <a:pt x="14386" y="20172"/>
                  </a:cubicBezTo>
                  <a:moveTo>
                    <a:pt x="17421" y="12116"/>
                  </a:moveTo>
                  <a:lnTo>
                    <a:pt x="17421" y="12116"/>
                  </a:lnTo>
                  <a:cubicBezTo>
                    <a:pt x="18513" y="12896"/>
                    <a:pt x="19203"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254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pic>
        <p:nvPicPr>
          <p:cNvPr id="50" name="Picture 13"/>
          <p:cNvPicPr>
            <a:picLocks noChangeAspect="1" noChangeArrowheads="1"/>
          </p:cNvPicPr>
          <p:nvPr/>
        </p:nvPicPr>
        <p:blipFill>
          <a:blip r:embed="rId12" cstate="print">
            <a:extLst>
              <a:ext uri="{28A0092B-C50C-407E-A947-70E740481C1C}">
                <a14:useLocalDpi xmlns:a14="http://schemas.microsoft.com/office/drawing/2010/main" val="0"/>
              </a:ext>
            </a:extLst>
          </a:blip>
          <a:stretch>
            <a:fillRect/>
          </a:stretch>
        </p:blipFill>
        <p:spPr bwMode="auto">
          <a:xfrm>
            <a:off x="6419577" y="1513058"/>
            <a:ext cx="953745" cy="617728"/>
          </a:xfrm>
          <a:prstGeom prst="rect">
            <a:avLst/>
          </a:prstGeom>
          <a:noFill/>
          <a:ln>
            <a:noFill/>
          </a:ln>
          <a:effectLst>
            <a:softEdge rad="63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2" name="Group 51"/>
          <p:cNvGrpSpPr>
            <a:grpSpLocks/>
          </p:cNvGrpSpPr>
          <p:nvPr/>
        </p:nvGrpSpPr>
        <p:grpSpPr bwMode="auto">
          <a:xfrm>
            <a:off x="6447628" y="2873832"/>
            <a:ext cx="103473" cy="79042"/>
            <a:chOff x="0" y="0"/>
            <a:chExt cx="144" cy="110"/>
          </a:xfrm>
        </p:grpSpPr>
        <p:sp>
          <p:nvSpPr>
            <p:cNvPr id="53" name="Freeform 52"/>
            <p:cNvSpPr>
              <a:spLocks/>
            </p:cNvSpPr>
            <p:nvPr/>
          </p:nvSpPr>
          <p:spPr bwMode="auto">
            <a:xfrm>
              <a:off x="0" y="0"/>
              <a:ext cx="144" cy="110"/>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1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4"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4" y="2601"/>
                  </a:cubicBezTo>
                  <a:lnTo>
                    <a:pt x="18513" y="2601"/>
                  </a:ln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7"/>
                    <a:pt x="13801" y="17550"/>
                  </a:cubicBezTo>
                  <a:lnTo>
                    <a:pt x="13802" y="17549"/>
                  </a:lnTo>
                  <a:cubicBezTo>
                    <a:pt x="13280" y="19880"/>
                    <a:pt x="11461" y="21198"/>
                    <a:pt x="9738" y="20492"/>
                  </a:cubicBezTo>
                  <a:cubicBezTo>
                    <a:pt x="9016" y="20197"/>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12700" cap="flat">
              <a:solidFill>
                <a:schemeClr val="tx1"/>
              </a:solidFill>
              <a:prstDash val="solid"/>
              <a:round/>
              <a:headEnd type="none" w="med" len="med"/>
              <a:tailEnd type="none" w="med" len="med"/>
            </a:ln>
          </p:spPr>
          <p:txBody>
            <a:bodyPr lIns="0" tIns="0" rIns="0" bIns="0"/>
            <a:lstStyle/>
            <a:p>
              <a:endParaRPr lang="en-US"/>
            </a:p>
          </p:txBody>
        </p:sp>
        <p:sp>
          <p:nvSpPr>
            <p:cNvPr id="54" name="AutoShape 16"/>
            <p:cNvSpPr>
              <a:spLocks/>
            </p:cNvSpPr>
            <p:nvPr/>
          </p:nvSpPr>
          <p:spPr bwMode="auto">
            <a:xfrm>
              <a:off x="7" y="5"/>
              <a:ext cx="132" cy="94"/>
            </a:xfrm>
            <a:custGeom>
              <a:avLst/>
              <a:gdLst/>
              <a:ahLst/>
              <a:cxnLst/>
              <a:rect l="0" t="0" r="r" b="b"/>
              <a:pathLst>
                <a:path w="21600" h="2160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1" y="19050"/>
                  </a:lnTo>
                  <a:cubicBezTo>
                    <a:pt x="14510" y="19430"/>
                    <a:pt x="14461" y="19806"/>
                    <a:pt x="14386" y="20172"/>
                  </a:cubicBezTo>
                  <a:moveTo>
                    <a:pt x="17421" y="12116"/>
                  </a:moveTo>
                  <a:lnTo>
                    <a:pt x="17421" y="12116"/>
                  </a:lnTo>
                  <a:cubicBezTo>
                    <a:pt x="18513" y="12896"/>
                    <a:pt x="19202"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55" name="Group 54"/>
          <p:cNvGrpSpPr>
            <a:grpSpLocks/>
          </p:cNvGrpSpPr>
          <p:nvPr/>
        </p:nvGrpSpPr>
        <p:grpSpPr bwMode="auto">
          <a:xfrm>
            <a:off x="6561855" y="2689383"/>
            <a:ext cx="149461" cy="118563"/>
            <a:chOff x="0" y="0"/>
            <a:chExt cx="208" cy="165"/>
          </a:xfrm>
        </p:grpSpPr>
        <p:sp>
          <p:nvSpPr>
            <p:cNvPr id="56" name="Freeform 55"/>
            <p:cNvSpPr>
              <a:spLocks/>
            </p:cNvSpPr>
            <p:nvPr/>
          </p:nvSpPr>
          <p:spPr bwMode="auto">
            <a:xfrm>
              <a:off x="0" y="0"/>
              <a:ext cx="208" cy="165"/>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1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3"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4" y="2601"/>
                  </a:cubicBezTo>
                  <a:lnTo>
                    <a:pt x="18513" y="2601"/>
                  </a:ln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8"/>
                    <a:pt x="13801" y="17550"/>
                  </a:cubicBezTo>
                  <a:lnTo>
                    <a:pt x="13802" y="17549"/>
                  </a:lnTo>
                  <a:cubicBezTo>
                    <a:pt x="13280" y="19880"/>
                    <a:pt x="11461" y="21198"/>
                    <a:pt x="9738" y="20492"/>
                  </a:cubicBezTo>
                  <a:cubicBezTo>
                    <a:pt x="9016" y="20197"/>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12700" cap="flat">
              <a:solidFill>
                <a:schemeClr val="tx1"/>
              </a:solidFill>
              <a:prstDash val="solid"/>
              <a:round/>
              <a:headEnd type="none" w="med" len="med"/>
              <a:tailEnd type="none" w="med" len="med"/>
            </a:ln>
          </p:spPr>
          <p:txBody>
            <a:bodyPr lIns="0" tIns="0" rIns="0" bIns="0"/>
            <a:lstStyle/>
            <a:p>
              <a:endParaRPr lang="en-US"/>
            </a:p>
          </p:txBody>
        </p:sp>
        <p:sp>
          <p:nvSpPr>
            <p:cNvPr id="57" name="AutoShape 19"/>
            <p:cNvSpPr>
              <a:spLocks/>
            </p:cNvSpPr>
            <p:nvPr/>
          </p:nvSpPr>
          <p:spPr bwMode="auto">
            <a:xfrm>
              <a:off x="10" y="8"/>
              <a:ext cx="191" cy="140"/>
            </a:xfrm>
            <a:custGeom>
              <a:avLst/>
              <a:gdLst/>
              <a:ahLst/>
              <a:cxnLst/>
              <a:rect l="0" t="0" r="r" b="b"/>
              <a:pathLst>
                <a:path w="21600" h="2160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2" y="19050"/>
                  </a:lnTo>
                  <a:cubicBezTo>
                    <a:pt x="14510" y="19430"/>
                    <a:pt x="14461" y="19806"/>
                    <a:pt x="14386" y="20172"/>
                  </a:cubicBezTo>
                  <a:moveTo>
                    <a:pt x="17421" y="12116"/>
                  </a:moveTo>
                  <a:lnTo>
                    <a:pt x="17421" y="12116"/>
                  </a:lnTo>
                  <a:cubicBezTo>
                    <a:pt x="18513" y="12896"/>
                    <a:pt x="19202"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58" name="Group 57"/>
          <p:cNvGrpSpPr>
            <a:grpSpLocks/>
          </p:cNvGrpSpPr>
          <p:nvPr/>
        </p:nvGrpSpPr>
        <p:grpSpPr bwMode="auto">
          <a:xfrm>
            <a:off x="6639398" y="2417075"/>
            <a:ext cx="247185" cy="191138"/>
            <a:chOff x="0" y="0"/>
            <a:chExt cx="344" cy="266"/>
          </a:xfrm>
        </p:grpSpPr>
        <p:sp>
          <p:nvSpPr>
            <p:cNvPr id="59" name="Freeform 58"/>
            <p:cNvSpPr>
              <a:spLocks/>
            </p:cNvSpPr>
            <p:nvPr/>
          </p:nvSpPr>
          <p:spPr bwMode="auto">
            <a:xfrm>
              <a:off x="0" y="0"/>
              <a:ext cx="344" cy="266"/>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1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3"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4" y="2601"/>
                  </a:cubicBezTo>
                  <a:lnTo>
                    <a:pt x="18513" y="2601"/>
                  </a:ln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8"/>
                    <a:pt x="13801" y="17550"/>
                  </a:cubicBezTo>
                  <a:lnTo>
                    <a:pt x="13802" y="17549"/>
                  </a:lnTo>
                  <a:cubicBezTo>
                    <a:pt x="13280" y="19880"/>
                    <a:pt x="11461" y="21198"/>
                    <a:pt x="9738" y="20492"/>
                  </a:cubicBezTo>
                  <a:cubicBezTo>
                    <a:pt x="9016" y="20197"/>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12700" cap="flat">
              <a:solidFill>
                <a:schemeClr val="tx1"/>
              </a:solidFill>
              <a:prstDash val="solid"/>
              <a:round/>
              <a:headEnd type="none" w="med" len="med"/>
              <a:tailEnd type="none" w="med" len="med"/>
            </a:ln>
          </p:spPr>
          <p:txBody>
            <a:bodyPr lIns="0" tIns="0" rIns="0" bIns="0"/>
            <a:lstStyle/>
            <a:p>
              <a:endParaRPr lang="en-US"/>
            </a:p>
          </p:txBody>
        </p:sp>
        <p:sp>
          <p:nvSpPr>
            <p:cNvPr id="60" name="AutoShape 22"/>
            <p:cNvSpPr>
              <a:spLocks/>
            </p:cNvSpPr>
            <p:nvPr/>
          </p:nvSpPr>
          <p:spPr bwMode="auto">
            <a:xfrm>
              <a:off x="17" y="13"/>
              <a:ext cx="315" cy="226"/>
            </a:xfrm>
            <a:custGeom>
              <a:avLst/>
              <a:gdLst/>
              <a:ahLst/>
              <a:cxnLst/>
              <a:rect l="0" t="0" r="r" b="b"/>
              <a:pathLst>
                <a:path w="21600" h="2160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1" y="19050"/>
                  </a:lnTo>
                  <a:cubicBezTo>
                    <a:pt x="14510" y="19430"/>
                    <a:pt x="14461" y="19806"/>
                    <a:pt x="14386" y="20172"/>
                  </a:cubicBezTo>
                  <a:moveTo>
                    <a:pt x="17421" y="12116"/>
                  </a:moveTo>
                  <a:lnTo>
                    <a:pt x="17421" y="12116"/>
                  </a:lnTo>
                  <a:cubicBezTo>
                    <a:pt x="18513" y="12896"/>
                    <a:pt x="19202"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61" name="Group 60"/>
          <p:cNvGrpSpPr>
            <a:grpSpLocks/>
          </p:cNvGrpSpPr>
          <p:nvPr/>
        </p:nvGrpSpPr>
        <p:grpSpPr bwMode="auto">
          <a:xfrm>
            <a:off x="5355836" y="2845497"/>
            <a:ext cx="103473" cy="79042"/>
            <a:chOff x="0" y="0"/>
            <a:chExt cx="144" cy="110"/>
          </a:xfrm>
        </p:grpSpPr>
        <p:sp>
          <p:nvSpPr>
            <p:cNvPr id="62" name="Freeform 61"/>
            <p:cNvSpPr>
              <a:spLocks/>
            </p:cNvSpPr>
            <p:nvPr/>
          </p:nvSpPr>
          <p:spPr bwMode="auto">
            <a:xfrm>
              <a:off x="0" y="0"/>
              <a:ext cx="144" cy="110"/>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1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4"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4" y="2601"/>
                  </a:cubicBezTo>
                  <a:lnTo>
                    <a:pt x="18513" y="2601"/>
                  </a:ln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7"/>
                    <a:pt x="13801" y="17550"/>
                  </a:cubicBezTo>
                  <a:lnTo>
                    <a:pt x="13802" y="17549"/>
                  </a:lnTo>
                  <a:cubicBezTo>
                    <a:pt x="13280" y="19880"/>
                    <a:pt x="11461" y="21198"/>
                    <a:pt x="9738" y="20492"/>
                  </a:cubicBezTo>
                  <a:cubicBezTo>
                    <a:pt x="9016" y="20197"/>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12700" cap="flat">
              <a:solidFill>
                <a:schemeClr val="tx1"/>
              </a:solidFill>
              <a:prstDash val="solid"/>
              <a:round/>
              <a:headEnd type="none" w="med" len="med"/>
              <a:tailEnd type="none" w="med" len="med"/>
            </a:ln>
          </p:spPr>
          <p:txBody>
            <a:bodyPr lIns="0" tIns="0" rIns="0" bIns="0"/>
            <a:lstStyle/>
            <a:p>
              <a:endParaRPr lang="en-US"/>
            </a:p>
          </p:txBody>
        </p:sp>
        <p:sp>
          <p:nvSpPr>
            <p:cNvPr id="63" name="AutoShape 16"/>
            <p:cNvSpPr>
              <a:spLocks/>
            </p:cNvSpPr>
            <p:nvPr/>
          </p:nvSpPr>
          <p:spPr bwMode="auto">
            <a:xfrm>
              <a:off x="7" y="5"/>
              <a:ext cx="132" cy="94"/>
            </a:xfrm>
            <a:custGeom>
              <a:avLst/>
              <a:gdLst/>
              <a:ahLst/>
              <a:cxnLst/>
              <a:rect l="0" t="0" r="r" b="b"/>
              <a:pathLst>
                <a:path w="21600" h="2160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1" y="19050"/>
                  </a:lnTo>
                  <a:cubicBezTo>
                    <a:pt x="14510" y="19430"/>
                    <a:pt x="14461" y="19806"/>
                    <a:pt x="14386" y="20172"/>
                  </a:cubicBezTo>
                  <a:moveTo>
                    <a:pt x="17421" y="12116"/>
                  </a:moveTo>
                  <a:lnTo>
                    <a:pt x="17421" y="12116"/>
                  </a:lnTo>
                  <a:cubicBezTo>
                    <a:pt x="18513" y="12896"/>
                    <a:pt x="19202"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64" name="Group 63"/>
          <p:cNvGrpSpPr>
            <a:grpSpLocks/>
          </p:cNvGrpSpPr>
          <p:nvPr/>
        </p:nvGrpSpPr>
        <p:grpSpPr bwMode="auto">
          <a:xfrm>
            <a:off x="5211405" y="2730527"/>
            <a:ext cx="149461" cy="118563"/>
            <a:chOff x="0" y="0"/>
            <a:chExt cx="208" cy="165"/>
          </a:xfrm>
        </p:grpSpPr>
        <p:sp>
          <p:nvSpPr>
            <p:cNvPr id="65" name="Freeform 64"/>
            <p:cNvSpPr>
              <a:spLocks/>
            </p:cNvSpPr>
            <p:nvPr/>
          </p:nvSpPr>
          <p:spPr bwMode="auto">
            <a:xfrm>
              <a:off x="0" y="0"/>
              <a:ext cx="208" cy="165"/>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1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3"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4" y="2601"/>
                  </a:cubicBezTo>
                  <a:lnTo>
                    <a:pt x="18513" y="2601"/>
                  </a:ln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8"/>
                    <a:pt x="13801" y="17550"/>
                  </a:cubicBezTo>
                  <a:lnTo>
                    <a:pt x="13802" y="17549"/>
                  </a:lnTo>
                  <a:cubicBezTo>
                    <a:pt x="13280" y="19880"/>
                    <a:pt x="11461" y="21198"/>
                    <a:pt x="9738" y="20492"/>
                  </a:cubicBezTo>
                  <a:cubicBezTo>
                    <a:pt x="9016" y="20197"/>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12700" cap="flat">
              <a:solidFill>
                <a:schemeClr val="tx1"/>
              </a:solidFill>
              <a:prstDash val="solid"/>
              <a:round/>
              <a:headEnd type="none" w="med" len="med"/>
              <a:tailEnd type="none" w="med" len="med"/>
            </a:ln>
          </p:spPr>
          <p:txBody>
            <a:bodyPr lIns="0" tIns="0" rIns="0" bIns="0"/>
            <a:lstStyle/>
            <a:p>
              <a:endParaRPr lang="en-US"/>
            </a:p>
          </p:txBody>
        </p:sp>
        <p:sp>
          <p:nvSpPr>
            <p:cNvPr id="66" name="AutoShape 19"/>
            <p:cNvSpPr>
              <a:spLocks/>
            </p:cNvSpPr>
            <p:nvPr/>
          </p:nvSpPr>
          <p:spPr bwMode="auto">
            <a:xfrm>
              <a:off x="10" y="8"/>
              <a:ext cx="191" cy="140"/>
            </a:xfrm>
            <a:custGeom>
              <a:avLst/>
              <a:gdLst/>
              <a:ahLst/>
              <a:cxnLst/>
              <a:rect l="0" t="0" r="r" b="b"/>
              <a:pathLst>
                <a:path w="21600" h="2160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2" y="19050"/>
                  </a:lnTo>
                  <a:cubicBezTo>
                    <a:pt x="14510" y="19430"/>
                    <a:pt x="14461" y="19806"/>
                    <a:pt x="14386" y="20172"/>
                  </a:cubicBezTo>
                  <a:moveTo>
                    <a:pt x="17421" y="12116"/>
                  </a:moveTo>
                  <a:lnTo>
                    <a:pt x="17421" y="12116"/>
                  </a:lnTo>
                  <a:cubicBezTo>
                    <a:pt x="18513" y="12896"/>
                    <a:pt x="19202"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67" name="Group 66"/>
          <p:cNvGrpSpPr>
            <a:grpSpLocks/>
          </p:cNvGrpSpPr>
          <p:nvPr/>
        </p:nvGrpSpPr>
        <p:grpSpPr bwMode="auto">
          <a:xfrm>
            <a:off x="5029515" y="2450759"/>
            <a:ext cx="247185" cy="191138"/>
            <a:chOff x="0" y="0"/>
            <a:chExt cx="344" cy="266"/>
          </a:xfrm>
        </p:grpSpPr>
        <p:sp>
          <p:nvSpPr>
            <p:cNvPr id="68" name="Freeform 67"/>
            <p:cNvSpPr>
              <a:spLocks/>
            </p:cNvSpPr>
            <p:nvPr/>
          </p:nvSpPr>
          <p:spPr bwMode="auto">
            <a:xfrm>
              <a:off x="0" y="0"/>
              <a:ext cx="344" cy="266"/>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1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3"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4" y="2601"/>
                  </a:cubicBezTo>
                  <a:lnTo>
                    <a:pt x="18513" y="2601"/>
                  </a:ln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8"/>
                    <a:pt x="13801" y="17550"/>
                  </a:cubicBezTo>
                  <a:lnTo>
                    <a:pt x="13802" y="17549"/>
                  </a:lnTo>
                  <a:cubicBezTo>
                    <a:pt x="13280" y="19880"/>
                    <a:pt x="11461" y="21198"/>
                    <a:pt x="9738" y="20492"/>
                  </a:cubicBezTo>
                  <a:cubicBezTo>
                    <a:pt x="9016" y="20197"/>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12700" cap="flat">
              <a:solidFill>
                <a:schemeClr val="tx1"/>
              </a:solidFill>
              <a:prstDash val="solid"/>
              <a:round/>
              <a:headEnd type="none" w="med" len="med"/>
              <a:tailEnd type="none" w="med" len="med"/>
            </a:ln>
          </p:spPr>
          <p:txBody>
            <a:bodyPr lIns="0" tIns="0" rIns="0" bIns="0"/>
            <a:lstStyle/>
            <a:p>
              <a:endParaRPr lang="en-US"/>
            </a:p>
          </p:txBody>
        </p:sp>
        <p:sp>
          <p:nvSpPr>
            <p:cNvPr id="69" name="AutoShape 22"/>
            <p:cNvSpPr>
              <a:spLocks/>
            </p:cNvSpPr>
            <p:nvPr/>
          </p:nvSpPr>
          <p:spPr bwMode="auto">
            <a:xfrm>
              <a:off x="17" y="13"/>
              <a:ext cx="315" cy="226"/>
            </a:xfrm>
            <a:custGeom>
              <a:avLst/>
              <a:gdLst/>
              <a:ahLst/>
              <a:cxnLst/>
              <a:rect l="0" t="0" r="r" b="b"/>
              <a:pathLst>
                <a:path w="21600" h="2160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1" y="19050"/>
                  </a:lnTo>
                  <a:cubicBezTo>
                    <a:pt x="14510" y="19430"/>
                    <a:pt x="14461" y="19806"/>
                    <a:pt x="14386" y="20172"/>
                  </a:cubicBezTo>
                  <a:moveTo>
                    <a:pt x="17421" y="12116"/>
                  </a:moveTo>
                  <a:lnTo>
                    <a:pt x="17421" y="12116"/>
                  </a:lnTo>
                  <a:cubicBezTo>
                    <a:pt x="18513" y="12896"/>
                    <a:pt x="19202"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cxnSp>
        <p:nvCxnSpPr>
          <p:cNvPr id="79" name="Straight Arrow Connector 78"/>
          <p:cNvCxnSpPr>
            <a:endCxn id="45" idx="3"/>
          </p:cNvCxnSpPr>
          <p:nvPr/>
        </p:nvCxnSpPr>
        <p:spPr>
          <a:xfrm flipV="1">
            <a:off x="5752800" y="3154333"/>
            <a:ext cx="1493130" cy="229494"/>
          </a:xfrm>
          <a:prstGeom prst="straightConnector1">
            <a:avLst/>
          </a:prstGeom>
          <a:ln w="38100">
            <a:solidFill>
              <a:schemeClr val="bg1">
                <a:lumMod val="75000"/>
              </a:schemeClr>
            </a:solidFill>
            <a:tailEnd type="arrow"/>
          </a:ln>
          <a:effectLst>
            <a:outerShdw blurRad="76200" dist="38100" dir="2700000" algn="tl" rotWithShape="0">
              <a:prstClr val="black">
                <a:alpha val="71000"/>
              </a:prstClr>
            </a:outerShdw>
          </a:effectLst>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p:nvPr/>
        </p:nvCxnSpPr>
        <p:spPr>
          <a:xfrm flipV="1">
            <a:off x="6529069" y="3231426"/>
            <a:ext cx="843647" cy="152401"/>
          </a:xfrm>
          <a:prstGeom prst="straightConnector1">
            <a:avLst/>
          </a:prstGeom>
          <a:ln w="38100">
            <a:solidFill>
              <a:schemeClr val="bg1">
                <a:lumMod val="75000"/>
              </a:schemeClr>
            </a:solidFill>
            <a:tailEnd type="arrow"/>
          </a:ln>
          <a:effectLst>
            <a:outerShdw blurRad="76200" dist="38100" dir="2700000" algn="tl" rotWithShape="0">
              <a:prstClr val="black">
                <a:alpha val="71000"/>
              </a:prstClr>
            </a:outerShdw>
          </a:effectLst>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a:xfrm>
            <a:off x="2362200" y="2150166"/>
            <a:ext cx="1307369" cy="2054884"/>
            <a:chOff x="2971800" y="1733550"/>
            <a:chExt cx="1143000" cy="1796534"/>
          </a:xfrm>
        </p:grpSpPr>
        <p:sp>
          <p:nvSpPr>
            <p:cNvPr id="30" name="Rectangle 29"/>
            <p:cNvSpPr/>
            <p:nvPr/>
          </p:nvSpPr>
          <p:spPr>
            <a:xfrm>
              <a:off x="2971800" y="1733550"/>
              <a:ext cx="1143000" cy="1796534"/>
            </a:xfrm>
            <a:prstGeom prst="rect">
              <a:avLst/>
            </a:prstGeom>
            <a:gradFill flip="none" rotWithShape="1">
              <a:gsLst>
                <a:gs pos="0">
                  <a:schemeClr val="tx1">
                    <a:lumMod val="11000"/>
                    <a:lumOff val="89000"/>
                  </a:schemeClr>
                </a:gs>
                <a:gs pos="100000">
                  <a:schemeClr val="accent1">
                    <a:tint val="23500"/>
                    <a:satMod val="160000"/>
                    <a:lumMod val="9000"/>
                    <a:lumOff val="91000"/>
                  </a:schemeClr>
                </a:gs>
              </a:gsLst>
              <a:lin ang="13500000" scaled="1"/>
              <a:tileRect/>
            </a:gradFill>
            <a:ln w="12700">
              <a:solidFill>
                <a:schemeClr val="bg1">
                  <a:lumMod val="6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p:cNvGrpSpPr/>
            <p:nvPr/>
          </p:nvGrpSpPr>
          <p:grpSpPr>
            <a:xfrm>
              <a:off x="3071796" y="1863591"/>
              <a:ext cx="943008" cy="1536452"/>
              <a:chOff x="2728506" y="1950482"/>
              <a:chExt cx="943008" cy="1536452"/>
            </a:xfrm>
          </p:grpSpPr>
          <p:pic>
            <p:nvPicPr>
              <p:cNvPr id="15" name="Picture 6"/>
              <p:cNvPicPr>
                <a:picLocks noChangeAspect="1" noChangeArrowheads="1"/>
              </p:cNvPicPr>
              <p:nvPr/>
            </p:nvPicPr>
            <p:blipFill>
              <a:blip r:embed="rId13" cstate="print">
                <a:extLst>
                  <a:ext uri="{28A0092B-C50C-407E-A947-70E740481C1C}">
                    <a14:useLocalDpi xmlns:a14="http://schemas.microsoft.com/office/drawing/2010/main" val="0"/>
                  </a:ext>
                </a:extLst>
              </a:blip>
              <a:stretch>
                <a:fillRect/>
              </a:stretch>
            </p:blipFill>
            <p:spPr bwMode="auto">
              <a:xfrm>
                <a:off x="2728506" y="1950482"/>
                <a:ext cx="943008" cy="153645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C:\Users\Administrator\Dropbox\shutterglasses.pn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flipH="1">
                <a:off x="3011431" y="1967922"/>
                <a:ext cx="644686" cy="308627"/>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grpSp>
      <p:sp>
        <p:nvSpPr>
          <p:cNvPr id="88" name="TextBox 87"/>
          <p:cNvSpPr txBox="1"/>
          <p:nvPr/>
        </p:nvSpPr>
        <p:spPr>
          <a:xfrm>
            <a:off x="1318886" y="4246136"/>
            <a:ext cx="1576714" cy="461665"/>
          </a:xfrm>
          <a:prstGeom prst="rect">
            <a:avLst/>
          </a:prstGeom>
          <a:noFill/>
        </p:spPr>
        <p:txBody>
          <a:bodyPr wrap="none" rtlCol="0">
            <a:spAutoFit/>
          </a:bodyPr>
          <a:lstStyle/>
          <a:p>
            <a:r>
              <a:rPr lang="en-US" sz="2400" b="1" dirty="0" smtClean="0"/>
              <a:t>Equipment</a:t>
            </a:r>
          </a:p>
        </p:txBody>
      </p:sp>
      <p:sp>
        <p:nvSpPr>
          <p:cNvPr id="89" name="TextBox 88"/>
          <p:cNvSpPr txBox="1"/>
          <p:nvPr/>
        </p:nvSpPr>
        <p:spPr>
          <a:xfrm>
            <a:off x="6161231" y="4246136"/>
            <a:ext cx="772969" cy="461665"/>
          </a:xfrm>
          <a:prstGeom prst="rect">
            <a:avLst/>
          </a:prstGeom>
          <a:noFill/>
        </p:spPr>
        <p:txBody>
          <a:bodyPr wrap="none" rtlCol="0">
            <a:spAutoFit/>
          </a:bodyPr>
          <a:lstStyle/>
          <a:p>
            <a:r>
              <a:rPr lang="en-US" sz="2400" b="1" dirty="0" smtClean="0"/>
              <a:t>User</a:t>
            </a:r>
          </a:p>
        </p:txBody>
      </p:sp>
      <p:cxnSp>
        <p:nvCxnSpPr>
          <p:cNvPr id="91" name="Straight Connector 90"/>
          <p:cNvCxnSpPr>
            <a:stCxn id="3" idx="2"/>
          </p:cNvCxnSpPr>
          <p:nvPr/>
        </p:nvCxnSpPr>
        <p:spPr>
          <a:xfrm>
            <a:off x="4259470" y="1123950"/>
            <a:ext cx="0" cy="3505200"/>
          </a:xfrm>
          <a:prstGeom prst="line">
            <a:avLst/>
          </a:prstGeom>
          <a:ln w="25400">
            <a:solidFill>
              <a:schemeClr val="bg1">
                <a:lumMod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2"/>
          </p:nvPr>
        </p:nvSpPr>
        <p:spPr/>
        <p:txBody>
          <a:bodyPr/>
          <a:lstStyle/>
          <a:p>
            <a:fld id="{4AF310B5-B37C-4062-950A-8FEDA86889CC}" type="slidenum">
              <a:rPr lang="en-US" smtClean="0"/>
              <a:t>50</a:t>
            </a:fld>
            <a:endParaRPr lang="en-US"/>
          </a:p>
        </p:txBody>
      </p:sp>
    </p:spTree>
    <p:extLst>
      <p:ext uri="{BB962C8B-B14F-4D97-AF65-F5344CB8AC3E}">
        <p14:creationId xmlns:p14="http://schemas.microsoft.com/office/powerpoint/2010/main" val="39496883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8"/>
                                        </p:tgtEl>
                                        <p:attrNameLst>
                                          <p:attrName>style.visibility</p:attrName>
                                        </p:attrNameLst>
                                      </p:cBhvr>
                                      <p:to>
                                        <p:strVal val="visible"/>
                                      </p:to>
                                    </p:set>
                                    <p:animEffect transition="in" filter="fade">
                                      <p:cBhvr>
                                        <p:cTn id="10" dur="500"/>
                                        <p:tgtEl>
                                          <p:spTgt spid="88"/>
                                        </p:tgtEl>
                                      </p:cBhvr>
                                    </p:animEffect>
                                  </p:childTnLst>
                                </p:cTn>
                              </p:par>
                              <p:par>
                                <p:cTn id="11" presetID="10" presetClass="entr" presetSubtype="0"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500"/>
                                        <p:tgtEl>
                                          <p:spTgt spid="35"/>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500"/>
                                        <p:tgtEl>
                                          <p:spTgt spid="33"/>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91"/>
                                        </p:tgtEl>
                                        <p:attrNameLst>
                                          <p:attrName>style.visibility</p:attrName>
                                        </p:attrNameLst>
                                      </p:cBhvr>
                                      <p:to>
                                        <p:strVal val="visible"/>
                                      </p:to>
                                    </p:set>
                                    <p:animEffect transition="in" filter="wipe(up)">
                                      <p:cBhvr>
                                        <p:cTn id="26" dur="500"/>
                                        <p:tgtEl>
                                          <p:spTgt spid="91"/>
                                        </p:tgtEl>
                                      </p:cBhvr>
                                    </p:animEffect>
                                  </p:childTnLst>
                                </p:cTn>
                              </p:par>
                            </p:childTnLst>
                          </p:cTn>
                        </p:par>
                        <p:par>
                          <p:cTn id="27" fill="hold">
                            <p:stCondLst>
                              <p:cond delay="500"/>
                            </p:stCondLst>
                            <p:childTnLst>
                              <p:par>
                                <p:cTn id="28" presetID="10" presetClass="entr" presetSubtype="0" fill="hold" grpId="0" nodeType="afterEffect">
                                  <p:stCondLst>
                                    <p:cond delay="0"/>
                                  </p:stCondLst>
                                  <p:childTnLst>
                                    <p:set>
                                      <p:cBhvr>
                                        <p:cTn id="29" dur="1" fill="hold">
                                          <p:stCondLst>
                                            <p:cond delay="0"/>
                                          </p:stCondLst>
                                        </p:cTn>
                                        <p:tgtEl>
                                          <p:spTgt spid="89"/>
                                        </p:tgtEl>
                                        <p:attrNameLst>
                                          <p:attrName>style.visibility</p:attrName>
                                        </p:attrNameLst>
                                      </p:cBhvr>
                                      <p:to>
                                        <p:strVal val="visible"/>
                                      </p:to>
                                    </p:set>
                                    <p:animEffect transition="in" filter="fade">
                                      <p:cBhvr>
                                        <p:cTn id="30" dur="500"/>
                                        <p:tgtEl>
                                          <p:spTgt spid="89"/>
                                        </p:tgtEl>
                                      </p:cBhvr>
                                    </p:animEffect>
                                  </p:childTnLst>
                                </p:cTn>
                              </p:par>
                            </p:childTnLst>
                          </p:cTn>
                        </p:par>
                        <p:par>
                          <p:cTn id="31" fill="hold">
                            <p:stCondLst>
                              <p:cond delay="1000"/>
                            </p:stCondLst>
                            <p:childTnLst>
                              <p:par>
                                <p:cTn id="32" presetID="10" presetClass="entr" presetSubtype="0" fill="hold" nodeType="afterEffect">
                                  <p:stCondLst>
                                    <p:cond delay="0"/>
                                  </p:stCondLst>
                                  <p:childTnLst>
                                    <p:set>
                                      <p:cBhvr>
                                        <p:cTn id="33" dur="1" fill="hold">
                                          <p:stCondLst>
                                            <p:cond delay="0"/>
                                          </p:stCondLst>
                                        </p:cTn>
                                        <p:tgtEl>
                                          <p:spTgt spid="41"/>
                                        </p:tgtEl>
                                        <p:attrNameLst>
                                          <p:attrName>style.visibility</p:attrName>
                                        </p:attrNameLst>
                                      </p:cBhvr>
                                      <p:to>
                                        <p:strVal val="visible"/>
                                      </p:to>
                                    </p:set>
                                    <p:animEffect transition="in" filter="fade">
                                      <p:cBhvr>
                                        <p:cTn id="34" dur="500"/>
                                        <p:tgtEl>
                                          <p:spTgt spid="41"/>
                                        </p:tgtEl>
                                      </p:cBhvr>
                                    </p:animEffect>
                                  </p:childTnLst>
                                </p:cTn>
                              </p:par>
                            </p:childTnLst>
                          </p:cTn>
                        </p:par>
                        <p:par>
                          <p:cTn id="35" fill="hold">
                            <p:stCondLst>
                              <p:cond delay="1500"/>
                            </p:stCondLst>
                            <p:childTnLst>
                              <p:par>
                                <p:cTn id="36" presetID="22" presetClass="entr" presetSubtype="8" fill="hold" nodeType="afterEffect">
                                  <p:stCondLst>
                                    <p:cond delay="0"/>
                                  </p:stCondLst>
                                  <p:childTnLst>
                                    <p:set>
                                      <p:cBhvr>
                                        <p:cTn id="37" dur="1" fill="hold">
                                          <p:stCondLst>
                                            <p:cond delay="0"/>
                                          </p:stCondLst>
                                        </p:cTn>
                                        <p:tgtEl>
                                          <p:spTgt spid="79"/>
                                        </p:tgtEl>
                                        <p:attrNameLst>
                                          <p:attrName>style.visibility</p:attrName>
                                        </p:attrNameLst>
                                      </p:cBhvr>
                                      <p:to>
                                        <p:strVal val="visible"/>
                                      </p:to>
                                    </p:set>
                                    <p:animEffect transition="in" filter="wipe(left)">
                                      <p:cBhvr>
                                        <p:cTn id="38" dur="500"/>
                                        <p:tgtEl>
                                          <p:spTgt spid="79"/>
                                        </p:tgtEl>
                                      </p:cBhvr>
                                    </p:animEffect>
                                  </p:childTnLst>
                                </p:cTn>
                              </p:par>
                            </p:childTnLst>
                          </p:cTn>
                        </p:par>
                        <p:par>
                          <p:cTn id="39" fill="hold">
                            <p:stCondLst>
                              <p:cond delay="2000"/>
                            </p:stCondLst>
                            <p:childTnLst>
                              <p:par>
                                <p:cTn id="40" presetID="10" presetClass="entr" presetSubtype="0" fill="hold" nodeType="afterEffect">
                                  <p:stCondLst>
                                    <p:cond delay="0"/>
                                  </p:stCondLst>
                                  <p:childTnLst>
                                    <p:set>
                                      <p:cBhvr>
                                        <p:cTn id="41" dur="1" fill="hold">
                                          <p:stCondLst>
                                            <p:cond delay="0"/>
                                          </p:stCondLst>
                                        </p:cTn>
                                        <p:tgtEl>
                                          <p:spTgt spid="45"/>
                                        </p:tgtEl>
                                        <p:attrNameLst>
                                          <p:attrName>style.visibility</p:attrName>
                                        </p:attrNameLst>
                                      </p:cBhvr>
                                      <p:to>
                                        <p:strVal val="visible"/>
                                      </p:to>
                                    </p:set>
                                    <p:animEffect transition="in" filter="fade">
                                      <p:cBhvr>
                                        <p:cTn id="42" dur="500"/>
                                        <p:tgtEl>
                                          <p:spTgt spid="45"/>
                                        </p:tgtEl>
                                      </p:cBhvr>
                                    </p:animEffect>
                                  </p:childTnLst>
                                </p:cTn>
                              </p:par>
                            </p:childTnLst>
                          </p:cTn>
                        </p:par>
                        <p:par>
                          <p:cTn id="43" fill="hold">
                            <p:stCondLst>
                              <p:cond delay="2500"/>
                            </p:stCondLst>
                            <p:childTnLst>
                              <p:par>
                                <p:cTn id="44" presetID="10" presetClass="entr" presetSubtype="0" fill="hold" nodeType="afterEffect">
                                  <p:stCondLst>
                                    <p:cond delay="0"/>
                                  </p:stCondLst>
                                  <p:childTnLst>
                                    <p:set>
                                      <p:cBhvr>
                                        <p:cTn id="45" dur="1" fill="hold">
                                          <p:stCondLst>
                                            <p:cond delay="0"/>
                                          </p:stCondLst>
                                        </p:cTn>
                                        <p:tgtEl>
                                          <p:spTgt spid="61"/>
                                        </p:tgtEl>
                                        <p:attrNameLst>
                                          <p:attrName>style.visibility</p:attrName>
                                        </p:attrNameLst>
                                      </p:cBhvr>
                                      <p:to>
                                        <p:strVal val="visible"/>
                                      </p:to>
                                    </p:set>
                                    <p:animEffect transition="in" filter="fade">
                                      <p:cBhvr>
                                        <p:cTn id="46" dur="250"/>
                                        <p:tgtEl>
                                          <p:spTgt spid="61"/>
                                        </p:tgtEl>
                                      </p:cBhvr>
                                    </p:animEffect>
                                  </p:childTnLst>
                                </p:cTn>
                              </p:par>
                            </p:childTnLst>
                          </p:cTn>
                        </p:par>
                        <p:par>
                          <p:cTn id="47" fill="hold">
                            <p:stCondLst>
                              <p:cond delay="2750"/>
                            </p:stCondLst>
                            <p:childTnLst>
                              <p:par>
                                <p:cTn id="48" presetID="10" presetClass="entr" presetSubtype="0" fill="hold" nodeType="afterEffect">
                                  <p:stCondLst>
                                    <p:cond delay="0"/>
                                  </p:stCondLst>
                                  <p:childTnLst>
                                    <p:set>
                                      <p:cBhvr>
                                        <p:cTn id="49" dur="1" fill="hold">
                                          <p:stCondLst>
                                            <p:cond delay="0"/>
                                          </p:stCondLst>
                                        </p:cTn>
                                        <p:tgtEl>
                                          <p:spTgt spid="64"/>
                                        </p:tgtEl>
                                        <p:attrNameLst>
                                          <p:attrName>style.visibility</p:attrName>
                                        </p:attrNameLst>
                                      </p:cBhvr>
                                      <p:to>
                                        <p:strVal val="visible"/>
                                      </p:to>
                                    </p:set>
                                    <p:animEffect transition="in" filter="fade">
                                      <p:cBhvr>
                                        <p:cTn id="50" dur="250"/>
                                        <p:tgtEl>
                                          <p:spTgt spid="64"/>
                                        </p:tgtEl>
                                      </p:cBhvr>
                                    </p:animEffect>
                                  </p:childTnLst>
                                </p:cTn>
                              </p:par>
                            </p:childTnLst>
                          </p:cTn>
                        </p:par>
                        <p:par>
                          <p:cTn id="51" fill="hold">
                            <p:stCondLst>
                              <p:cond delay="3000"/>
                            </p:stCondLst>
                            <p:childTnLst>
                              <p:par>
                                <p:cTn id="52" presetID="10" presetClass="entr" presetSubtype="0" fill="hold" nodeType="afterEffect">
                                  <p:stCondLst>
                                    <p:cond delay="0"/>
                                  </p:stCondLst>
                                  <p:childTnLst>
                                    <p:set>
                                      <p:cBhvr>
                                        <p:cTn id="53" dur="1" fill="hold">
                                          <p:stCondLst>
                                            <p:cond delay="0"/>
                                          </p:stCondLst>
                                        </p:cTn>
                                        <p:tgtEl>
                                          <p:spTgt spid="67"/>
                                        </p:tgtEl>
                                        <p:attrNameLst>
                                          <p:attrName>style.visibility</p:attrName>
                                        </p:attrNameLst>
                                      </p:cBhvr>
                                      <p:to>
                                        <p:strVal val="visible"/>
                                      </p:to>
                                    </p:set>
                                    <p:animEffect transition="in" filter="fade">
                                      <p:cBhvr>
                                        <p:cTn id="54" dur="250"/>
                                        <p:tgtEl>
                                          <p:spTgt spid="67"/>
                                        </p:tgtEl>
                                      </p:cBhvr>
                                    </p:animEffect>
                                  </p:childTnLst>
                                </p:cTn>
                              </p:par>
                            </p:childTnLst>
                          </p:cTn>
                        </p:par>
                        <p:par>
                          <p:cTn id="55" fill="hold">
                            <p:stCondLst>
                              <p:cond delay="3250"/>
                            </p:stCondLst>
                            <p:childTnLst>
                              <p:par>
                                <p:cTn id="56" presetID="10" presetClass="entr" presetSubtype="0" fill="hold" nodeType="afterEffect">
                                  <p:stCondLst>
                                    <p:cond delay="0"/>
                                  </p:stCondLst>
                                  <p:childTnLst>
                                    <p:set>
                                      <p:cBhvr>
                                        <p:cTn id="57" dur="1" fill="hold">
                                          <p:stCondLst>
                                            <p:cond delay="0"/>
                                          </p:stCondLst>
                                        </p:cTn>
                                        <p:tgtEl>
                                          <p:spTgt spid="42"/>
                                        </p:tgtEl>
                                        <p:attrNameLst>
                                          <p:attrName>style.visibility</p:attrName>
                                        </p:attrNameLst>
                                      </p:cBhvr>
                                      <p:to>
                                        <p:strVal val="visible"/>
                                      </p:to>
                                    </p:set>
                                    <p:animEffect transition="in" filter="fade">
                                      <p:cBhvr>
                                        <p:cTn id="58" dur="250"/>
                                        <p:tgtEl>
                                          <p:spTgt spid="42"/>
                                        </p:tgtEl>
                                      </p:cBhvr>
                                    </p:animEffect>
                                  </p:childTnLst>
                                </p:cTn>
                              </p:par>
                            </p:childTnLst>
                          </p:cTn>
                        </p:par>
                        <p:par>
                          <p:cTn id="59" fill="hold">
                            <p:stCondLst>
                              <p:cond delay="3500"/>
                            </p:stCondLst>
                            <p:childTnLst>
                              <p:par>
                                <p:cTn id="60" presetID="1" presetClass="entr" presetSubtype="0" fill="hold" nodeType="afterEffect">
                                  <p:stCondLst>
                                    <p:cond delay="0"/>
                                  </p:stCondLst>
                                  <p:childTnLst>
                                    <p:set>
                                      <p:cBhvr>
                                        <p:cTn id="61" dur="1" fill="hold">
                                          <p:stCondLst>
                                            <p:cond delay="0"/>
                                          </p:stCondLst>
                                        </p:cTn>
                                        <p:tgtEl>
                                          <p:spTgt spid="46"/>
                                        </p:tgtEl>
                                        <p:attrNameLst>
                                          <p:attrName>style.visibility</p:attrName>
                                        </p:attrNameLst>
                                      </p:cBhvr>
                                      <p:to>
                                        <p:strVal val="visible"/>
                                      </p:to>
                                    </p:set>
                                  </p:childTnLst>
                                </p:cTn>
                              </p:par>
                            </p:childTnLst>
                          </p:cTn>
                        </p:par>
                        <p:par>
                          <p:cTn id="62" fill="hold">
                            <p:stCondLst>
                              <p:cond delay="3500"/>
                            </p:stCondLst>
                            <p:childTnLst>
                              <p:par>
                                <p:cTn id="63" presetID="1" presetClass="exit" presetSubtype="0" fill="hold" nodeType="afterEffect">
                                  <p:stCondLst>
                                    <p:cond delay="0"/>
                                  </p:stCondLst>
                                  <p:childTnLst>
                                    <p:set>
                                      <p:cBhvr>
                                        <p:cTn id="64" dur="1" fill="hold">
                                          <p:stCondLst>
                                            <p:cond delay="0"/>
                                          </p:stCondLst>
                                        </p:cTn>
                                        <p:tgtEl>
                                          <p:spTgt spid="79"/>
                                        </p:tgtEl>
                                        <p:attrNameLst>
                                          <p:attrName>style.visibility</p:attrName>
                                        </p:attrNameLst>
                                      </p:cBhvr>
                                      <p:to>
                                        <p:strVal val="hidden"/>
                                      </p:to>
                                    </p:set>
                                  </p:childTnLst>
                                </p:cTn>
                              </p:par>
                            </p:childTnLst>
                          </p:cTn>
                        </p:par>
                        <p:par>
                          <p:cTn id="65" fill="hold">
                            <p:stCondLst>
                              <p:cond delay="3500"/>
                            </p:stCondLst>
                            <p:childTnLst>
                              <p:par>
                                <p:cTn id="66" presetID="10" presetClass="entr" presetSubtype="0" fill="hold" nodeType="afterEffect">
                                  <p:stCondLst>
                                    <p:cond delay="0"/>
                                  </p:stCondLst>
                                  <p:childTnLst>
                                    <p:set>
                                      <p:cBhvr>
                                        <p:cTn id="67" dur="1" fill="hold">
                                          <p:stCondLst>
                                            <p:cond delay="0"/>
                                          </p:stCondLst>
                                        </p:cTn>
                                        <p:tgtEl>
                                          <p:spTgt spid="39"/>
                                        </p:tgtEl>
                                        <p:attrNameLst>
                                          <p:attrName>style.visibility</p:attrName>
                                        </p:attrNameLst>
                                      </p:cBhvr>
                                      <p:to>
                                        <p:strVal val="visible"/>
                                      </p:to>
                                    </p:set>
                                    <p:animEffect transition="in" filter="fade">
                                      <p:cBhvr>
                                        <p:cTn id="68" dur="500"/>
                                        <p:tgtEl>
                                          <p:spTgt spid="39"/>
                                        </p:tgtEl>
                                      </p:cBhvr>
                                    </p:animEffect>
                                  </p:childTnLst>
                                </p:cTn>
                              </p:par>
                            </p:childTnLst>
                          </p:cTn>
                        </p:par>
                        <p:par>
                          <p:cTn id="69" fill="hold">
                            <p:stCondLst>
                              <p:cond delay="4000"/>
                            </p:stCondLst>
                            <p:childTnLst>
                              <p:par>
                                <p:cTn id="70" presetID="22" presetClass="entr" presetSubtype="8" fill="hold" nodeType="afterEffect">
                                  <p:stCondLst>
                                    <p:cond delay="0"/>
                                  </p:stCondLst>
                                  <p:childTnLst>
                                    <p:set>
                                      <p:cBhvr>
                                        <p:cTn id="71" dur="1" fill="hold">
                                          <p:stCondLst>
                                            <p:cond delay="0"/>
                                          </p:stCondLst>
                                        </p:cTn>
                                        <p:tgtEl>
                                          <p:spTgt spid="80"/>
                                        </p:tgtEl>
                                        <p:attrNameLst>
                                          <p:attrName>style.visibility</p:attrName>
                                        </p:attrNameLst>
                                      </p:cBhvr>
                                      <p:to>
                                        <p:strVal val="visible"/>
                                      </p:to>
                                    </p:set>
                                    <p:animEffect transition="in" filter="wipe(left)">
                                      <p:cBhvr>
                                        <p:cTn id="72" dur="500"/>
                                        <p:tgtEl>
                                          <p:spTgt spid="80"/>
                                        </p:tgtEl>
                                      </p:cBhvr>
                                    </p:animEffect>
                                  </p:childTnLst>
                                </p:cTn>
                              </p:par>
                            </p:childTnLst>
                          </p:cTn>
                        </p:par>
                        <p:par>
                          <p:cTn id="73" fill="hold">
                            <p:stCondLst>
                              <p:cond delay="4500"/>
                            </p:stCondLst>
                            <p:childTnLst>
                              <p:par>
                                <p:cTn id="74" presetID="10" presetClass="entr" presetSubtype="0" fill="hold" nodeType="afterEffect">
                                  <p:stCondLst>
                                    <p:cond delay="0"/>
                                  </p:stCondLst>
                                  <p:childTnLst>
                                    <p:set>
                                      <p:cBhvr>
                                        <p:cTn id="75" dur="1" fill="hold">
                                          <p:stCondLst>
                                            <p:cond delay="0"/>
                                          </p:stCondLst>
                                        </p:cTn>
                                        <p:tgtEl>
                                          <p:spTgt spid="52"/>
                                        </p:tgtEl>
                                        <p:attrNameLst>
                                          <p:attrName>style.visibility</p:attrName>
                                        </p:attrNameLst>
                                      </p:cBhvr>
                                      <p:to>
                                        <p:strVal val="visible"/>
                                      </p:to>
                                    </p:set>
                                    <p:animEffect transition="in" filter="fade">
                                      <p:cBhvr>
                                        <p:cTn id="76" dur="250"/>
                                        <p:tgtEl>
                                          <p:spTgt spid="52"/>
                                        </p:tgtEl>
                                      </p:cBhvr>
                                    </p:animEffect>
                                  </p:childTnLst>
                                </p:cTn>
                              </p:par>
                            </p:childTnLst>
                          </p:cTn>
                        </p:par>
                        <p:par>
                          <p:cTn id="77" fill="hold">
                            <p:stCondLst>
                              <p:cond delay="4750"/>
                            </p:stCondLst>
                            <p:childTnLst>
                              <p:par>
                                <p:cTn id="78" presetID="10" presetClass="entr" presetSubtype="0" fill="hold" nodeType="afterEffect">
                                  <p:stCondLst>
                                    <p:cond delay="0"/>
                                  </p:stCondLst>
                                  <p:childTnLst>
                                    <p:set>
                                      <p:cBhvr>
                                        <p:cTn id="79" dur="1" fill="hold">
                                          <p:stCondLst>
                                            <p:cond delay="0"/>
                                          </p:stCondLst>
                                        </p:cTn>
                                        <p:tgtEl>
                                          <p:spTgt spid="55"/>
                                        </p:tgtEl>
                                        <p:attrNameLst>
                                          <p:attrName>style.visibility</p:attrName>
                                        </p:attrNameLst>
                                      </p:cBhvr>
                                      <p:to>
                                        <p:strVal val="visible"/>
                                      </p:to>
                                    </p:set>
                                    <p:animEffect transition="in" filter="fade">
                                      <p:cBhvr>
                                        <p:cTn id="80" dur="250"/>
                                        <p:tgtEl>
                                          <p:spTgt spid="55"/>
                                        </p:tgtEl>
                                      </p:cBhvr>
                                    </p:animEffect>
                                  </p:childTnLst>
                                </p:cTn>
                              </p:par>
                            </p:childTnLst>
                          </p:cTn>
                        </p:par>
                        <p:par>
                          <p:cTn id="81" fill="hold">
                            <p:stCondLst>
                              <p:cond delay="5000"/>
                            </p:stCondLst>
                            <p:childTnLst>
                              <p:par>
                                <p:cTn id="82" presetID="10" presetClass="entr" presetSubtype="0" fill="hold" nodeType="afterEffect">
                                  <p:stCondLst>
                                    <p:cond delay="0"/>
                                  </p:stCondLst>
                                  <p:childTnLst>
                                    <p:set>
                                      <p:cBhvr>
                                        <p:cTn id="83" dur="1" fill="hold">
                                          <p:stCondLst>
                                            <p:cond delay="0"/>
                                          </p:stCondLst>
                                        </p:cTn>
                                        <p:tgtEl>
                                          <p:spTgt spid="58"/>
                                        </p:tgtEl>
                                        <p:attrNameLst>
                                          <p:attrName>style.visibility</p:attrName>
                                        </p:attrNameLst>
                                      </p:cBhvr>
                                      <p:to>
                                        <p:strVal val="visible"/>
                                      </p:to>
                                    </p:set>
                                    <p:animEffect transition="in" filter="fade">
                                      <p:cBhvr>
                                        <p:cTn id="84" dur="250"/>
                                        <p:tgtEl>
                                          <p:spTgt spid="58"/>
                                        </p:tgtEl>
                                      </p:cBhvr>
                                    </p:animEffect>
                                  </p:childTnLst>
                                </p:cTn>
                              </p:par>
                            </p:childTnLst>
                          </p:cTn>
                        </p:par>
                        <p:par>
                          <p:cTn id="85" fill="hold">
                            <p:stCondLst>
                              <p:cond delay="5250"/>
                            </p:stCondLst>
                            <p:childTnLst>
                              <p:par>
                                <p:cTn id="86" presetID="10" presetClass="entr" presetSubtype="0" fill="hold" nodeType="afterEffect">
                                  <p:stCondLst>
                                    <p:cond delay="0"/>
                                  </p:stCondLst>
                                  <p:childTnLst>
                                    <p:set>
                                      <p:cBhvr>
                                        <p:cTn id="87" dur="1" fill="hold">
                                          <p:stCondLst>
                                            <p:cond delay="0"/>
                                          </p:stCondLst>
                                        </p:cTn>
                                        <p:tgtEl>
                                          <p:spTgt spid="47"/>
                                        </p:tgtEl>
                                        <p:attrNameLst>
                                          <p:attrName>style.visibility</p:attrName>
                                        </p:attrNameLst>
                                      </p:cBhvr>
                                      <p:to>
                                        <p:strVal val="visible"/>
                                      </p:to>
                                    </p:set>
                                    <p:animEffect transition="in" filter="fade">
                                      <p:cBhvr>
                                        <p:cTn id="88" dur="250"/>
                                        <p:tgtEl>
                                          <p:spTgt spid="47"/>
                                        </p:tgtEl>
                                      </p:cBhvr>
                                    </p:animEffect>
                                  </p:childTnLst>
                                </p:cTn>
                              </p:par>
                            </p:childTnLst>
                          </p:cTn>
                        </p:par>
                        <p:par>
                          <p:cTn id="89" fill="hold">
                            <p:stCondLst>
                              <p:cond delay="5500"/>
                            </p:stCondLst>
                            <p:childTnLst>
                              <p:par>
                                <p:cTn id="90" presetID="1" presetClass="entr" presetSubtype="0" fill="hold" nodeType="afterEffect">
                                  <p:stCondLst>
                                    <p:cond delay="0"/>
                                  </p:stCondLst>
                                  <p:childTnLst>
                                    <p:set>
                                      <p:cBhvr>
                                        <p:cTn id="91" dur="1" fill="hold">
                                          <p:stCondLst>
                                            <p:cond delay="0"/>
                                          </p:stCondLst>
                                        </p:cTn>
                                        <p:tgtEl>
                                          <p:spTgt spid="50"/>
                                        </p:tgtEl>
                                        <p:attrNameLst>
                                          <p:attrName>style.visibility</p:attrName>
                                        </p:attrNameLst>
                                      </p:cBhvr>
                                      <p:to>
                                        <p:strVal val="visible"/>
                                      </p:to>
                                    </p:set>
                                  </p:childTnLst>
                                </p:cTn>
                              </p:par>
                            </p:childTnLst>
                          </p:cTn>
                        </p:par>
                        <p:par>
                          <p:cTn id="92" fill="hold">
                            <p:stCondLst>
                              <p:cond delay="5500"/>
                            </p:stCondLst>
                            <p:childTnLst>
                              <p:par>
                                <p:cTn id="93" presetID="1" presetClass="exit" presetSubtype="0" fill="hold" nodeType="afterEffect">
                                  <p:stCondLst>
                                    <p:cond delay="0"/>
                                  </p:stCondLst>
                                  <p:childTnLst>
                                    <p:set>
                                      <p:cBhvr>
                                        <p:cTn id="94" dur="1" fill="hold">
                                          <p:stCondLst>
                                            <p:cond delay="0"/>
                                          </p:stCondLst>
                                        </p:cTn>
                                        <p:tgtEl>
                                          <p:spTgt spid="8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8" grpId="0"/>
      <p:bldP spid="89"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Personalization</a:t>
            </a:r>
            <a:endParaRPr lang="en-US" dirty="0"/>
          </a:p>
        </p:txBody>
      </p:sp>
      <p:pic>
        <p:nvPicPr>
          <p:cNvPr id="3" name="Picture 6" descr="C:\Users\Administrator\Desktop\Siggraph 2011\images\pipeline\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75270" y="1383030"/>
            <a:ext cx="1919225" cy="228600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844079" y="3688777"/>
            <a:ext cx="1623521" cy="338554"/>
          </a:xfrm>
          <a:prstGeom prst="rect">
            <a:avLst/>
          </a:prstGeom>
          <a:noFill/>
        </p:spPr>
        <p:txBody>
          <a:bodyPr wrap="none" rtlCol="0">
            <a:spAutoFit/>
          </a:bodyPr>
          <a:lstStyle/>
          <a:p>
            <a:r>
              <a:rPr lang="en-US" sz="1600" b="1" dirty="0" smtClean="0"/>
              <a:t>Perceptual space</a:t>
            </a:r>
            <a:endParaRPr lang="en-US" sz="1600" b="1" dirty="0"/>
          </a:p>
        </p:txBody>
      </p:sp>
      <p:sp>
        <p:nvSpPr>
          <p:cNvPr id="8" name="Curved Down Arrow 7"/>
          <p:cNvSpPr/>
          <p:nvPr/>
        </p:nvSpPr>
        <p:spPr>
          <a:xfrm>
            <a:off x="1872448" y="807613"/>
            <a:ext cx="5061752" cy="431601"/>
          </a:xfrm>
          <a:prstGeom prst="curvedDownArrow">
            <a:avLst>
              <a:gd name="adj1" fmla="val 72253"/>
              <a:gd name="adj2" fmla="val 131968"/>
              <a:gd name="adj3" fmla="val 33952"/>
            </a:avLst>
          </a:prstGeom>
          <a:solidFill>
            <a:srgbClr val="26B7EB"/>
          </a:solidFill>
          <a:ln w="9525">
            <a:solidFill>
              <a:schemeClr val="tx1"/>
            </a:solidFill>
          </a:ln>
          <a:effectLst>
            <a:outerShdw blurRad="50800" dist="38100" dir="2700000" algn="tl" rotWithShape="0">
              <a:prstClr val="black">
                <a:alpha val="40000"/>
              </a:prstClr>
            </a:outerShdw>
          </a:effectLst>
          <a:scene3d>
            <a:camera prst="orthographicFront"/>
            <a:lightRig rig="chilly"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9" name="Group 8"/>
          <p:cNvGrpSpPr>
            <a:grpSpLocks noChangeAspect="1"/>
          </p:cNvGrpSpPr>
          <p:nvPr/>
        </p:nvGrpSpPr>
        <p:grpSpPr>
          <a:xfrm>
            <a:off x="4075177" y="348387"/>
            <a:ext cx="881743" cy="1371600"/>
            <a:chOff x="6452572" y="1657350"/>
            <a:chExt cx="1143000" cy="1796534"/>
          </a:xfrm>
        </p:grpSpPr>
        <p:sp>
          <p:nvSpPr>
            <p:cNvPr id="10" name="Rectangle 9"/>
            <p:cNvSpPr/>
            <p:nvPr/>
          </p:nvSpPr>
          <p:spPr>
            <a:xfrm>
              <a:off x="6452572" y="1657350"/>
              <a:ext cx="1143000" cy="1796534"/>
            </a:xfrm>
            <a:prstGeom prst="rect">
              <a:avLst/>
            </a:prstGeom>
            <a:gradFill flip="none" rotWithShape="1">
              <a:gsLst>
                <a:gs pos="0">
                  <a:schemeClr val="tx1">
                    <a:lumMod val="11000"/>
                    <a:lumOff val="89000"/>
                  </a:schemeClr>
                </a:gs>
                <a:gs pos="100000">
                  <a:schemeClr val="accent1">
                    <a:tint val="23500"/>
                    <a:satMod val="160000"/>
                    <a:lumMod val="9000"/>
                    <a:lumOff val="91000"/>
                  </a:schemeClr>
                </a:gs>
              </a:gsLst>
              <a:lin ang="13500000" scaled="1"/>
              <a:tileRect/>
            </a:gradFill>
            <a:ln w="12700">
              <a:solidFill>
                <a:schemeClr val="bg1">
                  <a:lumMod val="6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p:cNvGrpSpPr/>
            <p:nvPr/>
          </p:nvGrpSpPr>
          <p:grpSpPr>
            <a:xfrm>
              <a:off x="6537246" y="1799247"/>
              <a:ext cx="960775" cy="1532269"/>
              <a:chOff x="6543685" y="1837881"/>
              <a:chExt cx="960775" cy="1532269"/>
            </a:xfrm>
          </p:grpSpPr>
          <p:grpSp>
            <p:nvGrpSpPr>
              <p:cNvPr id="12" name="Group 11"/>
              <p:cNvGrpSpPr/>
              <p:nvPr/>
            </p:nvGrpSpPr>
            <p:grpSpPr>
              <a:xfrm>
                <a:off x="6752956" y="1855233"/>
                <a:ext cx="751504" cy="396393"/>
                <a:chOff x="6457919" y="3803012"/>
                <a:chExt cx="1855164" cy="978538"/>
              </a:xfrm>
            </p:grpSpPr>
            <p:pic>
              <p:nvPicPr>
                <p:cNvPr id="14" name="Picture 1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7328478" y="3912281"/>
                  <a:ext cx="984605" cy="772947"/>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pic>
            <p:grpSp>
              <p:nvGrpSpPr>
                <p:cNvPr id="15" name="Group 14"/>
                <p:cNvGrpSpPr/>
                <p:nvPr/>
              </p:nvGrpSpPr>
              <p:grpSpPr>
                <a:xfrm>
                  <a:off x="6457919" y="3803012"/>
                  <a:ext cx="1273605" cy="978538"/>
                  <a:chOff x="5739394" y="3965897"/>
                  <a:chExt cx="1225354" cy="941466"/>
                </a:xfrm>
              </p:grpSpPr>
              <p:pic>
                <p:nvPicPr>
                  <p:cNvPr id="16" name="Picture 4" descr="C:\Users\Administrator\Dropbox\shutterglasses.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5739394" y="4143327"/>
                    <a:ext cx="1225354" cy="586606"/>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7" name="Group 16"/>
                  <p:cNvGrpSpPr/>
                  <p:nvPr/>
                </p:nvGrpSpPr>
                <p:grpSpPr>
                  <a:xfrm>
                    <a:off x="5987187" y="3965897"/>
                    <a:ext cx="941466" cy="941466"/>
                    <a:chOff x="5548480" y="2190750"/>
                    <a:chExt cx="941466" cy="941466"/>
                  </a:xfrm>
                </p:grpSpPr>
                <p:cxnSp>
                  <p:nvCxnSpPr>
                    <p:cNvPr id="18" name="Straight Connector 17"/>
                    <p:cNvCxnSpPr>
                      <a:stCxn id="19" idx="1"/>
                      <a:endCxn id="19" idx="5"/>
                    </p:cNvCxnSpPr>
                    <p:nvPr/>
                  </p:nvCxnSpPr>
                  <p:spPr>
                    <a:xfrm>
                      <a:off x="5686355" y="2328625"/>
                      <a:ext cx="665716" cy="665716"/>
                    </a:xfrm>
                    <a:prstGeom prst="line">
                      <a:avLst/>
                    </a:prstGeom>
                    <a:ln w="41275">
                      <a:solidFill>
                        <a:srgbClr val="E200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548480" y="2190750"/>
                      <a:ext cx="941466" cy="941466"/>
                    </a:xfrm>
                    <a:prstGeom prst="ellipse">
                      <a:avLst/>
                    </a:prstGeom>
                    <a:noFill/>
                    <a:ln w="41275">
                      <a:solidFill>
                        <a:srgbClr val="E2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pic>
            <p:nvPicPr>
              <p:cNvPr id="13" name="Picture 3"/>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6543685" y="1837881"/>
                <a:ext cx="960775" cy="1532269"/>
              </a:xfrm>
              <a:prstGeom prst="rect">
                <a:avLst/>
              </a:prstGeom>
              <a:noFill/>
              <a:extLst>
                <a:ext uri="{909E8E84-426E-40DD-AFC4-6F175D3DCCD1}">
                  <a14:hiddenFill xmlns:a14="http://schemas.microsoft.com/office/drawing/2010/main">
                    <a:solidFill>
                      <a:srgbClr val="FFFFFF"/>
                    </a:solidFill>
                  </a14:hiddenFill>
                </a:ext>
              </a:extLst>
            </p:spPr>
          </p:pic>
        </p:grpSp>
      </p:grpSp>
      <p:pic>
        <p:nvPicPr>
          <p:cNvPr id="20" name="Picture 8"/>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3501455" y="917170"/>
            <a:ext cx="932909" cy="1280160"/>
          </a:xfrm>
          <a:prstGeom prst="rect">
            <a:avLst/>
          </a:prstGeom>
          <a:noFill/>
          <a:ln>
            <a:noFill/>
          </a:ln>
          <a:effectLst>
            <a:outerShdw dist="35921" dir="2700000" algn="ctr" rotWithShape="0">
              <a:schemeClr val="bg2"/>
            </a:outerShdw>
            <a:softEdge rad="3175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Curved Down Arrow 20"/>
          <p:cNvSpPr/>
          <p:nvPr/>
        </p:nvSpPr>
        <p:spPr>
          <a:xfrm flipH="1" flipV="1">
            <a:off x="1828800" y="4121349"/>
            <a:ext cx="5061752" cy="431601"/>
          </a:xfrm>
          <a:prstGeom prst="curvedDownArrow">
            <a:avLst>
              <a:gd name="adj1" fmla="val 72253"/>
              <a:gd name="adj2" fmla="val 131968"/>
              <a:gd name="adj3" fmla="val 33952"/>
            </a:avLst>
          </a:prstGeom>
          <a:solidFill>
            <a:srgbClr val="26B7EB"/>
          </a:solidFill>
          <a:ln w="9525">
            <a:solidFill>
              <a:schemeClr val="tx1"/>
            </a:solidFill>
          </a:ln>
          <a:effectLst>
            <a:outerShdw blurRad="50800" dist="38100" dir="2700000" algn="tl" rotWithShape="0">
              <a:prstClr val="black">
                <a:alpha val="40000"/>
              </a:prstClr>
            </a:outerShdw>
          </a:effectLst>
          <a:scene3d>
            <a:camera prst="orthographicFront"/>
            <a:lightRig rig="chilly"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26" name="Group 25"/>
          <p:cNvGrpSpPr/>
          <p:nvPr/>
        </p:nvGrpSpPr>
        <p:grpSpPr>
          <a:xfrm>
            <a:off x="998596" y="1383030"/>
            <a:ext cx="1747702" cy="1237119"/>
            <a:chOff x="998596" y="1383030"/>
            <a:chExt cx="1747702" cy="1237119"/>
          </a:xfrm>
        </p:grpSpPr>
        <p:pic>
          <p:nvPicPr>
            <p:cNvPr id="4" name="Picture 4"/>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b="16455"/>
            <a:stretch/>
          </p:blipFill>
          <p:spPr bwMode="auto">
            <a:xfrm>
              <a:off x="998596" y="1383030"/>
              <a:ext cx="1747702" cy="993122"/>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1295400" y="2343150"/>
              <a:ext cx="1285929" cy="276999"/>
            </a:xfrm>
            <a:prstGeom prst="rect">
              <a:avLst/>
            </a:prstGeom>
            <a:noFill/>
          </p:spPr>
          <p:txBody>
            <a:bodyPr wrap="none" rtlCol="0">
              <a:spAutoFit/>
            </a:bodyPr>
            <a:lstStyle/>
            <a:p>
              <a:r>
                <a:rPr lang="en-US" sz="1200" b="1" dirty="0" smtClean="0"/>
                <a:t>Original disparity</a:t>
              </a:r>
              <a:endParaRPr lang="en-US" sz="1200" b="1" dirty="0"/>
            </a:p>
          </p:txBody>
        </p:sp>
      </p:grpSp>
      <p:grpSp>
        <p:nvGrpSpPr>
          <p:cNvPr id="25" name="Group 24"/>
          <p:cNvGrpSpPr/>
          <p:nvPr/>
        </p:nvGrpSpPr>
        <p:grpSpPr>
          <a:xfrm>
            <a:off x="990600" y="2724150"/>
            <a:ext cx="1747702" cy="1256980"/>
            <a:chOff x="990600" y="2715235"/>
            <a:chExt cx="1747702" cy="1256980"/>
          </a:xfrm>
        </p:grpSpPr>
        <p:pic>
          <p:nvPicPr>
            <p:cNvPr id="22" name="Picture 4"/>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b="17560"/>
            <a:stretch/>
          </p:blipFill>
          <p:spPr bwMode="auto">
            <a:xfrm>
              <a:off x="990600" y="2715235"/>
              <a:ext cx="1747702" cy="979981"/>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4" name="TextBox 23"/>
            <p:cNvSpPr txBox="1"/>
            <p:nvPr/>
          </p:nvSpPr>
          <p:spPr>
            <a:xfrm>
              <a:off x="1263205" y="3695216"/>
              <a:ext cx="1349665" cy="276999"/>
            </a:xfrm>
            <a:prstGeom prst="rect">
              <a:avLst/>
            </a:prstGeom>
            <a:noFill/>
          </p:spPr>
          <p:txBody>
            <a:bodyPr wrap="none" rtlCol="0">
              <a:spAutoFit/>
            </a:bodyPr>
            <a:lstStyle/>
            <a:p>
              <a:r>
                <a:rPr lang="en-US" sz="1200" b="1" dirty="0" smtClean="0"/>
                <a:t>Adjusted disparity</a:t>
              </a:r>
              <a:endParaRPr lang="en-US" sz="1200" b="1" dirty="0"/>
            </a:p>
          </p:txBody>
        </p:sp>
      </p:grpSp>
      <p:grpSp>
        <p:nvGrpSpPr>
          <p:cNvPr id="27" name="Group 26"/>
          <p:cNvGrpSpPr>
            <a:grpSpLocks noChangeAspect="1"/>
          </p:cNvGrpSpPr>
          <p:nvPr/>
        </p:nvGrpSpPr>
        <p:grpSpPr>
          <a:xfrm>
            <a:off x="4128355" y="3121250"/>
            <a:ext cx="881743" cy="1371600"/>
            <a:chOff x="5003732" y="1657350"/>
            <a:chExt cx="1143000" cy="1796534"/>
          </a:xfrm>
        </p:grpSpPr>
        <p:sp>
          <p:nvSpPr>
            <p:cNvPr id="28" name="Rectangle 27"/>
            <p:cNvSpPr/>
            <p:nvPr/>
          </p:nvSpPr>
          <p:spPr>
            <a:xfrm>
              <a:off x="5003732" y="1657350"/>
              <a:ext cx="1143000" cy="1796534"/>
            </a:xfrm>
            <a:prstGeom prst="rect">
              <a:avLst/>
            </a:prstGeom>
            <a:gradFill flip="none" rotWithShape="1">
              <a:gsLst>
                <a:gs pos="0">
                  <a:schemeClr val="tx1">
                    <a:lumMod val="11000"/>
                    <a:lumOff val="89000"/>
                  </a:schemeClr>
                </a:gs>
                <a:gs pos="100000">
                  <a:schemeClr val="accent1">
                    <a:tint val="23500"/>
                    <a:satMod val="160000"/>
                    <a:lumMod val="9000"/>
                    <a:lumOff val="91000"/>
                  </a:schemeClr>
                </a:gs>
              </a:gsLst>
              <a:lin ang="13500000" scaled="1"/>
              <a:tileRect/>
            </a:gradFill>
            <a:ln w="12700">
              <a:solidFill>
                <a:schemeClr val="bg1">
                  <a:lumMod val="6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p:cNvGrpSpPr/>
            <p:nvPr/>
          </p:nvGrpSpPr>
          <p:grpSpPr>
            <a:xfrm>
              <a:off x="5102180" y="1677610"/>
              <a:ext cx="946104" cy="1656140"/>
              <a:chOff x="4343400" y="1765816"/>
              <a:chExt cx="946104" cy="1656140"/>
            </a:xfrm>
          </p:grpSpPr>
          <p:pic>
            <p:nvPicPr>
              <p:cNvPr id="30" name="Picture 2"/>
              <p:cNvPicPr>
                <a:picLocks noChangeAspect="1" noChangeArrowheads="1"/>
              </p:cNvPicPr>
              <p:nvPr/>
            </p:nvPicPr>
            <p:blipFill>
              <a:blip r:embed="rId9" cstate="print">
                <a:extLst>
                  <a:ext uri="{28A0092B-C50C-407E-A947-70E740481C1C}">
                    <a14:useLocalDpi xmlns:a14="http://schemas.microsoft.com/office/drawing/2010/main" val="0"/>
                  </a:ext>
                </a:extLst>
              </a:blip>
              <a:stretch>
                <a:fillRect/>
              </a:stretch>
            </p:blipFill>
            <p:spPr bwMode="auto">
              <a:xfrm>
                <a:off x="4343400" y="1885950"/>
                <a:ext cx="939664" cy="1536006"/>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9"/>
              <p:cNvPicPr>
                <a:picLocks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677416" y="1765816"/>
                <a:ext cx="612088" cy="61241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cap="flat">
                    <a:solidFill>
                      <a:schemeClr val="tx1"/>
                    </a:solidFill>
                    <a:round/>
                    <a:headEnd/>
                    <a:tailEnd/>
                  </a14:hiddenLine>
                </a:ext>
              </a:extLst>
            </p:spPr>
          </p:pic>
        </p:grpSp>
      </p:grpSp>
      <p:pic>
        <p:nvPicPr>
          <p:cNvPr id="32" name="Picture 3"/>
          <p:cNvPicPr>
            <a:picLocks noChangeAspect="1" noChangeArrowheads="1"/>
          </p:cNvPicPr>
          <p:nvPr/>
        </p:nvPicPr>
        <p:blipFill>
          <a:blip r:embed="rId11">
            <a:extLst>
              <a:ext uri="{28A0092B-C50C-407E-A947-70E740481C1C}">
                <a14:useLocalDpi xmlns:a14="http://schemas.microsoft.com/office/drawing/2010/main" val="0"/>
              </a:ext>
            </a:extLst>
          </a:blip>
          <a:stretch>
            <a:fillRect/>
          </a:stretch>
        </p:blipFill>
        <p:spPr bwMode="auto">
          <a:xfrm>
            <a:off x="3501455" y="3562350"/>
            <a:ext cx="932910" cy="1280160"/>
          </a:xfrm>
          <a:prstGeom prst="rect">
            <a:avLst/>
          </a:prstGeom>
          <a:noFill/>
          <a:ln>
            <a:noFill/>
          </a:ln>
          <a:effectLst>
            <a:outerShdw dist="35921" dir="2700000" algn="ctr" rotWithShape="0">
              <a:schemeClr val="bg2"/>
            </a:outerShdw>
            <a:softEdge rad="3175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lide Number Placeholder 4"/>
          <p:cNvSpPr>
            <a:spLocks noGrp="1"/>
          </p:cNvSpPr>
          <p:nvPr>
            <p:ph type="sldNum" sz="quarter" idx="12"/>
          </p:nvPr>
        </p:nvSpPr>
        <p:spPr/>
        <p:txBody>
          <a:bodyPr/>
          <a:lstStyle/>
          <a:p>
            <a:fld id="{4AF310B5-B37C-4062-950A-8FEDA86889CC}" type="slidenum">
              <a:rPr lang="en-US" smtClean="0"/>
              <a:t>51</a:t>
            </a:fld>
            <a:endParaRPr lang="en-US"/>
          </a:p>
        </p:txBody>
      </p:sp>
    </p:spTree>
    <p:extLst>
      <p:ext uri="{BB962C8B-B14F-4D97-AF65-F5344CB8AC3E}">
        <p14:creationId xmlns:p14="http://schemas.microsoft.com/office/powerpoint/2010/main" val="39805202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up)">
                                      <p:cBhvr>
                                        <p:cTn id="15" dur="500"/>
                                        <p:tgtEl>
                                          <p:spTgt spid="3"/>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2"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right)">
                                      <p:cBhvr>
                                        <p:cTn id="31" dur="500"/>
                                        <p:tgtEl>
                                          <p:spTgt spid="21"/>
                                        </p:tgtEl>
                                      </p:cBhvr>
                                    </p:animEffect>
                                  </p:childTnLst>
                                </p:cTn>
                              </p:par>
                            </p:childTnLst>
                          </p:cTn>
                        </p:par>
                        <p:par>
                          <p:cTn id="32" fill="hold">
                            <p:stCondLst>
                              <p:cond delay="500"/>
                            </p:stCondLst>
                            <p:childTnLst>
                              <p:par>
                                <p:cTn id="33" presetID="10" presetClass="entr" presetSubtype="0" fill="hold"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par>
                          <p:cTn id="36" fill="hold">
                            <p:stCondLst>
                              <p:cond delay="1000"/>
                            </p:stCondLst>
                            <p:childTnLst>
                              <p:par>
                                <p:cTn id="37" presetID="10" presetClass="entr" presetSubtype="0" fill="hold" nodeType="after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500"/>
                                        <p:tgtEl>
                                          <p:spTgt spid="32"/>
                                        </p:tgtEl>
                                      </p:cBhvr>
                                    </p:animEffect>
                                  </p:childTnLst>
                                </p:cTn>
                              </p:par>
                            </p:childTnLst>
                          </p:cTn>
                        </p:par>
                        <p:par>
                          <p:cTn id="40" fill="hold">
                            <p:stCondLst>
                              <p:cond delay="1500"/>
                            </p:stCondLst>
                            <p:childTnLst>
                              <p:par>
                                <p:cTn id="41" presetID="10" presetClass="entr" presetSubtype="0"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P spid="21"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Personalization</a:t>
            </a:r>
            <a:endParaRPr lang="en-US" dirty="0"/>
          </a:p>
        </p:txBody>
      </p:sp>
      <p:pic>
        <p:nvPicPr>
          <p:cNvPr id="3"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014412" y="2671656"/>
            <a:ext cx="1110607" cy="1523999"/>
          </a:xfrm>
          <a:prstGeom prst="rect">
            <a:avLst/>
          </a:prstGeom>
          <a:noFill/>
          <a:ln>
            <a:noFill/>
          </a:ln>
          <a:effectLst>
            <a:outerShdw dist="35921" dir="2700000" algn="ctr" rotWithShape="0">
              <a:schemeClr val="bg2"/>
            </a:outerShdw>
            <a:softEdge rad="3175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8"/>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994597" y="2671656"/>
            <a:ext cx="1104421" cy="1515513"/>
          </a:xfrm>
          <a:prstGeom prst="rect">
            <a:avLst/>
          </a:prstGeom>
          <a:noFill/>
          <a:ln>
            <a:noFill/>
          </a:ln>
          <a:effectLst>
            <a:outerShdw dist="35921" dir="2700000" algn="ctr" rotWithShape="0">
              <a:schemeClr val="bg2"/>
            </a:outerShdw>
            <a:softEdge rad="3175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Group 4"/>
          <p:cNvGrpSpPr>
            <a:grpSpLocks/>
          </p:cNvGrpSpPr>
          <p:nvPr/>
        </p:nvGrpSpPr>
        <p:grpSpPr bwMode="auto">
          <a:xfrm>
            <a:off x="609600" y="895350"/>
            <a:ext cx="1905000" cy="1374834"/>
            <a:chOff x="0" y="0"/>
            <a:chExt cx="1696" cy="1223"/>
          </a:xfrm>
        </p:grpSpPr>
        <p:sp>
          <p:nvSpPr>
            <p:cNvPr id="6" name="Freeform 5"/>
            <p:cNvSpPr>
              <a:spLocks/>
            </p:cNvSpPr>
            <p:nvPr/>
          </p:nvSpPr>
          <p:spPr bwMode="auto">
            <a:xfrm>
              <a:off x="0" y="0"/>
              <a:ext cx="1696" cy="1223"/>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0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3"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3" y="2601"/>
                  </a:cubicBez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8"/>
                    <a:pt x="13801" y="17550"/>
                  </a:cubicBezTo>
                  <a:lnTo>
                    <a:pt x="13802" y="17549"/>
                  </a:lnTo>
                  <a:cubicBezTo>
                    <a:pt x="13280" y="19880"/>
                    <a:pt x="11461" y="21198"/>
                    <a:pt x="9738" y="20492"/>
                  </a:cubicBezTo>
                  <a:cubicBezTo>
                    <a:pt x="9016" y="20196"/>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25400" cap="flat">
              <a:solidFill>
                <a:schemeClr val="tx1"/>
              </a:solidFill>
              <a:prstDash val="solid"/>
              <a:round/>
              <a:headEnd type="none" w="med" len="med"/>
              <a:tailEnd type="none" w="med" len="med"/>
            </a:ln>
          </p:spPr>
          <p:txBody>
            <a:bodyPr lIns="0" tIns="0" rIns="0" bIns="0"/>
            <a:lstStyle/>
            <a:p>
              <a:endParaRPr lang="en-US"/>
            </a:p>
          </p:txBody>
        </p:sp>
        <p:sp>
          <p:nvSpPr>
            <p:cNvPr id="7" name="AutoShape 10"/>
            <p:cNvSpPr>
              <a:spLocks/>
            </p:cNvSpPr>
            <p:nvPr/>
          </p:nvSpPr>
          <p:spPr bwMode="auto">
            <a:xfrm>
              <a:off x="86" y="62"/>
              <a:ext cx="1554" cy="1041"/>
            </a:xfrm>
            <a:custGeom>
              <a:avLst/>
              <a:gdLst/>
              <a:ahLst/>
              <a:cxnLst/>
              <a:rect l="0" t="0" r="r" b="b"/>
              <a:pathLst>
                <a:path w="21600" h="21600">
                  <a:moveTo>
                    <a:pt x="1380" y="14010"/>
                  </a:moveTo>
                  <a:lnTo>
                    <a:pt x="1380" y="14010"/>
                  </a:lnTo>
                  <a:cubicBezTo>
                    <a:pt x="899" y="14065"/>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2" y="19050"/>
                  </a:lnTo>
                  <a:cubicBezTo>
                    <a:pt x="14510" y="19430"/>
                    <a:pt x="14461" y="19806"/>
                    <a:pt x="14386" y="20172"/>
                  </a:cubicBezTo>
                  <a:moveTo>
                    <a:pt x="17421" y="12116"/>
                  </a:moveTo>
                  <a:lnTo>
                    <a:pt x="17421" y="12116"/>
                  </a:lnTo>
                  <a:cubicBezTo>
                    <a:pt x="18513" y="12896"/>
                    <a:pt x="19203"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254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pic>
        <p:nvPicPr>
          <p:cNvPr id="8" name="Picture 10"/>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924438" y="1161477"/>
            <a:ext cx="1216152" cy="787686"/>
          </a:xfrm>
          <a:prstGeom prst="rect">
            <a:avLst/>
          </a:prstGeom>
          <a:noFill/>
          <a:ln>
            <a:noFill/>
          </a:ln>
          <a:effectLst>
            <a:softEdge rad="63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9" name="Group 8"/>
          <p:cNvGrpSpPr>
            <a:grpSpLocks/>
          </p:cNvGrpSpPr>
          <p:nvPr/>
        </p:nvGrpSpPr>
        <p:grpSpPr bwMode="auto">
          <a:xfrm>
            <a:off x="2667000" y="895350"/>
            <a:ext cx="1905000" cy="1374834"/>
            <a:chOff x="0" y="0"/>
            <a:chExt cx="1696" cy="1223"/>
          </a:xfrm>
        </p:grpSpPr>
        <p:sp>
          <p:nvSpPr>
            <p:cNvPr id="10" name="Freeform 9"/>
            <p:cNvSpPr>
              <a:spLocks/>
            </p:cNvSpPr>
            <p:nvPr/>
          </p:nvSpPr>
          <p:spPr bwMode="auto">
            <a:xfrm>
              <a:off x="0" y="0"/>
              <a:ext cx="1696" cy="1223"/>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0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3"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3" y="2601"/>
                  </a:cubicBez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8"/>
                    <a:pt x="13801" y="17550"/>
                  </a:cubicBezTo>
                  <a:lnTo>
                    <a:pt x="13802" y="17549"/>
                  </a:lnTo>
                  <a:cubicBezTo>
                    <a:pt x="13280" y="19880"/>
                    <a:pt x="11461" y="21198"/>
                    <a:pt x="9738" y="20492"/>
                  </a:cubicBezTo>
                  <a:cubicBezTo>
                    <a:pt x="9016" y="20196"/>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25400" cap="flat">
              <a:solidFill>
                <a:schemeClr val="tx1"/>
              </a:solidFill>
              <a:prstDash val="solid"/>
              <a:round/>
              <a:headEnd type="none" w="med" len="med"/>
              <a:tailEnd type="none" w="med" len="med"/>
            </a:ln>
          </p:spPr>
          <p:txBody>
            <a:bodyPr lIns="0" tIns="0" rIns="0" bIns="0"/>
            <a:lstStyle/>
            <a:p>
              <a:endParaRPr lang="en-US"/>
            </a:p>
          </p:txBody>
        </p:sp>
        <p:sp>
          <p:nvSpPr>
            <p:cNvPr id="11" name="AutoShape 10"/>
            <p:cNvSpPr>
              <a:spLocks/>
            </p:cNvSpPr>
            <p:nvPr/>
          </p:nvSpPr>
          <p:spPr bwMode="auto">
            <a:xfrm>
              <a:off x="86" y="62"/>
              <a:ext cx="1554" cy="1041"/>
            </a:xfrm>
            <a:custGeom>
              <a:avLst/>
              <a:gdLst/>
              <a:ahLst/>
              <a:cxnLst/>
              <a:rect l="0" t="0" r="r" b="b"/>
              <a:pathLst>
                <a:path w="21600" h="21600">
                  <a:moveTo>
                    <a:pt x="1380" y="14010"/>
                  </a:moveTo>
                  <a:lnTo>
                    <a:pt x="1380" y="14010"/>
                  </a:lnTo>
                  <a:cubicBezTo>
                    <a:pt x="899" y="14065"/>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2" y="19050"/>
                  </a:lnTo>
                  <a:cubicBezTo>
                    <a:pt x="14510" y="19430"/>
                    <a:pt x="14461" y="19806"/>
                    <a:pt x="14386" y="20172"/>
                  </a:cubicBezTo>
                  <a:moveTo>
                    <a:pt x="17421" y="12116"/>
                  </a:moveTo>
                  <a:lnTo>
                    <a:pt x="17421" y="12116"/>
                  </a:lnTo>
                  <a:cubicBezTo>
                    <a:pt x="18513" y="12896"/>
                    <a:pt x="19203"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254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pic>
        <p:nvPicPr>
          <p:cNvPr id="12" name="Picture 13"/>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2971800" y="1161477"/>
            <a:ext cx="1214143" cy="786384"/>
          </a:xfrm>
          <a:prstGeom prst="rect">
            <a:avLst/>
          </a:prstGeom>
          <a:noFill/>
          <a:ln>
            <a:noFill/>
          </a:ln>
          <a:effectLst>
            <a:softEdge rad="63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3" name="Group 12"/>
          <p:cNvGrpSpPr>
            <a:grpSpLocks/>
          </p:cNvGrpSpPr>
          <p:nvPr/>
        </p:nvGrpSpPr>
        <p:grpSpPr bwMode="auto">
          <a:xfrm>
            <a:off x="3455707" y="2786135"/>
            <a:ext cx="163793" cy="125120"/>
            <a:chOff x="0" y="0"/>
            <a:chExt cx="144" cy="110"/>
          </a:xfrm>
        </p:grpSpPr>
        <p:sp>
          <p:nvSpPr>
            <p:cNvPr id="14" name="Freeform 13"/>
            <p:cNvSpPr>
              <a:spLocks/>
            </p:cNvSpPr>
            <p:nvPr/>
          </p:nvSpPr>
          <p:spPr bwMode="auto">
            <a:xfrm>
              <a:off x="0" y="0"/>
              <a:ext cx="144" cy="110"/>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1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4"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4" y="2601"/>
                  </a:cubicBezTo>
                  <a:lnTo>
                    <a:pt x="18513" y="2601"/>
                  </a:ln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7"/>
                    <a:pt x="13801" y="17550"/>
                  </a:cubicBezTo>
                  <a:lnTo>
                    <a:pt x="13802" y="17549"/>
                  </a:lnTo>
                  <a:cubicBezTo>
                    <a:pt x="13280" y="19880"/>
                    <a:pt x="11461" y="21198"/>
                    <a:pt x="9738" y="20492"/>
                  </a:cubicBezTo>
                  <a:cubicBezTo>
                    <a:pt x="9016" y="20197"/>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12700" cap="flat">
              <a:solidFill>
                <a:schemeClr val="tx1"/>
              </a:solidFill>
              <a:prstDash val="solid"/>
              <a:round/>
              <a:headEnd type="none" w="med" len="med"/>
              <a:tailEnd type="none" w="med" len="med"/>
            </a:ln>
          </p:spPr>
          <p:txBody>
            <a:bodyPr lIns="0" tIns="0" rIns="0" bIns="0"/>
            <a:lstStyle/>
            <a:p>
              <a:endParaRPr lang="en-US"/>
            </a:p>
          </p:txBody>
        </p:sp>
        <p:sp>
          <p:nvSpPr>
            <p:cNvPr id="15" name="AutoShape 16"/>
            <p:cNvSpPr>
              <a:spLocks/>
            </p:cNvSpPr>
            <p:nvPr/>
          </p:nvSpPr>
          <p:spPr bwMode="auto">
            <a:xfrm>
              <a:off x="7" y="5"/>
              <a:ext cx="132" cy="94"/>
            </a:xfrm>
            <a:custGeom>
              <a:avLst/>
              <a:gdLst/>
              <a:ahLst/>
              <a:cxnLst/>
              <a:rect l="0" t="0" r="r" b="b"/>
              <a:pathLst>
                <a:path w="21600" h="2160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1" y="19050"/>
                  </a:lnTo>
                  <a:cubicBezTo>
                    <a:pt x="14510" y="19430"/>
                    <a:pt x="14461" y="19806"/>
                    <a:pt x="14386" y="20172"/>
                  </a:cubicBezTo>
                  <a:moveTo>
                    <a:pt x="17421" y="12116"/>
                  </a:moveTo>
                  <a:lnTo>
                    <a:pt x="17421" y="12116"/>
                  </a:lnTo>
                  <a:cubicBezTo>
                    <a:pt x="18513" y="12896"/>
                    <a:pt x="19202"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16" name="Group 15"/>
          <p:cNvGrpSpPr>
            <a:grpSpLocks/>
          </p:cNvGrpSpPr>
          <p:nvPr/>
        </p:nvGrpSpPr>
        <p:grpSpPr bwMode="auto">
          <a:xfrm>
            <a:off x="3088578" y="2633735"/>
            <a:ext cx="236590" cy="187680"/>
            <a:chOff x="0" y="0"/>
            <a:chExt cx="208" cy="165"/>
          </a:xfrm>
        </p:grpSpPr>
        <p:sp>
          <p:nvSpPr>
            <p:cNvPr id="17" name="Freeform 16"/>
            <p:cNvSpPr>
              <a:spLocks/>
            </p:cNvSpPr>
            <p:nvPr/>
          </p:nvSpPr>
          <p:spPr bwMode="auto">
            <a:xfrm>
              <a:off x="0" y="0"/>
              <a:ext cx="208" cy="165"/>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1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3"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4" y="2601"/>
                  </a:cubicBezTo>
                  <a:lnTo>
                    <a:pt x="18513" y="2601"/>
                  </a:ln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8"/>
                    <a:pt x="13801" y="17550"/>
                  </a:cubicBezTo>
                  <a:lnTo>
                    <a:pt x="13802" y="17549"/>
                  </a:lnTo>
                  <a:cubicBezTo>
                    <a:pt x="13280" y="19880"/>
                    <a:pt x="11461" y="21198"/>
                    <a:pt x="9738" y="20492"/>
                  </a:cubicBezTo>
                  <a:cubicBezTo>
                    <a:pt x="9016" y="20197"/>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12700" cap="flat">
              <a:solidFill>
                <a:schemeClr val="tx1"/>
              </a:solidFill>
              <a:prstDash val="solid"/>
              <a:round/>
              <a:headEnd type="none" w="med" len="med"/>
              <a:tailEnd type="none" w="med" len="med"/>
            </a:ln>
          </p:spPr>
          <p:txBody>
            <a:bodyPr lIns="0" tIns="0" rIns="0" bIns="0"/>
            <a:lstStyle/>
            <a:p>
              <a:endParaRPr lang="en-US"/>
            </a:p>
          </p:txBody>
        </p:sp>
        <p:sp>
          <p:nvSpPr>
            <p:cNvPr id="18" name="AutoShape 19"/>
            <p:cNvSpPr>
              <a:spLocks/>
            </p:cNvSpPr>
            <p:nvPr/>
          </p:nvSpPr>
          <p:spPr bwMode="auto">
            <a:xfrm>
              <a:off x="10" y="8"/>
              <a:ext cx="191" cy="140"/>
            </a:xfrm>
            <a:custGeom>
              <a:avLst/>
              <a:gdLst/>
              <a:ahLst/>
              <a:cxnLst/>
              <a:rect l="0" t="0" r="r" b="b"/>
              <a:pathLst>
                <a:path w="21600" h="2160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2" y="19050"/>
                  </a:lnTo>
                  <a:cubicBezTo>
                    <a:pt x="14510" y="19430"/>
                    <a:pt x="14461" y="19806"/>
                    <a:pt x="14386" y="20172"/>
                  </a:cubicBezTo>
                  <a:moveTo>
                    <a:pt x="17421" y="12116"/>
                  </a:moveTo>
                  <a:lnTo>
                    <a:pt x="17421" y="12116"/>
                  </a:lnTo>
                  <a:cubicBezTo>
                    <a:pt x="18513" y="12896"/>
                    <a:pt x="19202"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19" name="Group 18"/>
          <p:cNvGrpSpPr>
            <a:grpSpLocks/>
          </p:cNvGrpSpPr>
          <p:nvPr/>
        </p:nvGrpSpPr>
        <p:grpSpPr bwMode="auto">
          <a:xfrm>
            <a:off x="2783778" y="2252735"/>
            <a:ext cx="391282" cy="302562"/>
            <a:chOff x="0" y="0"/>
            <a:chExt cx="344" cy="266"/>
          </a:xfrm>
        </p:grpSpPr>
        <p:sp>
          <p:nvSpPr>
            <p:cNvPr id="20" name="Freeform 19"/>
            <p:cNvSpPr>
              <a:spLocks/>
            </p:cNvSpPr>
            <p:nvPr/>
          </p:nvSpPr>
          <p:spPr bwMode="auto">
            <a:xfrm>
              <a:off x="0" y="0"/>
              <a:ext cx="344" cy="266"/>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1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3"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4" y="2601"/>
                  </a:cubicBezTo>
                  <a:lnTo>
                    <a:pt x="18513" y="2601"/>
                  </a:ln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8"/>
                    <a:pt x="13801" y="17550"/>
                  </a:cubicBezTo>
                  <a:lnTo>
                    <a:pt x="13802" y="17549"/>
                  </a:lnTo>
                  <a:cubicBezTo>
                    <a:pt x="13280" y="19880"/>
                    <a:pt x="11461" y="21198"/>
                    <a:pt x="9738" y="20492"/>
                  </a:cubicBezTo>
                  <a:cubicBezTo>
                    <a:pt x="9016" y="20197"/>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12700" cap="flat">
              <a:solidFill>
                <a:schemeClr val="tx1"/>
              </a:solidFill>
              <a:prstDash val="solid"/>
              <a:round/>
              <a:headEnd type="none" w="med" len="med"/>
              <a:tailEnd type="none" w="med" len="med"/>
            </a:ln>
          </p:spPr>
          <p:txBody>
            <a:bodyPr lIns="0" tIns="0" rIns="0" bIns="0"/>
            <a:lstStyle/>
            <a:p>
              <a:endParaRPr lang="en-US"/>
            </a:p>
          </p:txBody>
        </p:sp>
        <p:sp>
          <p:nvSpPr>
            <p:cNvPr id="21" name="AutoShape 22"/>
            <p:cNvSpPr>
              <a:spLocks/>
            </p:cNvSpPr>
            <p:nvPr/>
          </p:nvSpPr>
          <p:spPr bwMode="auto">
            <a:xfrm>
              <a:off x="17" y="13"/>
              <a:ext cx="315" cy="226"/>
            </a:xfrm>
            <a:custGeom>
              <a:avLst/>
              <a:gdLst/>
              <a:ahLst/>
              <a:cxnLst/>
              <a:rect l="0" t="0" r="r" b="b"/>
              <a:pathLst>
                <a:path w="21600" h="2160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1" y="19050"/>
                  </a:lnTo>
                  <a:cubicBezTo>
                    <a:pt x="14510" y="19430"/>
                    <a:pt x="14461" y="19806"/>
                    <a:pt x="14386" y="20172"/>
                  </a:cubicBezTo>
                  <a:moveTo>
                    <a:pt x="17421" y="12116"/>
                  </a:moveTo>
                  <a:lnTo>
                    <a:pt x="17421" y="12116"/>
                  </a:lnTo>
                  <a:cubicBezTo>
                    <a:pt x="18513" y="12896"/>
                    <a:pt x="19202"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22" name="Group 21"/>
          <p:cNvGrpSpPr>
            <a:grpSpLocks/>
          </p:cNvGrpSpPr>
          <p:nvPr/>
        </p:nvGrpSpPr>
        <p:grpSpPr bwMode="auto">
          <a:xfrm>
            <a:off x="1510129" y="2747856"/>
            <a:ext cx="163793" cy="125120"/>
            <a:chOff x="0" y="0"/>
            <a:chExt cx="144" cy="110"/>
          </a:xfrm>
        </p:grpSpPr>
        <p:sp>
          <p:nvSpPr>
            <p:cNvPr id="23" name="Freeform 22"/>
            <p:cNvSpPr>
              <a:spLocks/>
            </p:cNvSpPr>
            <p:nvPr/>
          </p:nvSpPr>
          <p:spPr bwMode="auto">
            <a:xfrm>
              <a:off x="0" y="0"/>
              <a:ext cx="144" cy="110"/>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1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4"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4" y="2601"/>
                  </a:cubicBezTo>
                  <a:lnTo>
                    <a:pt x="18513" y="2601"/>
                  </a:ln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7"/>
                    <a:pt x="13801" y="17550"/>
                  </a:cubicBezTo>
                  <a:lnTo>
                    <a:pt x="13802" y="17549"/>
                  </a:lnTo>
                  <a:cubicBezTo>
                    <a:pt x="13280" y="19880"/>
                    <a:pt x="11461" y="21198"/>
                    <a:pt x="9738" y="20492"/>
                  </a:cubicBezTo>
                  <a:cubicBezTo>
                    <a:pt x="9016" y="20197"/>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12700" cap="flat">
              <a:solidFill>
                <a:schemeClr val="tx1"/>
              </a:solidFill>
              <a:prstDash val="solid"/>
              <a:round/>
              <a:headEnd type="none" w="med" len="med"/>
              <a:tailEnd type="none" w="med" len="med"/>
            </a:ln>
          </p:spPr>
          <p:txBody>
            <a:bodyPr lIns="0" tIns="0" rIns="0" bIns="0"/>
            <a:lstStyle/>
            <a:p>
              <a:endParaRPr lang="en-US"/>
            </a:p>
          </p:txBody>
        </p:sp>
        <p:sp>
          <p:nvSpPr>
            <p:cNvPr id="24" name="AutoShape 16"/>
            <p:cNvSpPr>
              <a:spLocks/>
            </p:cNvSpPr>
            <p:nvPr/>
          </p:nvSpPr>
          <p:spPr bwMode="auto">
            <a:xfrm>
              <a:off x="7" y="5"/>
              <a:ext cx="132" cy="94"/>
            </a:xfrm>
            <a:custGeom>
              <a:avLst/>
              <a:gdLst/>
              <a:ahLst/>
              <a:cxnLst/>
              <a:rect l="0" t="0" r="r" b="b"/>
              <a:pathLst>
                <a:path w="21600" h="2160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1" y="19050"/>
                  </a:lnTo>
                  <a:cubicBezTo>
                    <a:pt x="14510" y="19430"/>
                    <a:pt x="14461" y="19806"/>
                    <a:pt x="14386" y="20172"/>
                  </a:cubicBezTo>
                  <a:moveTo>
                    <a:pt x="17421" y="12116"/>
                  </a:moveTo>
                  <a:lnTo>
                    <a:pt x="17421" y="12116"/>
                  </a:lnTo>
                  <a:cubicBezTo>
                    <a:pt x="18513" y="12896"/>
                    <a:pt x="19202"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25" name="Group 24"/>
          <p:cNvGrpSpPr>
            <a:grpSpLocks/>
          </p:cNvGrpSpPr>
          <p:nvPr/>
        </p:nvGrpSpPr>
        <p:grpSpPr bwMode="auto">
          <a:xfrm>
            <a:off x="1143000" y="2595456"/>
            <a:ext cx="236590" cy="187680"/>
            <a:chOff x="0" y="0"/>
            <a:chExt cx="208" cy="165"/>
          </a:xfrm>
        </p:grpSpPr>
        <p:sp>
          <p:nvSpPr>
            <p:cNvPr id="26" name="Freeform 25"/>
            <p:cNvSpPr>
              <a:spLocks/>
            </p:cNvSpPr>
            <p:nvPr/>
          </p:nvSpPr>
          <p:spPr bwMode="auto">
            <a:xfrm>
              <a:off x="0" y="0"/>
              <a:ext cx="208" cy="165"/>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1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3"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4" y="2601"/>
                  </a:cubicBezTo>
                  <a:lnTo>
                    <a:pt x="18513" y="2601"/>
                  </a:ln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8"/>
                    <a:pt x="13801" y="17550"/>
                  </a:cubicBezTo>
                  <a:lnTo>
                    <a:pt x="13802" y="17549"/>
                  </a:lnTo>
                  <a:cubicBezTo>
                    <a:pt x="13280" y="19880"/>
                    <a:pt x="11461" y="21198"/>
                    <a:pt x="9738" y="20492"/>
                  </a:cubicBezTo>
                  <a:cubicBezTo>
                    <a:pt x="9016" y="20197"/>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12700" cap="flat">
              <a:solidFill>
                <a:schemeClr val="tx1"/>
              </a:solidFill>
              <a:prstDash val="solid"/>
              <a:round/>
              <a:headEnd type="none" w="med" len="med"/>
              <a:tailEnd type="none" w="med" len="med"/>
            </a:ln>
          </p:spPr>
          <p:txBody>
            <a:bodyPr lIns="0" tIns="0" rIns="0" bIns="0"/>
            <a:lstStyle/>
            <a:p>
              <a:endParaRPr lang="en-US"/>
            </a:p>
          </p:txBody>
        </p:sp>
        <p:sp>
          <p:nvSpPr>
            <p:cNvPr id="27" name="AutoShape 19"/>
            <p:cNvSpPr>
              <a:spLocks/>
            </p:cNvSpPr>
            <p:nvPr/>
          </p:nvSpPr>
          <p:spPr bwMode="auto">
            <a:xfrm>
              <a:off x="10" y="8"/>
              <a:ext cx="191" cy="140"/>
            </a:xfrm>
            <a:custGeom>
              <a:avLst/>
              <a:gdLst/>
              <a:ahLst/>
              <a:cxnLst/>
              <a:rect l="0" t="0" r="r" b="b"/>
              <a:pathLst>
                <a:path w="21600" h="2160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2" y="19050"/>
                  </a:lnTo>
                  <a:cubicBezTo>
                    <a:pt x="14510" y="19430"/>
                    <a:pt x="14461" y="19806"/>
                    <a:pt x="14386" y="20172"/>
                  </a:cubicBezTo>
                  <a:moveTo>
                    <a:pt x="17421" y="12116"/>
                  </a:moveTo>
                  <a:lnTo>
                    <a:pt x="17421" y="12116"/>
                  </a:lnTo>
                  <a:cubicBezTo>
                    <a:pt x="18513" y="12896"/>
                    <a:pt x="19202"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nvGrpSpPr>
          <p:cNvPr id="28" name="Group 27"/>
          <p:cNvGrpSpPr>
            <a:grpSpLocks/>
          </p:cNvGrpSpPr>
          <p:nvPr/>
        </p:nvGrpSpPr>
        <p:grpSpPr bwMode="auto">
          <a:xfrm>
            <a:off x="838200" y="2214456"/>
            <a:ext cx="391282" cy="302562"/>
            <a:chOff x="0" y="0"/>
            <a:chExt cx="344" cy="266"/>
          </a:xfrm>
        </p:grpSpPr>
        <p:sp>
          <p:nvSpPr>
            <p:cNvPr id="29" name="Freeform 28"/>
            <p:cNvSpPr>
              <a:spLocks/>
            </p:cNvSpPr>
            <p:nvPr/>
          </p:nvSpPr>
          <p:spPr bwMode="auto">
            <a:xfrm>
              <a:off x="0" y="0"/>
              <a:ext cx="344" cy="266"/>
            </a:xfrm>
            <a:custGeom>
              <a:avLst/>
              <a:gdLst>
                <a:gd name="T0" fmla="+- 0 2198 297"/>
                <a:gd name="T1" fmla="*/ T0 w 20879"/>
                <a:gd name="T2" fmla="+- 0 7211 402"/>
                <a:gd name="T3" fmla="*/ 7211 h 20683"/>
                <a:gd name="T4" fmla="+- 0 2197 297"/>
                <a:gd name="T5" fmla="*/ T4 w 20879"/>
                <a:gd name="T6" fmla="+- 0 7211 402"/>
                <a:gd name="T7" fmla="*/ 7211 h 20683"/>
                <a:gd name="T8" fmla="+- 0 4988 297"/>
                <a:gd name="T9" fmla="*/ T8 w 20879"/>
                <a:gd name="T10" fmla="+- 0 2261 402"/>
                <a:gd name="T11" fmla="*/ 2261 h 20683"/>
                <a:gd name="T12" fmla="+- 0 7075 297"/>
                <a:gd name="T13" fmla="*/ T12 w 20879"/>
                <a:gd name="T14" fmla="+- 0 2824 402"/>
                <a:gd name="T15" fmla="*/ 2824 h 20683"/>
                <a:gd name="T16" fmla="+- 0 7075 297"/>
                <a:gd name="T17" fmla="*/ T16 w 20879"/>
                <a:gd name="T18" fmla="+- 0 2824 402"/>
                <a:gd name="T19" fmla="*/ 2824 h 20683"/>
                <a:gd name="T20" fmla="+- 0 10556 297"/>
                <a:gd name="T21" fmla="*/ T20 w 20879"/>
                <a:gd name="T22" fmla="+- 0 1384 402"/>
                <a:gd name="T23" fmla="*/ 1384 h 20683"/>
                <a:gd name="T24" fmla="+- 0 11154 297"/>
                <a:gd name="T25" fmla="*/ T24 w 20879"/>
                <a:gd name="T26" fmla="+- 0 1977 402"/>
                <a:gd name="T27" fmla="*/ 1977 h 20683"/>
                <a:gd name="T28" fmla="+- 0 11154 297"/>
                <a:gd name="T29" fmla="*/ T28 w 20879"/>
                <a:gd name="T30" fmla="+- 0 1977 402"/>
                <a:gd name="T31" fmla="*/ 1977 h 20683"/>
                <a:gd name="T32" fmla="+- 0 13980 297"/>
                <a:gd name="T33" fmla="*/ T32 w 20879"/>
                <a:gd name="T34" fmla="+- 0 701 402"/>
                <a:gd name="T35" fmla="*/ 701 h 20683"/>
                <a:gd name="T36" fmla="+- 0 14715 297"/>
                <a:gd name="T37" fmla="*/ T36 w 20879"/>
                <a:gd name="T38" fmla="+- 0 1522 402"/>
                <a:gd name="T39" fmla="*/ 1522 h 20683"/>
                <a:gd name="T40" fmla="+- 0 14715 297"/>
                <a:gd name="T41" fmla="*/ T40 w 20879"/>
                <a:gd name="T42" fmla="+- 0 1522 402"/>
                <a:gd name="T43" fmla="*/ 1522 h 20683"/>
                <a:gd name="T44" fmla="+- 0 18019 297"/>
                <a:gd name="T45" fmla="*/ T44 w 20879"/>
                <a:gd name="T46" fmla="+- 0 1155 402"/>
                <a:gd name="T47" fmla="*/ 1155 h 20683"/>
                <a:gd name="T48" fmla="+- 0 18811 297"/>
                <a:gd name="T49" fmla="*/ T48 w 20879"/>
                <a:gd name="T50" fmla="+- 0 3003 402"/>
                <a:gd name="T51" fmla="*/ 3003 h 20683"/>
                <a:gd name="T52" fmla="+- 0 18810 297"/>
                <a:gd name="T53" fmla="*/ T52 w 20879"/>
                <a:gd name="T54" fmla="+- 0 3003 402"/>
                <a:gd name="T55" fmla="*/ 3003 h 20683"/>
                <a:gd name="T56" fmla="+- 0 20618 297"/>
                <a:gd name="T57" fmla="*/ T56 w 20879"/>
                <a:gd name="T58" fmla="+- 0 7276 402"/>
                <a:gd name="T59" fmla="*/ 7276 h 20683"/>
                <a:gd name="T60" fmla="+- 0 20500 297"/>
                <a:gd name="T61" fmla="*/ T60 w 20879"/>
                <a:gd name="T62" fmla="+- 0 7733 402"/>
                <a:gd name="T63" fmla="*/ 7733 h 20683"/>
                <a:gd name="T64" fmla="+- 0 20500 297"/>
                <a:gd name="T65" fmla="*/ T64 w 20879"/>
                <a:gd name="T66" fmla="+- 0 7733 402"/>
                <a:gd name="T67" fmla="*/ 7733 h 20683"/>
                <a:gd name="T68" fmla="+- 0 19898 297"/>
                <a:gd name="T69" fmla="*/ T68 w 20879"/>
                <a:gd name="T70" fmla="+- 0 13920 402"/>
                <a:gd name="T71" fmla="*/ 13920 h 20683"/>
                <a:gd name="T72" fmla="+- 0 18369 297"/>
                <a:gd name="T73" fmla="*/ T72 w 20879"/>
                <a:gd name="T74" fmla="+- 0 14788 402"/>
                <a:gd name="T75" fmla="*/ 14788 h 20683"/>
                <a:gd name="T76" fmla="+- 0 18369 297"/>
                <a:gd name="T77" fmla="*/ T76 w 20879"/>
                <a:gd name="T78" fmla="+- 0 14788 402"/>
                <a:gd name="T79" fmla="*/ 14788 h 20683"/>
                <a:gd name="T80" fmla="+- 0 15555 297"/>
                <a:gd name="T81" fmla="*/ T80 w 20879"/>
                <a:gd name="T82" fmla="+- 0 18523 402"/>
                <a:gd name="T83" fmla="*/ 18523 h 20683"/>
                <a:gd name="T84" fmla="+- 0 14098 297"/>
                <a:gd name="T85" fmla="*/ T84 w 20879"/>
                <a:gd name="T86" fmla="+- 0 17952 402"/>
                <a:gd name="T87" fmla="*/ 17952 h 20683"/>
                <a:gd name="T88" fmla="+- 0 14099 297"/>
                <a:gd name="T89" fmla="*/ T88 w 20879"/>
                <a:gd name="T90" fmla="+- 0 17951 402"/>
                <a:gd name="T91" fmla="*/ 17951 h 20683"/>
                <a:gd name="T92" fmla="+- 0 10035 297"/>
                <a:gd name="T93" fmla="*/ T92 w 20879"/>
                <a:gd name="T94" fmla="+- 0 20894 402"/>
                <a:gd name="T95" fmla="*/ 20894 h 20683"/>
                <a:gd name="T96" fmla="+- 0 8270 297"/>
                <a:gd name="T97" fmla="*/ T96 w 20879"/>
                <a:gd name="T98" fmla="+- 0 19124 402"/>
                <a:gd name="T99" fmla="*/ 19124 h 20683"/>
                <a:gd name="T100" fmla="+- 0 8270 297"/>
                <a:gd name="T101" fmla="*/ T100 w 20879"/>
                <a:gd name="T102" fmla="+- 0 19124 402"/>
                <a:gd name="T103" fmla="*/ 19124 h 20683"/>
                <a:gd name="T104" fmla="+- 0 3156 297"/>
                <a:gd name="T105" fmla="*/ T104 w 20879"/>
                <a:gd name="T106" fmla="+- 0 17399 402"/>
                <a:gd name="T107" fmla="*/ 17399 h 20683"/>
                <a:gd name="T108" fmla="+- 0 3117 297"/>
                <a:gd name="T109" fmla="*/ T108 w 20879"/>
                <a:gd name="T110" fmla="+- 0 17308 402"/>
                <a:gd name="T111" fmla="*/ 17308 h 20683"/>
                <a:gd name="T112" fmla="+- 0 3117 297"/>
                <a:gd name="T113" fmla="*/ T112 w 20879"/>
                <a:gd name="T114" fmla="+- 0 17309 402"/>
                <a:gd name="T115" fmla="*/ 17309 h 20683"/>
                <a:gd name="T116" fmla="+- 0 781 297"/>
                <a:gd name="T117" fmla="*/ T116 w 20879"/>
                <a:gd name="T118" fmla="+- 0 14826 402"/>
                <a:gd name="T119" fmla="*/ 14826 h 20683"/>
                <a:gd name="T120" fmla="+- 0 1335 297"/>
                <a:gd name="T121" fmla="*/ T120 w 20879"/>
                <a:gd name="T122" fmla="+- 0 12561 402"/>
                <a:gd name="T123" fmla="*/ 12561 h 20683"/>
                <a:gd name="T124" fmla="+- 0 1335 297"/>
                <a:gd name="T125" fmla="*/ T124 w 20879"/>
                <a:gd name="T126" fmla="+- 0 12561 402"/>
                <a:gd name="T127" fmla="*/ 12561 h 20683"/>
                <a:gd name="T128" fmla="+- 0 585 297"/>
                <a:gd name="T129" fmla="*/ T128 w 20879"/>
                <a:gd name="T130" fmla="+- 0 8668 402"/>
                <a:gd name="T131" fmla="*/ 8668 h 20683"/>
                <a:gd name="T132" fmla="+- 0 2180 297"/>
                <a:gd name="T133" fmla="*/ T132 w 20879"/>
                <a:gd name="T134" fmla="+- 0 7276 402"/>
                <a:gd name="T135" fmla="*/ 7276 h 20683"/>
                <a:gd name="T136" fmla="+- 0 2198 297"/>
                <a:gd name="T137" fmla="*/ T136 w 20879"/>
                <a:gd name="T138" fmla="+- 0 7211 402"/>
                <a:gd name="T139" fmla="*/ 7211 h 20683"/>
                <a:gd name="T140" fmla="+- 0 2198 297"/>
                <a:gd name="T141" fmla="*/ T140 w 20879"/>
                <a:gd name="T142" fmla="+- 0 7211 402"/>
                <a:gd name="T143" fmla="*/ 7211 h 2068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Lst>
              <a:rect l="0" t="0" r="r" b="b"/>
              <a:pathLst>
                <a:path w="20879" h="20683">
                  <a:moveTo>
                    <a:pt x="1901" y="6809"/>
                  </a:moveTo>
                  <a:lnTo>
                    <a:pt x="1900" y="6809"/>
                  </a:lnTo>
                  <a:cubicBezTo>
                    <a:pt x="1658" y="4403"/>
                    <a:pt x="2907" y="2186"/>
                    <a:pt x="4691" y="1859"/>
                  </a:cubicBezTo>
                  <a:cubicBezTo>
                    <a:pt x="5414" y="1726"/>
                    <a:pt x="6149" y="1924"/>
                    <a:pt x="6778" y="2422"/>
                  </a:cubicBezTo>
                  <a:cubicBezTo>
                    <a:pt x="7445" y="726"/>
                    <a:pt x="9003" y="81"/>
                    <a:pt x="10259" y="982"/>
                  </a:cubicBezTo>
                  <a:cubicBezTo>
                    <a:pt x="10479" y="1140"/>
                    <a:pt x="10680" y="1339"/>
                    <a:pt x="10857" y="1575"/>
                  </a:cubicBezTo>
                  <a:cubicBezTo>
                    <a:pt x="11377" y="169"/>
                    <a:pt x="12642" y="-402"/>
                    <a:pt x="13683" y="299"/>
                  </a:cubicBezTo>
                  <a:cubicBezTo>
                    <a:pt x="13971" y="494"/>
                    <a:pt x="14223" y="774"/>
                    <a:pt x="14418" y="1120"/>
                  </a:cubicBezTo>
                  <a:cubicBezTo>
                    <a:pt x="15255" y="-210"/>
                    <a:pt x="16734" y="-374"/>
                    <a:pt x="17722" y="753"/>
                  </a:cubicBezTo>
                  <a:cubicBezTo>
                    <a:pt x="18137" y="1227"/>
                    <a:pt x="18417" y="1880"/>
                    <a:pt x="18514" y="2601"/>
                  </a:cubicBezTo>
                  <a:lnTo>
                    <a:pt x="18513" y="2601"/>
                  </a:lnTo>
                  <a:cubicBezTo>
                    <a:pt x="19885" y="3106"/>
                    <a:pt x="20694" y="5019"/>
                    <a:pt x="20321" y="6874"/>
                  </a:cubicBezTo>
                  <a:cubicBezTo>
                    <a:pt x="20290" y="7030"/>
                    <a:pt x="20250" y="7183"/>
                    <a:pt x="20203" y="7331"/>
                  </a:cubicBezTo>
                  <a:cubicBezTo>
                    <a:pt x="21303" y="9264"/>
                    <a:pt x="21034" y="12033"/>
                    <a:pt x="19601" y="13518"/>
                  </a:cubicBezTo>
                  <a:cubicBezTo>
                    <a:pt x="19155" y="13980"/>
                    <a:pt x="18629" y="14279"/>
                    <a:pt x="18072" y="14386"/>
                  </a:cubicBezTo>
                  <a:cubicBezTo>
                    <a:pt x="18060" y="16465"/>
                    <a:pt x="16800" y="18137"/>
                    <a:pt x="15258" y="18121"/>
                  </a:cubicBezTo>
                  <a:cubicBezTo>
                    <a:pt x="14742" y="18115"/>
                    <a:pt x="14238" y="17918"/>
                    <a:pt x="13801" y="17550"/>
                  </a:cubicBezTo>
                  <a:lnTo>
                    <a:pt x="13802" y="17549"/>
                  </a:lnTo>
                  <a:cubicBezTo>
                    <a:pt x="13280" y="19880"/>
                    <a:pt x="11461" y="21198"/>
                    <a:pt x="9738" y="20492"/>
                  </a:cubicBezTo>
                  <a:cubicBezTo>
                    <a:pt x="9016" y="20197"/>
                    <a:pt x="8392" y="19571"/>
                    <a:pt x="7973" y="18722"/>
                  </a:cubicBezTo>
                  <a:cubicBezTo>
                    <a:pt x="6209" y="20158"/>
                    <a:pt x="3920" y="19386"/>
                    <a:pt x="2859" y="16997"/>
                  </a:cubicBezTo>
                  <a:cubicBezTo>
                    <a:pt x="2846" y="16967"/>
                    <a:pt x="2833" y="16937"/>
                    <a:pt x="2820" y="16906"/>
                  </a:cubicBezTo>
                  <a:lnTo>
                    <a:pt x="2820" y="16907"/>
                  </a:lnTo>
                  <a:cubicBezTo>
                    <a:pt x="1665" y="17089"/>
                    <a:pt x="620" y="15977"/>
                    <a:pt x="484" y="14424"/>
                  </a:cubicBezTo>
                  <a:cubicBezTo>
                    <a:pt x="412" y="13596"/>
                    <a:pt x="615" y="12767"/>
                    <a:pt x="1038" y="12159"/>
                  </a:cubicBezTo>
                  <a:cubicBezTo>
                    <a:pt x="39" y="11364"/>
                    <a:pt x="-297" y="9622"/>
                    <a:pt x="288" y="8266"/>
                  </a:cubicBezTo>
                  <a:cubicBezTo>
                    <a:pt x="626" y="7484"/>
                    <a:pt x="1218" y="6967"/>
                    <a:pt x="1883" y="6874"/>
                  </a:cubicBezTo>
                  <a:lnTo>
                    <a:pt x="1901" y="6809"/>
                  </a:lnTo>
                  <a:close/>
                  <a:moveTo>
                    <a:pt x="1901" y="6809"/>
                  </a:moveTo>
                </a:path>
              </a:pathLst>
            </a:custGeom>
            <a:gradFill rotWithShape="0">
              <a:gsLst>
                <a:gs pos="0">
                  <a:srgbClr val="FFFFFF"/>
                </a:gs>
                <a:gs pos="999">
                  <a:srgbClr val="FFFFFF"/>
                </a:gs>
                <a:gs pos="100000">
                  <a:srgbClr val="A3C5F2"/>
                </a:gs>
              </a:gsLst>
              <a:lin ang="5400000" scaled="1"/>
            </a:gradFill>
            <a:ln w="12700" cap="flat">
              <a:solidFill>
                <a:schemeClr val="tx1"/>
              </a:solidFill>
              <a:prstDash val="solid"/>
              <a:round/>
              <a:headEnd type="none" w="med" len="med"/>
              <a:tailEnd type="none" w="med" len="med"/>
            </a:ln>
          </p:spPr>
          <p:txBody>
            <a:bodyPr lIns="0" tIns="0" rIns="0" bIns="0"/>
            <a:lstStyle/>
            <a:p>
              <a:endParaRPr lang="en-US"/>
            </a:p>
          </p:txBody>
        </p:sp>
        <p:sp>
          <p:nvSpPr>
            <p:cNvPr id="30" name="AutoShape 22"/>
            <p:cNvSpPr>
              <a:spLocks/>
            </p:cNvSpPr>
            <p:nvPr/>
          </p:nvSpPr>
          <p:spPr bwMode="auto">
            <a:xfrm>
              <a:off x="17" y="13"/>
              <a:ext cx="315" cy="226"/>
            </a:xfrm>
            <a:custGeom>
              <a:avLst/>
              <a:gdLst/>
              <a:ahLst/>
              <a:cxnLst/>
              <a:rect l="0" t="0" r="r" b="b"/>
              <a:pathLst>
                <a:path w="21600" h="2160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6" y="21279"/>
                    <a:pt x="7534" y="20936"/>
                    <a:pt x="7438" y="20577"/>
                  </a:cubicBezTo>
                  <a:moveTo>
                    <a:pt x="14532" y="19050"/>
                  </a:moveTo>
                  <a:lnTo>
                    <a:pt x="14531" y="19050"/>
                  </a:lnTo>
                  <a:cubicBezTo>
                    <a:pt x="14510" y="19430"/>
                    <a:pt x="14461" y="19806"/>
                    <a:pt x="14386" y="20172"/>
                  </a:cubicBezTo>
                  <a:moveTo>
                    <a:pt x="17421" y="12116"/>
                  </a:moveTo>
                  <a:lnTo>
                    <a:pt x="17421" y="12116"/>
                  </a:lnTo>
                  <a:cubicBezTo>
                    <a:pt x="18513" y="12896"/>
                    <a:pt x="19202" y="14528"/>
                    <a:pt x="19193" y="16310"/>
                  </a:cubicBezTo>
                  <a:moveTo>
                    <a:pt x="21600" y="7649"/>
                  </a:moveTo>
                  <a:lnTo>
                    <a:pt x="21600" y="7649"/>
                  </a:lnTo>
                  <a:cubicBezTo>
                    <a:pt x="21423" y="8256"/>
                    <a:pt x="21153" y="8794"/>
                    <a:pt x="20811" y="9222"/>
                  </a:cubicBezTo>
                  <a:moveTo>
                    <a:pt x="19707" y="1814"/>
                  </a:moveTo>
                  <a:lnTo>
                    <a:pt x="19707" y="1814"/>
                  </a:lnTo>
                  <a:cubicBezTo>
                    <a:pt x="19737" y="2059"/>
                    <a:pt x="19751" y="2308"/>
                    <a:pt x="19748" y="2557"/>
                  </a:cubicBezTo>
                  <a:moveTo>
                    <a:pt x="14668" y="947"/>
                  </a:moveTo>
                  <a:lnTo>
                    <a:pt x="14668" y="947"/>
                  </a:lnTo>
                  <a:cubicBezTo>
                    <a:pt x="14771" y="605"/>
                    <a:pt x="14907" y="286"/>
                    <a:pt x="15073" y="0"/>
                  </a:cubicBezTo>
                  <a:moveTo>
                    <a:pt x="10888" y="1399"/>
                  </a:moveTo>
                  <a:lnTo>
                    <a:pt x="10888" y="1399"/>
                  </a:lnTo>
                  <a:cubicBezTo>
                    <a:pt x="10930" y="1116"/>
                    <a:pt x="10996" y="841"/>
                    <a:pt x="11084" y="582"/>
                  </a:cubicBezTo>
                  <a:moveTo>
                    <a:pt x="6452" y="1676"/>
                  </a:moveTo>
                  <a:lnTo>
                    <a:pt x="6452" y="1676"/>
                  </a:lnTo>
                  <a:cubicBezTo>
                    <a:pt x="6709" y="1897"/>
                    <a:pt x="6947" y="2163"/>
                    <a:pt x="7160" y="2469"/>
                  </a:cubicBezTo>
                  <a:moveTo>
                    <a:pt x="1072" y="7905"/>
                  </a:moveTo>
                  <a:lnTo>
                    <a:pt x="1072" y="7904"/>
                  </a:lnTo>
                  <a:cubicBezTo>
                    <a:pt x="1016" y="7632"/>
                    <a:pt x="975" y="7353"/>
                    <a:pt x="948" y="7070"/>
                  </a:cubicBezTo>
                </a:path>
              </a:pathLst>
            </a:custGeom>
            <a:noFill/>
            <a:ln w="12700" cap="flat">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pic>
        <p:nvPicPr>
          <p:cNvPr id="31" name="Picture 10"/>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971800" y="1161477"/>
            <a:ext cx="1216152" cy="787686"/>
          </a:xfrm>
          <a:prstGeom prst="rect">
            <a:avLst/>
          </a:prstGeom>
          <a:noFill/>
          <a:ln>
            <a:noFill/>
          </a:ln>
          <a:effectLst>
            <a:softEdge rad="63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2" name="TextBox 31"/>
          <p:cNvSpPr txBox="1"/>
          <p:nvPr/>
        </p:nvSpPr>
        <p:spPr>
          <a:xfrm>
            <a:off x="4784572" y="2114633"/>
            <a:ext cx="4299254" cy="400110"/>
          </a:xfrm>
          <a:prstGeom prst="rect">
            <a:avLst/>
          </a:prstGeom>
          <a:noFill/>
        </p:spPr>
        <p:txBody>
          <a:bodyPr wrap="none" rtlCol="0">
            <a:spAutoFit/>
          </a:bodyPr>
          <a:lstStyle/>
          <a:p>
            <a:r>
              <a:rPr lang="en-US" sz="2000" b="1" dirty="0" smtClean="0"/>
              <a:t>All users perceive the same regardless:</a:t>
            </a:r>
            <a:endParaRPr lang="en-US" sz="2000" b="1" dirty="0"/>
          </a:p>
        </p:txBody>
      </p:sp>
      <p:sp>
        <p:nvSpPr>
          <p:cNvPr id="33" name="TextBox 32"/>
          <p:cNvSpPr txBox="1"/>
          <p:nvPr/>
        </p:nvSpPr>
        <p:spPr>
          <a:xfrm>
            <a:off x="5410200" y="2583418"/>
            <a:ext cx="1523999" cy="369332"/>
          </a:xfrm>
          <a:prstGeom prst="rect">
            <a:avLst/>
          </a:prstGeom>
          <a:noFill/>
        </p:spPr>
        <p:txBody>
          <a:bodyPr wrap="square" rtlCol="0">
            <a:spAutoFit/>
          </a:bodyPr>
          <a:lstStyle/>
          <a:p>
            <a:pPr marL="285750" indent="-285750">
              <a:buFont typeface="Arial" pitchFamily="34" charset="0"/>
              <a:buChar char="•"/>
            </a:pPr>
            <a:r>
              <a:rPr lang="en-US" dirty="0" smtClean="0"/>
              <a:t>Equipment</a:t>
            </a:r>
          </a:p>
        </p:txBody>
      </p:sp>
      <p:sp>
        <p:nvSpPr>
          <p:cNvPr id="34" name="TextBox 33"/>
          <p:cNvSpPr txBox="1"/>
          <p:nvPr/>
        </p:nvSpPr>
        <p:spPr>
          <a:xfrm>
            <a:off x="5410200" y="2964418"/>
            <a:ext cx="2483476" cy="369332"/>
          </a:xfrm>
          <a:prstGeom prst="rect">
            <a:avLst/>
          </a:prstGeom>
          <a:noFill/>
        </p:spPr>
        <p:txBody>
          <a:bodyPr wrap="square" rtlCol="0">
            <a:spAutoFit/>
          </a:bodyPr>
          <a:lstStyle/>
          <a:p>
            <a:pPr marL="285750" indent="-285750">
              <a:buFont typeface="Arial" pitchFamily="34" charset="0"/>
              <a:buChar char="•"/>
            </a:pPr>
            <a:r>
              <a:rPr lang="en-US" dirty="0" smtClean="0"/>
              <a:t>Disparity sensitivity</a:t>
            </a:r>
          </a:p>
        </p:txBody>
      </p:sp>
      <p:sp>
        <p:nvSpPr>
          <p:cNvPr id="35" name="TextBox 34"/>
          <p:cNvSpPr txBox="1"/>
          <p:nvPr/>
        </p:nvSpPr>
        <p:spPr>
          <a:xfrm>
            <a:off x="2133600" y="1123950"/>
            <a:ext cx="754838" cy="830997"/>
          </a:xfrm>
          <a:prstGeom prst="rect">
            <a:avLst/>
          </a:prstGeom>
          <a:solidFill>
            <a:schemeClr val="bg1"/>
          </a:solidFill>
          <a:effectLst>
            <a:softEdge rad="127000"/>
          </a:effectLst>
        </p:spPr>
        <p:txBody>
          <a:bodyPr wrap="square" rtlCol="0">
            <a:spAutoFit/>
          </a:bodyPr>
          <a:lstStyle/>
          <a:p>
            <a:pPr algn="ctr"/>
            <a:r>
              <a:rPr lang="en-US" sz="4800" b="1" dirty="0" smtClean="0">
                <a:solidFill>
                  <a:srgbClr val="FF0000"/>
                </a:solidFill>
              </a:rPr>
              <a:t>=</a:t>
            </a:r>
            <a:endParaRPr lang="en-US" sz="4800" b="1" dirty="0">
              <a:solidFill>
                <a:srgbClr val="FF0000"/>
              </a:solidFill>
            </a:endParaRPr>
          </a:p>
        </p:txBody>
      </p:sp>
      <p:sp>
        <p:nvSpPr>
          <p:cNvPr id="36" name="Slide Number Placeholder 35"/>
          <p:cNvSpPr>
            <a:spLocks noGrp="1"/>
          </p:cNvSpPr>
          <p:nvPr>
            <p:ph type="sldNum" sz="quarter" idx="12"/>
          </p:nvPr>
        </p:nvSpPr>
        <p:spPr/>
        <p:txBody>
          <a:bodyPr/>
          <a:lstStyle/>
          <a:p>
            <a:fld id="{4AF310B5-B37C-4062-950A-8FEDA86889CC}" type="slidenum">
              <a:rPr lang="en-US" smtClean="0"/>
              <a:t>52</a:t>
            </a:fld>
            <a:endParaRPr lang="en-US"/>
          </a:p>
        </p:txBody>
      </p:sp>
    </p:spTree>
    <p:extLst>
      <p:ext uri="{BB962C8B-B14F-4D97-AF65-F5344CB8AC3E}">
        <p14:creationId xmlns:p14="http://schemas.microsoft.com/office/powerpoint/2010/main" val="5814601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fade">
                                      <p:cBhvr>
                                        <p:cTn id="14" dur="300"/>
                                        <p:tgtEl>
                                          <p:spTgt spid="31"/>
                                        </p:tgtEl>
                                      </p:cBhvr>
                                    </p:animEffect>
                                  </p:childTnLst>
                                </p:cTn>
                              </p:par>
                            </p:childTnLst>
                          </p:cTn>
                        </p:par>
                        <p:par>
                          <p:cTn id="15" fill="hold">
                            <p:stCondLst>
                              <p:cond delay="800"/>
                            </p:stCondLst>
                            <p:childTnLst>
                              <p:par>
                                <p:cTn id="16" presetID="10" presetClass="entr" presetSubtype="0" fill="hold" grpId="0" nodeType="after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childTnLst>
                          </p:cTn>
                        </p:par>
                        <p:par>
                          <p:cTn id="19" fill="hold">
                            <p:stCondLst>
                              <p:cond delay="1300"/>
                            </p:stCondLst>
                            <p:childTnLst>
                              <p:par>
                                <p:cTn id="20" presetID="10" presetClass="entr" presetSubtype="0" fill="hold" grpId="0" nodeType="after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500"/>
                                        <p:tgtEl>
                                          <p:spTgt spid="33"/>
                                        </p:tgtEl>
                                      </p:cBhvr>
                                    </p:animEffect>
                                  </p:childTnLst>
                                </p:cTn>
                              </p:par>
                            </p:childTnLst>
                          </p:cTn>
                        </p:par>
                        <p:par>
                          <p:cTn id="23" fill="hold">
                            <p:stCondLst>
                              <p:cond delay="1800"/>
                            </p:stCondLst>
                            <p:childTnLst>
                              <p:par>
                                <p:cTn id="24" presetID="10" presetClass="entr" presetSubtype="0" fill="hold" grpId="0" nodeType="after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fade">
                                      <p:cBhvr>
                                        <p:cTn id="26"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Backward-compatible stereo</a:t>
            </a:r>
            <a:endParaRPr lang="en-US" dirty="0"/>
          </a:p>
        </p:txBody>
      </p:sp>
      <p:grpSp>
        <p:nvGrpSpPr>
          <p:cNvPr id="18" name="Group 17"/>
          <p:cNvGrpSpPr/>
          <p:nvPr/>
        </p:nvGrpSpPr>
        <p:grpSpPr>
          <a:xfrm>
            <a:off x="4648200" y="998216"/>
            <a:ext cx="3879769" cy="3249934"/>
            <a:chOff x="1132112" y="895350"/>
            <a:chExt cx="2612573" cy="2188452"/>
          </a:xfrm>
        </p:grpSpPr>
        <p:pic>
          <p:nvPicPr>
            <p:cNvPr id="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2112" y="895350"/>
              <a:ext cx="2612573" cy="1920240"/>
            </a:xfrm>
            <a:prstGeom prst="rect">
              <a:avLst/>
            </a:prstGeom>
            <a:noFill/>
            <a:ln w="9525">
              <a:solidFill>
                <a:schemeClr val="bg1">
                  <a:lumMod val="85000"/>
                </a:schemeClr>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6" name="TextBox 5"/>
            <p:cNvSpPr txBox="1"/>
            <p:nvPr/>
          </p:nvSpPr>
          <p:spPr>
            <a:xfrm>
              <a:off x="1132112" y="2876550"/>
              <a:ext cx="2612573" cy="207252"/>
            </a:xfrm>
            <a:prstGeom prst="rect">
              <a:avLst/>
            </a:prstGeom>
            <a:noFill/>
          </p:spPr>
          <p:txBody>
            <a:bodyPr wrap="square" rtlCol="0">
              <a:spAutoFit/>
            </a:bodyPr>
            <a:lstStyle/>
            <a:p>
              <a:pPr algn="ctr"/>
              <a:r>
                <a:rPr lang="en-US" sz="1400" dirty="0" smtClean="0">
                  <a:solidFill>
                    <a:schemeClr val="tx1"/>
                  </a:solidFill>
                  <a:latin typeface="Calibri" pitchFamily="34" charset="0"/>
                  <a:cs typeface="Calibri" pitchFamily="34" charset="0"/>
                </a:rPr>
                <a:t>Standard stereo</a:t>
              </a:r>
              <a:endParaRPr lang="en-US" sz="1400" dirty="0">
                <a:solidFill>
                  <a:schemeClr val="tx1"/>
                </a:solidFill>
                <a:latin typeface="Calibri" pitchFamily="34" charset="0"/>
                <a:cs typeface="Calibri" pitchFamily="34" charset="0"/>
              </a:endParaRPr>
            </a:p>
          </p:txBody>
        </p:sp>
      </p:grpSp>
      <p:pic>
        <p:nvPicPr>
          <p:cNvPr id="13"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7687" y="961831"/>
            <a:ext cx="1080369" cy="1481756"/>
          </a:xfrm>
          <a:prstGeom prst="rect">
            <a:avLst/>
          </a:prstGeom>
          <a:noFill/>
          <a:ln>
            <a:noFill/>
          </a:ln>
          <a:effectLst>
            <a:outerShdw dist="35921" dir="2700000" algn="ctr" rotWithShape="0">
              <a:schemeClr val="bg2"/>
            </a:outerShdw>
            <a:softEdge rad="63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5" name="Group 14"/>
          <p:cNvGrpSpPr/>
          <p:nvPr/>
        </p:nvGrpSpPr>
        <p:grpSpPr>
          <a:xfrm>
            <a:off x="4648200" y="998216"/>
            <a:ext cx="3879770" cy="3249934"/>
            <a:chOff x="5410199" y="1916430"/>
            <a:chExt cx="2612574" cy="2188452"/>
          </a:xfrm>
        </p:grpSpPr>
        <p:pic>
          <p:nvPicPr>
            <p:cNvPr id="1026"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7620" r="5294"/>
            <a:stretch/>
          </p:blipFill>
          <p:spPr bwMode="auto">
            <a:xfrm>
              <a:off x="5410200" y="1916430"/>
              <a:ext cx="2612573" cy="1920240"/>
            </a:xfrm>
            <a:prstGeom prst="rect">
              <a:avLst/>
            </a:prstGeom>
            <a:noFill/>
            <a:ln w="15875">
              <a:solidFill>
                <a:schemeClr val="bg1">
                  <a:lumMod val="85000"/>
                </a:schemeClr>
              </a:solidFill>
            </a:ln>
            <a:effectLst>
              <a:outerShdw blurRad="50800" dist="38100" dir="2700000" algn="tl" rotWithShape="0">
                <a:prstClr val="black">
                  <a:alpha val="40000"/>
                </a:prstClr>
              </a:outerShdw>
            </a:effectLst>
          </p:spPr>
        </p:pic>
        <p:sp>
          <p:nvSpPr>
            <p:cNvPr id="16" name="TextBox 15"/>
            <p:cNvSpPr txBox="1"/>
            <p:nvPr/>
          </p:nvSpPr>
          <p:spPr>
            <a:xfrm>
              <a:off x="5410199" y="3897630"/>
              <a:ext cx="2612573" cy="207252"/>
            </a:xfrm>
            <a:prstGeom prst="rect">
              <a:avLst/>
            </a:prstGeom>
            <a:noFill/>
          </p:spPr>
          <p:txBody>
            <a:bodyPr wrap="square" rtlCol="0">
              <a:spAutoFit/>
            </a:bodyPr>
            <a:lstStyle/>
            <a:p>
              <a:pPr algn="ctr"/>
              <a:r>
                <a:rPr lang="en-US" sz="1400" dirty="0" smtClean="0">
                  <a:solidFill>
                    <a:schemeClr val="tx1"/>
                  </a:solidFill>
                  <a:latin typeface="Calibri" pitchFamily="34" charset="0"/>
                  <a:cs typeface="Calibri" pitchFamily="34" charset="0"/>
                </a:rPr>
                <a:t>Standard 2D image</a:t>
              </a:r>
              <a:endParaRPr lang="en-US" sz="1400" dirty="0">
                <a:solidFill>
                  <a:schemeClr val="tx1"/>
                </a:solidFill>
                <a:latin typeface="Calibri" pitchFamily="34" charset="0"/>
                <a:cs typeface="Calibri" pitchFamily="34" charset="0"/>
              </a:endParaRPr>
            </a:p>
          </p:txBody>
        </p:sp>
      </p:grpSp>
      <p:pic>
        <p:nvPicPr>
          <p:cNvPr id="21" name="Picture 8"/>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1107843" y="2814115"/>
            <a:ext cx="1140057" cy="1559143"/>
          </a:xfrm>
          <a:prstGeom prst="rect">
            <a:avLst/>
          </a:prstGeom>
          <a:noFill/>
          <a:ln>
            <a:noFill/>
          </a:ln>
          <a:effectLst>
            <a:outerShdw dist="35921" dir="2700000" algn="ctr" rotWithShape="0">
              <a:schemeClr val="bg2"/>
            </a:outerShdw>
            <a:softEdge rad="63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Right Arrow 24"/>
          <p:cNvSpPr/>
          <p:nvPr/>
        </p:nvSpPr>
        <p:spPr>
          <a:xfrm rot="484813">
            <a:off x="3020478" y="1615601"/>
            <a:ext cx="914400" cy="450821"/>
          </a:xfrm>
          <a:prstGeom prst="rightArrow">
            <a:avLst>
              <a:gd name="adj1" fmla="val 50000"/>
              <a:gd name="adj2" fmla="val 91264"/>
            </a:avLst>
          </a:prstGeom>
          <a:solidFill>
            <a:schemeClr val="bg1">
              <a:lumMod val="65000"/>
            </a:schemeClr>
          </a:solidFill>
          <a:ln w="6350">
            <a:solidFill>
              <a:schemeClr val="tx1">
                <a:lumMod val="75000"/>
                <a:lumOff val="25000"/>
              </a:schemeClr>
            </a:solidFill>
          </a:ln>
          <a:effectLst>
            <a:outerShdw blurRad="50800" dist="38100" dir="2700000" algn="tl" rotWithShape="0">
              <a:prstClr val="black">
                <a:alpha val="40000"/>
              </a:prstClr>
            </a:outerShdw>
          </a:effectLst>
          <a:scene3d>
            <a:camera prst="orthographicFront"/>
            <a:lightRig rig="threePt" dir="t"/>
          </a:scene3d>
          <a:sp3d>
            <a:bevelT w="0" h="0"/>
            <a:bevelB w="0" h="0"/>
            <a:extrusionClr>
              <a:schemeClr val="tx1">
                <a:lumMod val="95000"/>
                <a:lumOff val="5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ight Arrow 25"/>
          <p:cNvSpPr/>
          <p:nvPr/>
        </p:nvSpPr>
        <p:spPr>
          <a:xfrm rot="20449193">
            <a:off x="3020478" y="3166646"/>
            <a:ext cx="914400" cy="450821"/>
          </a:xfrm>
          <a:prstGeom prst="rightArrow">
            <a:avLst>
              <a:gd name="adj1" fmla="val 50000"/>
              <a:gd name="adj2" fmla="val 91264"/>
            </a:avLst>
          </a:prstGeom>
          <a:solidFill>
            <a:schemeClr val="bg1">
              <a:lumMod val="65000"/>
            </a:schemeClr>
          </a:solidFill>
          <a:ln w="6350">
            <a:solidFill>
              <a:schemeClr val="tx1">
                <a:lumMod val="75000"/>
                <a:lumOff val="25000"/>
              </a:schemeClr>
            </a:solidFill>
          </a:ln>
          <a:effectLst>
            <a:outerShdw blurRad="50800" dist="38100" dir="2700000" algn="tl" rotWithShape="0">
              <a:prstClr val="black">
                <a:alpha val="40000"/>
              </a:prstClr>
            </a:outerShdw>
          </a:effectLst>
          <a:scene3d>
            <a:camera prst="orthographicFront"/>
            <a:lightRig rig="threePt" dir="t"/>
          </a:scene3d>
          <a:sp3d>
            <a:bevelT w="0" h="0"/>
            <a:bevelB w="0" h="0"/>
            <a:extrusionClr>
              <a:schemeClr val="tx1">
                <a:lumMod val="95000"/>
                <a:lumOff val="5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4"/>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1137961" y="961831"/>
            <a:ext cx="1079821" cy="1481756"/>
          </a:xfrm>
          <a:prstGeom prst="rect">
            <a:avLst/>
          </a:prstGeom>
          <a:noFill/>
          <a:ln>
            <a:noFill/>
          </a:ln>
          <a:effectLst>
            <a:outerShdw dist="35921" dir="2700000" algn="ctr" rotWithShape="0">
              <a:schemeClr val="bg2"/>
            </a:outerShdw>
            <a:softEdge rad="63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45943" y="2811875"/>
            <a:ext cx="1140057" cy="1563624"/>
          </a:xfrm>
          <a:prstGeom prst="rect">
            <a:avLst/>
          </a:prstGeom>
          <a:noFill/>
          <a:ln>
            <a:noFill/>
          </a:ln>
          <a:effectLst>
            <a:outerShdw dist="35921" dir="2700000" algn="ctr" rotWithShape="0">
              <a:schemeClr val="bg2"/>
            </a:outerShdw>
            <a:softEdge rad="63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7" name="Group 16"/>
          <p:cNvGrpSpPr/>
          <p:nvPr/>
        </p:nvGrpSpPr>
        <p:grpSpPr>
          <a:xfrm>
            <a:off x="4648200" y="998216"/>
            <a:ext cx="3879769" cy="3249934"/>
            <a:chOff x="4876800" y="895350"/>
            <a:chExt cx="2612573" cy="2188452"/>
          </a:xfrm>
        </p:grpSpPr>
        <p:pic>
          <p:nvPicPr>
            <p:cNvPr id="4"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876800" y="895350"/>
              <a:ext cx="2612573" cy="1920240"/>
            </a:xfrm>
            <a:prstGeom prst="rect">
              <a:avLst/>
            </a:prstGeom>
            <a:noFill/>
            <a:ln w="9525">
              <a:solidFill>
                <a:schemeClr val="bg1">
                  <a:lumMod val="85000"/>
                </a:schemeClr>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7" name="TextBox 6"/>
            <p:cNvSpPr txBox="1"/>
            <p:nvPr/>
          </p:nvSpPr>
          <p:spPr>
            <a:xfrm>
              <a:off x="4876801" y="2876550"/>
              <a:ext cx="2612570" cy="207252"/>
            </a:xfrm>
            <a:prstGeom prst="rect">
              <a:avLst/>
            </a:prstGeom>
            <a:noFill/>
          </p:spPr>
          <p:txBody>
            <a:bodyPr wrap="square" rtlCol="0">
              <a:spAutoFit/>
            </a:bodyPr>
            <a:lstStyle/>
            <a:p>
              <a:pPr algn="ctr"/>
              <a:r>
                <a:rPr lang="en-US" sz="1400" dirty="0" smtClean="0">
                  <a:solidFill>
                    <a:schemeClr val="tx1"/>
                  </a:solidFill>
                  <a:latin typeface="Calibri" pitchFamily="34" charset="0"/>
                  <a:cs typeface="Calibri" pitchFamily="34" charset="0"/>
                </a:rPr>
                <a:t>Backward-compatible stereo</a:t>
              </a:r>
              <a:endParaRPr lang="en-US" sz="1400" dirty="0">
                <a:solidFill>
                  <a:schemeClr val="tx1"/>
                </a:solidFill>
                <a:latin typeface="Calibri" pitchFamily="34" charset="0"/>
                <a:cs typeface="Calibri" pitchFamily="34" charset="0"/>
              </a:endParaRPr>
            </a:p>
          </p:txBody>
        </p:sp>
      </p:grpSp>
      <p:sp>
        <p:nvSpPr>
          <p:cNvPr id="30" name="Rectangle 29"/>
          <p:cNvSpPr/>
          <p:nvPr/>
        </p:nvSpPr>
        <p:spPr>
          <a:xfrm>
            <a:off x="1524000" y="871286"/>
            <a:ext cx="753924" cy="461665"/>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2400" b="1" cap="none" spc="50" dirty="0" smtClean="0">
                <a:ln w="11430"/>
                <a:solidFill>
                  <a:srgbClr val="C00000"/>
                </a:solidFill>
                <a:effectLst>
                  <a:outerShdw blurRad="76200" dist="50800" dir="5400000" algn="tl" rotWithShape="0">
                    <a:srgbClr val="000000">
                      <a:alpha val="65000"/>
                    </a:srgbClr>
                  </a:outerShdw>
                </a:effectLst>
              </a:rPr>
              <a:t>BAD</a:t>
            </a:r>
            <a:endParaRPr lang="en-US" sz="2400" b="1" cap="none" spc="50" dirty="0">
              <a:ln w="11430"/>
              <a:solidFill>
                <a:srgbClr val="C00000"/>
              </a:solidFill>
              <a:effectLst>
                <a:outerShdw blurRad="76200" dist="50800" dir="5400000" algn="tl" rotWithShape="0">
                  <a:srgbClr val="000000">
                    <a:alpha val="65000"/>
                  </a:srgbClr>
                </a:outerShdw>
              </a:effectLst>
            </a:endParaRPr>
          </a:p>
        </p:txBody>
      </p:sp>
      <p:sp>
        <p:nvSpPr>
          <p:cNvPr id="24" name="Rectangle 23"/>
          <p:cNvSpPr/>
          <p:nvPr/>
        </p:nvSpPr>
        <p:spPr>
          <a:xfrm>
            <a:off x="1703729" y="871286"/>
            <a:ext cx="574195" cy="461665"/>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2400" b="1" cap="none" spc="50" dirty="0" smtClean="0">
                <a:ln w="11430"/>
                <a:solidFill>
                  <a:srgbClr val="00B050"/>
                </a:solidFill>
                <a:effectLst>
                  <a:outerShdw blurRad="76200" dist="50800" dir="5400000" algn="tl" rotWithShape="0">
                    <a:srgbClr val="000000">
                      <a:alpha val="65000"/>
                    </a:srgbClr>
                  </a:outerShdw>
                </a:effectLst>
              </a:rPr>
              <a:t>OK</a:t>
            </a:r>
            <a:endParaRPr lang="en-US" sz="2400" b="1" cap="none" spc="50" dirty="0">
              <a:ln w="11430"/>
              <a:solidFill>
                <a:srgbClr val="00B050"/>
              </a:solidFill>
              <a:effectLst>
                <a:outerShdw blurRad="76200" dist="50800" dir="5400000" algn="tl" rotWithShape="0">
                  <a:srgbClr val="000000">
                    <a:alpha val="65000"/>
                  </a:srgbClr>
                </a:outerShdw>
              </a:effectLst>
            </a:endParaRPr>
          </a:p>
        </p:txBody>
      </p:sp>
      <p:sp>
        <p:nvSpPr>
          <p:cNvPr id="29" name="Rectangle 28"/>
          <p:cNvSpPr/>
          <p:nvPr/>
        </p:nvSpPr>
        <p:spPr>
          <a:xfrm>
            <a:off x="1586002" y="2719685"/>
            <a:ext cx="753924" cy="461665"/>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2400" b="1" cap="none" spc="50" dirty="0" smtClean="0">
                <a:ln w="11430"/>
                <a:solidFill>
                  <a:srgbClr val="C00000"/>
                </a:solidFill>
                <a:effectLst>
                  <a:outerShdw blurRad="76200" dist="50800" dir="5400000" algn="tl" rotWithShape="0">
                    <a:srgbClr val="000000">
                      <a:alpha val="65000"/>
                    </a:srgbClr>
                  </a:outerShdw>
                </a:effectLst>
              </a:rPr>
              <a:t>BAD</a:t>
            </a:r>
            <a:endParaRPr lang="en-US" sz="2400" b="1" cap="none" spc="50" dirty="0">
              <a:ln w="11430"/>
              <a:solidFill>
                <a:srgbClr val="C00000"/>
              </a:solidFill>
              <a:effectLst>
                <a:outerShdw blurRad="76200" dist="50800" dir="5400000" algn="tl" rotWithShape="0">
                  <a:srgbClr val="000000">
                    <a:alpha val="65000"/>
                  </a:srgbClr>
                </a:outerShdw>
              </a:effectLst>
            </a:endParaRPr>
          </a:p>
        </p:txBody>
      </p:sp>
      <p:sp>
        <p:nvSpPr>
          <p:cNvPr id="31" name="Rectangle 30"/>
          <p:cNvSpPr/>
          <p:nvPr/>
        </p:nvSpPr>
        <p:spPr>
          <a:xfrm>
            <a:off x="1765731" y="2719685"/>
            <a:ext cx="574195" cy="461665"/>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2400" b="1" cap="none" spc="50" dirty="0" smtClean="0">
                <a:ln w="11430"/>
                <a:solidFill>
                  <a:srgbClr val="00B050"/>
                </a:solidFill>
                <a:effectLst>
                  <a:outerShdw blurRad="76200" dist="50800" dir="5400000" algn="tl" rotWithShape="0">
                    <a:srgbClr val="000000">
                      <a:alpha val="65000"/>
                    </a:srgbClr>
                  </a:outerShdw>
                </a:effectLst>
              </a:rPr>
              <a:t>OK</a:t>
            </a:r>
            <a:endParaRPr lang="en-US" sz="2400" b="1" cap="none" spc="50" dirty="0">
              <a:ln w="11430"/>
              <a:solidFill>
                <a:srgbClr val="00B050"/>
              </a:solidFill>
              <a:effectLst>
                <a:outerShdw blurRad="76200" dist="50800" dir="5400000" algn="tl" rotWithShape="0">
                  <a:srgbClr val="000000">
                    <a:alpha val="65000"/>
                  </a:srgbClr>
                </a:outerShdw>
              </a:effectLst>
            </a:endParaRPr>
          </a:p>
        </p:txBody>
      </p:sp>
      <p:sp>
        <p:nvSpPr>
          <p:cNvPr id="3" name="Slide Number Placeholder 2"/>
          <p:cNvSpPr>
            <a:spLocks noGrp="1"/>
          </p:cNvSpPr>
          <p:nvPr>
            <p:ph type="sldNum" sz="quarter" idx="12"/>
          </p:nvPr>
        </p:nvSpPr>
        <p:spPr/>
        <p:txBody>
          <a:bodyPr/>
          <a:lstStyle/>
          <a:p>
            <a:fld id="{4AF310B5-B37C-4062-950A-8FEDA86889CC}" type="slidenum">
              <a:rPr lang="en-US" smtClean="0"/>
              <a:t>53</a:t>
            </a:fld>
            <a:endParaRPr lang="en-US"/>
          </a:p>
        </p:txBody>
      </p:sp>
    </p:spTree>
    <p:extLst>
      <p:ext uri="{BB962C8B-B14F-4D97-AF65-F5344CB8AC3E}">
        <p14:creationId xmlns:p14="http://schemas.microsoft.com/office/powerpoint/2010/main" val="29403678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left)">
                                      <p:cBhvr>
                                        <p:cTn id="19" dur="500"/>
                                        <p:tgtEl>
                                          <p:spTgt spid="25"/>
                                        </p:tgtEl>
                                      </p:cBhvr>
                                    </p:animEffect>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500"/>
                                        <p:tgtEl>
                                          <p:spTgt spid="29"/>
                                        </p:tgtEl>
                                      </p:cBhvr>
                                    </p:animEffect>
                                  </p:childTnLst>
                                </p:cTn>
                              </p:par>
                            </p:childTnLst>
                          </p:cTn>
                        </p:par>
                        <p:par>
                          <p:cTn id="27" fill="hold">
                            <p:stCondLst>
                              <p:cond delay="1500"/>
                            </p:stCondLst>
                            <p:childTnLst>
                              <p:par>
                                <p:cTn id="28" presetID="22" presetClass="entr" presetSubtype="8" fill="hold" grpId="0" nodeType="after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wipe(left)">
                                      <p:cBhvr>
                                        <p:cTn id="30" dur="500"/>
                                        <p:tgtEl>
                                          <p:spTgt spid="2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xit" presetSubtype="0" fill="hold" nodeType="clickEffect">
                                  <p:stCondLst>
                                    <p:cond delay="0"/>
                                  </p:stCondLst>
                                  <p:childTnLst>
                                    <p:animEffect transition="out" filter="fade">
                                      <p:cBhvr>
                                        <p:cTn id="34" dur="500"/>
                                        <p:tgtEl>
                                          <p:spTgt spid="18"/>
                                        </p:tgtEl>
                                      </p:cBhvr>
                                    </p:animEffect>
                                    <p:set>
                                      <p:cBhvr>
                                        <p:cTn id="35" dur="1" fill="hold">
                                          <p:stCondLst>
                                            <p:cond delay="499"/>
                                          </p:stCondLst>
                                        </p:cTn>
                                        <p:tgtEl>
                                          <p:spTgt spid="18"/>
                                        </p:tgtEl>
                                        <p:attrNameLst>
                                          <p:attrName>style.visibility</p:attrName>
                                        </p:attrNameLst>
                                      </p:cBhvr>
                                      <p:to>
                                        <p:strVal val="hidden"/>
                                      </p:to>
                                    </p:set>
                                  </p:childTnLst>
                                </p:cTn>
                              </p:par>
                              <p:par>
                                <p:cTn id="36" presetID="10" presetClass="exit" presetSubtype="0" fill="hold" nodeType="withEffect">
                                  <p:stCondLst>
                                    <p:cond delay="0"/>
                                  </p:stCondLst>
                                  <p:childTnLst>
                                    <p:animEffect transition="out" filter="fade">
                                      <p:cBhvr>
                                        <p:cTn id="37" dur="500"/>
                                        <p:tgtEl>
                                          <p:spTgt spid="13"/>
                                        </p:tgtEl>
                                      </p:cBhvr>
                                    </p:animEffect>
                                    <p:set>
                                      <p:cBhvr>
                                        <p:cTn id="38" dur="1" fill="hold">
                                          <p:stCondLst>
                                            <p:cond delay="499"/>
                                          </p:stCondLst>
                                        </p:cTn>
                                        <p:tgtEl>
                                          <p:spTgt spid="13"/>
                                        </p:tgtEl>
                                        <p:attrNameLst>
                                          <p:attrName>style.visibility</p:attrName>
                                        </p:attrNameLst>
                                      </p:cBhvr>
                                      <p:to>
                                        <p:strVal val="hidden"/>
                                      </p:to>
                                    </p:set>
                                  </p:childTnLst>
                                </p:cTn>
                              </p:par>
                              <p:par>
                                <p:cTn id="39" presetID="10" presetClass="exit" presetSubtype="0" fill="hold" grpId="1" nodeType="withEffect">
                                  <p:stCondLst>
                                    <p:cond delay="0"/>
                                  </p:stCondLst>
                                  <p:childTnLst>
                                    <p:animEffect transition="out" filter="fade">
                                      <p:cBhvr>
                                        <p:cTn id="40" dur="500"/>
                                        <p:tgtEl>
                                          <p:spTgt spid="25"/>
                                        </p:tgtEl>
                                      </p:cBhvr>
                                    </p:animEffect>
                                    <p:set>
                                      <p:cBhvr>
                                        <p:cTn id="41" dur="1" fill="hold">
                                          <p:stCondLst>
                                            <p:cond delay="499"/>
                                          </p:stCondLst>
                                        </p:cTn>
                                        <p:tgtEl>
                                          <p:spTgt spid="25"/>
                                        </p:tgtEl>
                                        <p:attrNameLst>
                                          <p:attrName>style.visibility</p:attrName>
                                        </p:attrNameLst>
                                      </p:cBhvr>
                                      <p:to>
                                        <p:strVal val="hidden"/>
                                      </p:to>
                                    </p:set>
                                  </p:childTnLst>
                                </p:cTn>
                              </p:par>
                              <p:par>
                                <p:cTn id="42" presetID="10" presetClass="exit" presetSubtype="0" fill="hold" nodeType="withEffect">
                                  <p:stCondLst>
                                    <p:cond delay="0"/>
                                  </p:stCondLst>
                                  <p:childTnLst>
                                    <p:animEffect transition="out" filter="fade">
                                      <p:cBhvr>
                                        <p:cTn id="43" dur="500"/>
                                        <p:tgtEl>
                                          <p:spTgt spid="21"/>
                                        </p:tgtEl>
                                      </p:cBhvr>
                                    </p:animEffect>
                                    <p:set>
                                      <p:cBhvr>
                                        <p:cTn id="44" dur="1" fill="hold">
                                          <p:stCondLst>
                                            <p:cond delay="499"/>
                                          </p:stCondLst>
                                        </p:cTn>
                                        <p:tgtEl>
                                          <p:spTgt spid="21"/>
                                        </p:tgtEl>
                                        <p:attrNameLst>
                                          <p:attrName>style.visibility</p:attrName>
                                        </p:attrNameLst>
                                      </p:cBhvr>
                                      <p:to>
                                        <p:strVal val="hidden"/>
                                      </p:to>
                                    </p:set>
                                  </p:childTnLst>
                                </p:cTn>
                              </p:par>
                              <p:par>
                                <p:cTn id="45" presetID="10" presetClass="exit" presetSubtype="0" fill="hold" grpId="1" nodeType="withEffect">
                                  <p:stCondLst>
                                    <p:cond delay="0"/>
                                  </p:stCondLst>
                                  <p:childTnLst>
                                    <p:animEffect transition="out" filter="fade">
                                      <p:cBhvr>
                                        <p:cTn id="46" dur="500"/>
                                        <p:tgtEl>
                                          <p:spTgt spid="26"/>
                                        </p:tgtEl>
                                      </p:cBhvr>
                                    </p:animEffect>
                                    <p:set>
                                      <p:cBhvr>
                                        <p:cTn id="47" dur="1" fill="hold">
                                          <p:stCondLst>
                                            <p:cond delay="499"/>
                                          </p:stCondLst>
                                        </p:cTn>
                                        <p:tgtEl>
                                          <p:spTgt spid="26"/>
                                        </p:tgtEl>
                                        <p:attrNameLst>
                                          <p:attrName>style.visibility</p:attrName>
                                        </p:attrNameLst>
                                      </p:cBhvr>
                                      <p:to>
                                        <p:strVal val="hidden"/>
                                      </p:to>
                                    </p:set>
                                  </p:childTnLst>
                                </p:cTn>
                              </p:par>
                              <p:par>
                                <p:cTn id="48" presetID="10" presetClass="exit" presetSubtype="0" fill="hold" grpId="1" nodeType="withEffect">
                                  <p:stCondLst>
                                    <p:cond delay="0"/>
                                  </p:stCondLst>
                                  <p:childTnLst>
                                    <p:animEffect transition="out" filter="fade">
                                      <p:cBhvr>
                                        <p:cTn id="49" dur="500"/>
                                        <p:tgtEl>
                                          <p:spTgt spid="24"/>
                                        </p:tgtEl>
                                      </p:cBhvr>
                                    </p:animEffect>
                                    <p:set>
                                      <p:cBhvr>
                                        <p:cTn id="50" dur="1" fill="hold">
                                          <p:stCondLst>
                                            <p:cond delay="499"/>
                                          </p:stCondLst>
                                        </p:cTn>
                                        <p:tgtEl>
                                          <p:spTgt spid="24"/>
                                        </p:tgtEl>
                                        <p:attrNameLst>
                                          <p:attrName>style.visibility</p:attrName>
                                        </p:attrNameLst>
                                      </p:cBhvr>
                                      <p:to>
                                        <p:strVal val="hidden"/>
                                      </p:to>
                                    </p:set>
                                  </p:childTnLst>
                                </p:cTn>
                              </p:par>
                              <p:par>
                                <p:cTn id="51" presetID="10" presetClass="exit" presetSubtype="0" fill="hold" grpId="1" nodeType="withEffect">
                                  <p:stCondLst>
                                    <p:cond delay="0"/>
                                  </p:stCondLst>
                                  <p:childTnLst>
                                    <p:animEffect transition="out" filter="fade">
                                      <p:cBhvr>
                                        <p:cTn id="52" dur="500"/>
                                        <p:tgtEl>
                                          <p:spTgt spid="29"/>
                                        </p:tgtEl>
                                      </p:cBhvr>
                                    </p:animEffect>
                                    <p:set>
                                      <p:cBhvr>
                                        <p:cTn id="53" dur="1" fill="hold">
                                          <p:stCondLst>
                                            <p:cond delay="499"/>
                                          </p:stCondLst>
                                        </p:cTn>
                                        <p:tgtEl>
                                          <p:spTgt spid="29"/>
                                        </p:tgtEl>
                                        <p:attrNameLst>
                                          <p:attrName>style.visibility</p:attrName>
                                        </p:attrNameLst>
                                      </p:cBhvr>
                                      <p:to>
                                        <p:strVal val="hidden"/>
                                      </p:to>
                                    </p:set>
                                  </p:childTnLst>
                                </p:cTn>
                              </p:par>
                              <p:par>
                                <p:cTn id="54" presetID="10" presetClass="entr" presetSubtype="0" fill="hold" nodeType="with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500"/>
                                        <p:tgtEl>
                                          <p:spTgt spid="15"/>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500"/>
                                        <p:tgtEl>
                                          <p:spTgt spid="20"/>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1"/>
                                        </p:tgtEl>
                                        <p:attrNameLst>
                                          <p:attrName>style.visibility</p:attrName>
                                        </p:attrNameLst>
                                      </p:cBhvr>
                                      <p:to>
                                        <p:strVal val="visible"/>
                                      </p:to>
                                    </p:set>
                                    <p:animEffect transition="in" filter="fade">
                                      <p:cBhvr>
                                        <p:cTn id="64" dur="500"/>
                                        <p:tgtEl>
                                          <p:spTgt spid="31"/>
                                        </p:tgtEl>
                                      </p:cBhvr>
                                    </p:animEffect>
                                  </p:childTnLst>
                                </p:cTn>
                              </p:par>
                            </p:childTnLst>
                          </p:cTn>
                        </p:par>
                        <p:par>
                          <p:cTn id="65" fill="hold">
                            <p:stCondLst>
                              <p:cond delay="500"/>
                            </p:stCondLst>
                            <p:childTnLst>
                              <p:par>
                                <p:cTn id="66" presetID="22" presetClass="entr" presetSubtype="8" fill="hold" grpId="2" nodeType="after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wipe(left)">
                                      <p:cBhvr>
                                        <p:cTn id="68" dur="500"/>
                                        <p:tgtEl>
                                          <p:spTgt spid="26"/>
                                        </p:tgtEl>
                                      </p:cBhvr>
                                    </p:animEffect>
                                  </p:childTnLst>
                                </p:cTn>
                              </p:par>
                            </p:childTnLst>
                          </p:cTn>
                        </p:par>
                        <p:par>
                          <p:cTn id="69" fill="hold">
                            <p:stCondLst>
                              <p:cond delay="1000"/>
                            </p:stCondLst>
                            <p:childTnLst>
                              <p:par>
                                <p:cTn id="70" presetID="10" presetClass="entr" presetSubtype="0" fill="hold" nodeType="after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fade">
                                      <p:cBhvr>
                                        <p:cTn id="72" dur="500"/>
                                        <p:tgtEl>
                                          <p:spTgt spid="27"/>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fade">
                                      <p:cBhvr>
                                        <p:cTn id="75" dur="500"/>
                                        <p:tgtEl>
                                          <p:spTgt spid="30"/>
                                        </p:tgtEl>
                                      </p:cBhvr>
                                    </p:animEffect>
                                  </p:childTnLst>
                                </p:cTn>
                              </p:par>
                            </p:childTnLst>
                          </p:cTn>
                        </p:par>
                        <p:par>
                          <p:cTn id="76" fill="hold">
                            <p:stCondLst>
                              <p:cond delay="1500"/>
                            </p:stCondLst>
                            <p:childTnLst>
                              <p:par>
                                <p:cTn id="77" presetID="22" presetClass="entr" presetSubtype="8" fill="hold" grpId="2" nodeType="after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wipe(left)">
                                      <p:cBhvr>
                                        <p:cTn id="79" dur="500"/>
                                        <p:tgtEl>
                                          <p:spTgt spid="25"/>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xit" presetSubtype="0" fill="hold" nodeType="clickEffect">
                                  <p:stCondLst>
                                    <p:cond delay="0"/>
                                  </p:stCondLst>
                                  <p:childTnLst>
                                    <p:animEffect transition="out" filter="fade">
                                      <p:cBhvr>
                                        <p:cTn id="83" dur="500"/>
                                        <p:tgtEl>
                                          <p:spTgt spid="15"/>
                                        </p:tgtEl>
                                      </p:cBhvr>
                                    </p:animEffect>
                                    <p:set>
                                      <p:cBhvr>
                                        <p:cTn id="84" dur="1" fill="hold">
                                          <p:stCondLst>
                                            <p:cond delay="499"/>
                                          </p:stCondLst>
                                        </p:cTn>
                                        <p:tgtEl>
                                          <p:spTgt spid="15"/>
                                        </p:tgtEl>
                                        <p:attrNameLst>
                                          <p:attrName>style.visibility</p:attrName>
                                        </p:attrNameLst>
                                      </p:cBhvr>
                                      <p:to>
                                        <p:strVal val="hidden"/>
                                      </p:to>
                                    </p:set>
                                  </p:childTnLst>
                                </p:cTn>
                              </p:par>
                              <p:par>
                                <p:cTn id="85" presetID="10" presetClass="exit" presetSubtype="0" fill="hold" grpId="3" nodeType="withEffect">
                                  <p:stCondLst>
                                    <p:cond delay="0"/>
                                  </p:stCondLst>
                                  <p:childTnLst>
                                    <p:animEffect transition="out" filter="fade">
                                      <p:cBhvr>
                                        <p:cTn id="86" dur="500"/>
                                        <p:tgtEl>
                                          <p:spTgt spid="25"/>
                                        </p:tgtEl>
                                      </p:cBhvr>
                                    </p:animEffect>
                                    <p:set>
                                      <p:cBhvr>
                                        <p:cTn id="87" dur="1" fill="hold">
                                          <p:stCondLst>
                                            <p:cond delay="499"/>
                                          </p:stCondLst>
                                        </p:cTn>
                                        <p:tgtEl>
                                          <p:spTgt spid="25"/>
                                        </p:tgtEl>
                                        <p:attrNameLst>
                                          <p:attrName>style.visibility</p:attrName>
                                        </p:attrNameLst>
                                      </p:cBhvr>
                                      <p:to>
                                        <p:strVal val="hidden"/>
                                      </p:to>
                                    </p:set>
                                  </p:childTnLst>
                                </p:cTn>
                              </p:par>
                              <p:par>
                                <p:cTn id="88" presetID="10" presetClass="exit" presetSubtype="0" fill="hold" grpId="3" nodeType="withEffect">
                                  <p:stCondLst>
                                    <p:cond delay="0"/>
                                  </p:stCondLst>
                                  <p:childTnLst>
                                    <p:animEffect transition="out" filter="fade">
                                      <p:cBhvr>
                                        <p:cTn id="89" dur="500"/>
                                        <p:tgtEl>
                                          <p:spTgt spid="26"/>
                                        </p:tgtEl>
                                      </p:cBhvr>
                                    </p:animEffect>
                                    <p:set>
                                      <p:cBhvr>
                                        <p:cTn id="90" dur="1" fill="hold">
                                          <p:stCondLst>
                                            <p:cond delay="499"/>
                                          </p:stCondLst>
                                        </p:cTn>
                                        <p:tgtEl>
                                          <p:spTgt spid="26"/>
                                        </p:tgtEl>
                                        <p:attrNameLst>
                                          <p:attrName>style.visibility</p:attrName>
                                        </p:attrNameLst>
                                      </p:cBhvr>
                                      <p:to>
                                        <p:strVal val="hidden"/>
                                      </p:to>
                                    </p:set>
                                  </p:childTnLst>
                                </p:cTn>
                              </p:par>
                              <p:par>
                                <p:cTn id="91" presetID="10" presetClass="exit" presetSubtype="0" fill="hold" nodeType="withEffect">
                                  <p:stCondLst>
                                    <p:cond delay="0"/>
                                  </p:stCondLst>
                                  <p:childTnLst>
                                    <p:animEffect transition="out" filter="fade">
                                      <p:cBhvr>
                                        <p:cTn id="92" dur="500"/>
                                        <p:tgtEl>
                                          <p:spTgt spid="20"/>
                                        </p:tgtEl>
                                      </p:cBhvr>
                                    </p:animEffect>
                                    <p:set>
                                      <p:cBhvr>
                                        <p:cTn id="93" dur="1" fill="hold">
                                          <p:stCondLst>
                                            <p:cond delay="499"/>
                                          </p:stCondLst>
                                        </p:cTn>
                                        <p:tgtEl>
                                          <p:spTgt spid="20"/>
                                        </p:tgtEl>
                                        <p:attrNameLst>
                                          <p:attrName>style.visibility</p:attrName>
                                        </p:attrNameLst>
                                      </p:cBhvr>
                                      <p:to>
                                        <p:strVal val="hidden"/>
                                      </p:to>
                                    </p:set>
                                  </p:childTnLst>
                                </p:cTn>
                              </p:par>
                              <p:par>
                                <p:cTn id="94" presetID="10" presetClass="exit" presetSubtype="0" fill="hold" nodeType="withEffect">
                                  <p:stCondLst>
                                    <p:cond delay="0"/>
                                  </p:stCondLst>
                                  <p:childTnLst>
                                    <p:animEffect transition="out" filter="fade">
                                      <p:cBhvr>
                                        <p:cTn id="95" dur="500"/>
                                        <p:tgtEl>
                                          <p:spTgt spid="27"/>
                                        </p:tgtEl>
                                      </p:cBhvr>
                                    </p:animEffect>
                                    <p:set>
                                      <p:cBhvr>
                                        <p:cTn id="96" dur="1" fill="hold">
                                          <p:stCondLst>
                                            <p:cond delay="499"/>
                                          </p:stCondLst>
                                        </p:cTn>
                                        <p:tgtEl>
                                          <p:spTgt spid="27"/>
                                        </p:tgtEl>
                                        <p:attrNameLst>
                                          <p:attrName>style.visibility</p:attrName>
                                        </p:attrNameLst>
                                      </p:cBhvr>
                                      <p:to>
                                        <p:strVal val="hidden"/>
                                      </p:to>
                                    </p:set>
                                  </p:childTnLst>
                                </p:cTn>
                              </p:par>
                              <p:par>
                                <p:cTn id="97" presetID="10" presetClass="exit" presetSubtype="0" fill="hold" grpId="1" nodeType="withEffect">
                                  <p:stCondLst>
                                    <p:cond delay="0"/>
                                  </p:stCondLst>
                                  <p:childTnLst>
                                    <p:animEffect transition="out" filter="fade">
                                      <p:cBhvr>
                                        <p:cTn id="98" dur="500"/>
                                        <p:tgtEl>
                                          <p:spTgt spid="31"/>
                                        </p:tgtEl>
                                      </p:cBhvr>
                                    </p:animEffect>
                                    <p:set>
                                      <p:cBhvr>
                                        <p:cTn id="99" dur="1" fill="hold">
                                          <p:stCondLst>
                                            <p:cond delay="499"/>
                                          </p:stCondLst>
                                        </p:cTn>
                                        <p:tgtEl>
                                          <p:spTgt spid="31"/>
                                        </p:tgtEl>
                                        <p:attrNameLst>
                                          <p:attrName>style.visibility</p:attrName>
                                        </p:attrNameLst>
                                      </p:cBhvr>
                                      <p:to>
                                        <p:strVal val="hidden"/>
                                      </p:to>
                                    </p:set>
                                  </p:childTnLst>
                                </p:cTn>
                              </p:par>
                              <p:par>
                                <p:cTn id="100" presetID="10" presetClass="exit" presetSubtype="0" fill="hold" grpId="1" nodeType="withEffect">
                                  <p:stCondLst>
                                    <p:cond delay="0"/>
                                  </p:stCondLst>
                                  <p:childTnLst>
                                    <p:animEffect transition="out" filter="fade">
                                      <p:cBhvr>
                                        <p:cTn id="101" dur="500"/>
                                        <p:tgtEl>
                                          <p:spTgt spid="30"/>
                                        </p:tgtEl>
                                      </p:cBhvr>
                                    </p:animEffect>
                                    <p:set>
                                      <p:cBhvr>
                                        <p:cTn id="102" dur="1" fill="hold">
                                          <p:stCondLst>
                                            <p:cond delay="499"/>
                                          </p:stCondLst>
                                        </p:cTn>
                                        <p:tgtEl>
                                          <p:spTgt spid="30"/>
                                        </p:tgtEl>
                                        <p:attrNameLst>
                                          <p:attrName>style.visibility</p:attrName>
                                        </p:attrNameLst>
                                      </p:cBhvr>
                                      <p:to>
                                        <p:strVal val="hidden"/>
                                      </p:to>
                                    </p:set>
                                  </p:childTnLst>
                                </p:cTn>
                              </p:par>
                              <p:par>
                                <p:cTn id="103" presetID="10" presetClass="entr" presetSubtype="0" fill="hold" nodeType="withEffect">
                                  <p:stCondLst>
                                    <p:cond delay="0"/>
                                  </p:stCondLst>
                                  <p:childTnLst>
                                    <p:set>
                                      <p:cBhvr>
                                        <p:cTn id="104" dur="1" fill="hold">
                                          <p:stCondLst>
                                            <p:cond delay="0"/>
                                          </p:stCondLst>
                                        </p:cTn>
                                        <p:tgtEl>
                                          <p:spTgt spid="17"/>
                                        </p:tgtEl>
                                        <p:attrNameLst>
                                          <p:attrName>style.visibility</p:attrName>
                                        </p:attrNameLst>
                                      </p:cBhvr>
                                      <p:to>
                                        <p:strVal val="visible"/>
                                      </p:to>
                                    </p:set>
                                    <p:animEffect transition="in" filter="fade">
                                      <p:cBhvr>
                                        <p:cTn id="105" dur="500"/>
                                        <p:tgtEl>
                                          <p:spTgt spid="17"/>
                                        </p:tgtEl>
                                      </p:cBhvr>
                                    </p:animEffect>
                                  </p:childTnLst>
                                </p:cTn>
                              </p:par>
                            </p:childTnLst>
                          </p:cTn>
                        </p:par>
                        <p:par>
                          <p:cTn id="106" fill="hold">
                            <p:stCondLst>
                              <p:cond delay="500"/>
                            </p:stCondLst>
                            <p:childTnLst>
                              <p:par>
                                <p:cTn id="107" presetID="10" presetClass="exit" presetSubtype="0" fill="hold" nodeType="afterEffect">
                                  <p:stCondLst>
                                    <p:cond delay="0"/>
                                  </p:stCondLst>
                                  <p:childTnLst>
                                    <p:animEffect transition="out" filter="fade">
                                      <p:cBhvr>
                                        <p:cTn id="108" dur="500"/>
                                        <p:tgtEl>
                                          <p:spTgt spid="27"/>
                                        </p:tgtEl>
                                      </p:cBhvr>
                                    </p:animEffect>
                                    <p:set>
                                      <p:cBhvr>
                                        <p:cTn id="109" dur="1" fill="hold">
                                          <p:stCondLst>
                                            <p:cond delay="499"/>
                                          </p:stCondLst>
                                        </p:cTn>
                                        <p:tgtEl>
                                          <p:spTgt spid="27"/>
                                        </p:tgtEl>
                                        <p:attrNameLst>
                                          <p:attrName>style.visibility</p:attrName>
                                        </p:attrNameLst>
                                      </p:cBhvr>
                                      <p:to>
                                        <p:strVal val="hidden"/>
                                      </p:to>
                                    </p:set>
                                  </p:childTnLst>
                                </p:cTn>
                              </p:par>
                            </p:childTnLst>
                          </p:cTn>
                        </p:par>
                        <p:par>
                          <p:cTn id="110" fill="hold">
                            <p:stCondLst>
                              <p:cond delay="1000"/>
                            </p:stCondLst>
                            <p:childTnLst>
                              <p:par>
                                <p:cTn id="111" presetID="10" presetClass="entr" presetSubtype="0" fill="hold" nodeType="afterEffect">
                                  <p:stCondLst>
                                    <p:cond delay="0"/>
                                  </p:stCondLst>
                                  <p:childTnLst>
                                    <p:set>
                                      <p:cBhvr>
                                        <p:cTn id="112" dur="1" fill="hold">
                                          <p:stCondLst>
                                            <p:cond delay="0"/>
                                          </p:stCondLst>
                                        </p:cTn>
                                        <p:tgtEl>
                                          <p:spTgt spid="13"/>
                                        </p:tgtEl>
                                        <p:attrNameLst>
                                          <p:attrName>style.visibility</p:attrName>
                                        </p:attrNameLst>
                                      </p:cBhvr>
                                      <p:to>
                                        <p:strVal val="visible"/>
                                      </p:to>
                                    </p:set>
                                    <p:animEffect transition="in" filter="fade">
                                      <p:cBhvr>
                                        <p:cTn id="113" dur="500"/>
                                        <p:tgtEl>
                                          <p:spTgt spid="13"/>
                                        </p:tgtEl>
                                      </p:cBhvr>
                                    </p:animEffect>
                                  </p:childTnLst>
                                </p:cTn>
                              </p:par>
                              <p:par>
                                <p:cTn id="114" presetID="10" presetClass="entr" presetSubtype="0" fill="hold" grpId="2" nodeType="withEffect">
                                  <p:stCondLst>
                                    <p:cond delay="0"/>
                                  </p:stCondLst>
                                  <p:childTnLst>
                                    <p:set>
                                      <p:cBhvr>
                                        <p:cTn id="115" dur="1" fill="hold">
                                          <p:stCondLst>
                                            <p:cond delay="0"/>
                                          </p:stCondLst>
                                        </p:cTn>
                                        <p:tgtEl>
                                          <p:spTgt spid="24"/>
                                        </p:tgtEl>
                                        <p:attrNameLst>
                                          <p:attrName>style.visibility</p:attrName>
                                        </p:attrNameLst>
                                      </p:cBhvr>
                                      <p:to>
                                        <p:strVal val="visible"/>
                                      </p:to>
                                    </p:set>
                                    <p:animEffect transition="in" filter="fade">
                                      <p:cBhvr>
                                        <p:cTn id="116" dur="500"/>
                                        <p:tgtEl>
                                          <p:spTgt spid="24"/>
                                        </p:tgtEl>
                                      </p:cBhvr>
                                    </p:animEffect>
                                  </p:childTnLst>
                                </p:cTn>
                              </p:par>
                              <p:par>
                                <p:cTn id="117" presetID="10" presetClass="entr" presetSubtype="0" fill="hold" nodeType="withEffect">
                                  <p:stCondLst>
                                    <p:cond delay="0"/>
                                  </p:stCondLst>
                                  <p:childTnLst>
                                    <p:set>
                                      <p:cBhvr>
                                        <p:cTn id="118" dur="1" fill="hold">
                                          <p:stCondLst>
                                            <p:cond delay="0"/>
                                          </p:stCondLst>
                                        </p:cTn>
                                        <p:tgtEl>
                                          <p:spTgt spid="20"/>
                                        </p:tgtEl>
                                        <p:attrNameLst>
                                          <p:attrName>style.visibility</p:attrName>
                                        </p:attrNameLst>
                                      </p:cBhvr>
                                      <p:to>
                                        <p:strVal val="visible"/>
                                      </p:to>
                                    </p:set>
                                    <p:animEffect transition="in" filter="fade">
                                      <p:cBhvr>
                                        <p:cTn id="119" dur="500"/>
                                        <p:tgtEl>
                                          <p:spTgt spid="20"/>
                                        </p:tgtEl>
                                      </p:cBhvr>
                                    </p:animEffect>
                                  </p:childTnLst>
                                </p:cTn>
                              </p:par>
                              <p:par>
                                <p:cTn id="120" presetID="10" presetClass="entr" presetSubtype="0" fill="hold" grpId="2" nodeType="withEffect">
                                  <p:stCondLst>
                                    <p:cond delay="0"/>
                                  </p:stCondLst>
                                  <p:childTnLst>
                                    <p:set>
                                      <p:cBhvr>
                                        <p:cTn id="121" dur="1" fill="hold">
                                          <p:stCondLst>
                                            <p:cond delay="0"/>
                                          </p:stCondLst>
                                        </p:cTn>
                                        <p:tgtEl>
                                          <p:spTgt spid="31"/>
                                        </p:tgtEl>
                                        <p:attrNameLst>
                                          <p:attrName>style.visibility</p:attrName>
                                        </p:attrNameLst>
                                      </p:cBhvr>
                                      <p:to>
                                        <p:strVal val="visible"/>
                                      </p:to>
                                    </p:set>
                                    <p:animEffect transition="in" filter="fade">
                                      <p:cBhvr>
                                        <p:cTn id="122" dur="500"/>
                                        <p:tgtEl>
                                          <p:spTgt spid="31"/>
                                        </p:tgtEl>
                                      </p:cBhvr>
                                    </p:animEffect>
                                  </p:childTnLst>
                                </p:cTn>
                              </p:par>
                            </p:childTnLst>
                          </p:cTn>
                        </p:par>
                        <p:par>
                          <p:cTn id="123" fill="hold">
                            <p:stCondLst>
                              <p:cond delay="1500"/>
                            </p:stCondLst>
                            <p:childTnLst>
                              <p:par>
                                <p:cTn id="124" presetID="22" presetClass="entr" presetSubtype="8" fill="hold" grpId="4" nodeType="afterEffect">
                                  <p:stCondLst>
                                    <p:cond delay="0"/>
                                  </p:stCondLst>
                                  <p:childTnLst>
                                    <p:set>
                                      <p:cBhvr>
                                        <p:cTn id="125" dur="1" fill="hold">
                                          <p:stCondLst>
                                            <p:cond delay="0"/>
                                          </p:stCondLst>
                                        </p:cTn>
                                        <p:tgtEl>
                                          <p:spTgt spid="25"/>
                                        </p:tgtEl>
                                        <p:attrNameLst>
                                          <p:attrName>style.visibility</p:attrName>
                                        </p:attrNameLst>
                                      </p:cBhvr>
                                      <p:to>
                                        <p:strVal val="visible"/>
                                      </p:to>
                                    </p:set>
                                    <p:animEffect transition="in" filter="wipe(left)">
                                      <p:cBhvr>
                                        <p:cTn id="126" dur="500"/>
                                        <p:tgtEl>
                                          <p:spTgt spid="25"/>
                                        </p:tgtEl>
                                      </p:cBhvr>
                                    </p:animEffect>
                                  </p:childTnLst>
                                </p:cTn>
                              </p:par>
                              <p:par>
                                <p:cTn id="127" presetID="22" presetClass="entr" presetSubtype="8" fill="hold" grpId="4" nodeType="withEffect">
                                  <p:stCondLst>
                                    <p:cond delay="0"/>
                                  </p:stCondLst>
                                  <p:childTnLst>
                                    <p:set>
                                      <p:cBhvr>
                                        <p:cTn id="128" dur="1" fill="hold">
                                          <p:stCondLst>
                                            <p:cond delay="0"/>
                                          </p:stCondLst>
                                        </p:cTn>
                                        <p:tgtEl>
                                          <p:spTgt spid="26"/>
                                        </p:tgtEl>
                                        <p:attrNameLst>
                                          <p:attrName>style.visibility</p:attrName>
                                        </p:attrNameLst>
                                      </p:cBhvr>
                                      <p:to>
                                        <p:strVal val="visible"/>
                                      </p:to>
                                    </p:set>
                                    <p:animEffect transition="in" filter="wipe(left)">
                                      <p:cBhvr>
                                        <p:cTn id="12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5" grpId="1" animBg="1"/>
      <p:bldP spid="25" grpId="2" animBg="1"/>
      <p:bldP spid="25" grpId="3" animBg="1"/>
      <p:bldP spid="25" grpId="4" animBg="1"/>
      <p:bldP spid="26" grpId="0" animBg="1"/>
      <p:bldP spid="26" grpId="1" animBg="1"/>
      <p:bldP spid="26" grpId="2" animBg="1"/>
      <p:bldP spid="26" grpId="3" animBg="1"/>
      <p:bldP spid="26" grpId="4" animBg="1"/>
      <p:bldP spid="30" grpId="0"/>
      <p:bldP spid="30" grpId="1"/>
      <p:bldP spid="24" grpId="0"/>
      <p:bldP spid="24" grpId="1"/>
      <p:bldP spid="24" grpId="2"/>
      <p:bldP spid="29" grpId="0"/>
      <p:bldP spid="29" grpId="1"/>
      <p:bldP spid="31" grpId="0"/>
      <p:bldP spid="31" grpId="1"/>
      <p:bldP spid="31" grpId="2"/>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Cornsweet</a:t>
            </a:r>
            <a:r>
              <a:rPr lang="en-US" dirty="0" smtClean="0"/>
              <a:t> illusion</a:t>
            </a:r>
            <a:endParaRPr lang="en-US" dirty="0"/>
          </a:p>
        </p:txBody>
      </p:sp>
      <p:sp>
        <p:nvSpPr>
          <p:cNvPr id="3" name="Slide Number Placeholder 2"/>
          <p:cNvSpPr>
            <a:spLocks noGrp="1"/>
          </p:cNvSpPr>
          <p:nvPr>
            <p:ph type="sldNum" sz="quarter" idx="12"/>
          </p:nvPr>
        </p:nvSpPr>
        <p:spPr/>
        <p:txBody>
          <a:bodyPr/>
          <a:lstStyle/>
          <a:p>
            <a:fld id="{4AF310B5-B37C-4062-950A-8FEDA86889CC}" type="slidenum">
              <a:rPr lang="en-US" smtClean="0"/>
              <a:t>54</a:t>
            </a:fld>
            <a:endParaRPr lang="en-US"/>
          </a:p>
        </p:txBody>
      </p:sp>
      <p:grpSp>
        <p:nvGrpSpPr>
          <p:cNvPr id="1040" name="Group 1039"/>
          <p:cNvGrpSpPr/>
          <p:nvPr/>
        </p:nvGrpSpPr>
        <p:grpSpPr>
          <a:xfrm>
            <a:off x="3078182" y="2622833"/>
            <a:ext cx="1570018" cy="226486"/>
            <a:chOff x="3421800" y="3472983"/>
            <a:chExt cx="2204167" cy="317967"/>
          </a:xfrm>
          <a:effectLst>
            <a:outerShdw blurRad="50800" dist="38100" dir="2700000" algn="tl" rotWithShape="0">
              <a:prstClr val="black">
                <a:alpha val="40000"/>
              </a:prstClr>
            </a:outerShdw>
          </a:effectLst>
        </p:grpSpPr>
        <p:sp>
          <p:nvSpPr>
            <p:cNvPr id="15" name="Freeform 14"/>
            <p:cNvSpPr/>
            <p:nvPr/>
          </p:nvSpPr>
          <p:spPr>
            <a:xfrm flipV="1">
              <a:off x="4694850" y="3635260"/>
              <a:ext cx="461493" cy="155296"/>
            </a:xfrm>
            <a:custGeom>
              <a:avLst/>
              <a:gdLst>
                <a:gd name="connsiteX0" fmla="*/ 0 w 740535"/>
                <a:gd name="connsiteY0" fmla="*/ 656823 h 656823"/>
                <a:gd name="connsiteX1" fmla="*/ 740535 w 740535"/>
                <a:gd name="connsiteY1" fmla="*/ 0 h 656823"/>
                <a:gd name="connsiteX0" fmla="*/ 0 w 740535"/>
                <a:gd name="connsiteY0" fmla="*/ 656823 h 656823"/>
                <a:gd name="connsiteX1" fmla="*/ 740535 w 740535"/>
                <a:gd name="connsiteY1" fmla="*/ 0 h 656823"/>
                <a:gd name="connsiteX0" fmla="*/ 0 w 740535"/>
                <a:gd name="connsiteY0" fmla="*/ 656823 h 656823"/>
                <a:gd name="connsiteX1" fmla="*/ 740535 w 740535"/>
                <a:gd name="connsiteY1" fmla="*/ 0 h 656823"/>
                <a:gd name="connsiteX0" fmla="*/ 0 w 740535"/>
                <a:gd name="connsiteY0" fmla="*/ 656823 h 656823"/>
                <a:gd name="connsiteX1" fmla="*/ 740535 w 740535"/>
                <a:gd name="connsiteY1" fmla="*/ 0 h 656823"/>
              </a:gdLst>
              <a:ahLst/>
              <a:cxnLst>
                <a:cxn ang="0">
                  <a:pos x="connsiteX0" y="connsiteY0"/>
                </a:cxn>
                <a:cxn ang="0">
                  <a:pos x="connsiteX1" y="connsiteY1"/>
                </a:cxn>
              </a:cxnLst>
              <a:rect l="l" t="t" r="r" b="b"/>
              <a:pathLst>
                <a:path w="740535" h="656823">
                  <a:moveTo>
                    <a:pt x="0" y="656823"/>
                  </a:moveTo>
                  <a:cubicBezTo>
                    <a:pt x="446468" y="656822"/>
                    <a:pt x="731950" y="431442"/>
                    <a:pt x="740535" y="0"/>
                  </a:cubicBezTo>
                </a:path>
              </a:pathLst>
            </a:custGeom>
            <a:effectLst/>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p>
          </p:txBody>
        </p:sp>
        <p:sp>
          <p:nvSpPr>
            <p:cNvPr id="16" name="Freeform 15"/>
            <p:cNvSpPr/>
            <p:nvPr/>
          </p:nvSpPr>
          <p:spPr>
            <a:xfrm flipH="1">
              <a:off x="5164474" y="3479963"/>
              <a:ext cx="461493" cy="155297"/>
            </a:xfrm>
            <a:custGeom>
              <a:avLst/>
              <a:gdLst>
                <a:gd name="connsiteX0" fmla="*/ 0 w 740535"/>
                <a:gd name="connsiteY0" fmla="*/ 656823 h 656823"/>
                <a:gd name="connsiteX1" fmla="*/ 740535 w 740535"/>
                <a:gd name="connsiteY1" fmla="*/ 0 h 656823"/>
                <a:gd name="connsiteX0" fmla="*/ 0 w 740535"/>
                <a:gd name="connsiteY0" fmla="*/ 656823 h 656823"/>
                <a:gd name="connsiteX1" fmla="*/ 740535 w 740535"/>
                <a:gd name="connsiteY1" fmla="*/ 0 h 656823"/>
                <a:gd name="connsiteX0" fmla="*/ 0 w 740535"/>
                <a:gd name="connsiteY0" fmla="*/ 656823 h 656823"/>
                <a:gd name="connsiteX1" fmla="*/ 740535 w 740535"/>
                <a:gd name="connsiteY1" fmla="*/ 0 h 656823"/>
                <a:gd name="connsiteX0" fmla="*/ 0 w 740535"/>
                <a:gd name="connsiteY0" fmla="*/ 656823 h 656823"/>
                <a:gd name="connsiteX1" fmla="*/ 740535 w 740535"/>
                <a:gd name="connsiteY1" fmla="*/ 0 h 656823"/>
              </a:gdLst>
              <a:ahLst/>
              <a:cxnLst>
                <a:cxn ang="0">
                  <a:pos x="connsiteX0" y="connsiteY0"/>
                </a:cxn>
                <a:cxn ang="0">
                  <a:pos x="connsiteX1" y="connsiteY1"/>
                </a:cxn>
              </a:cxnLst>
              <a:rect l="l" t="t" r="r" b="b"/>
              <a:pathLst>
                <a:path w="740535" h="656823">
                  <a:moveTo>
                    <a:pt x="0" y="656823"/>
                  </a:moveTo>
                  <a:cubicBezTo>
                    <a:pt x="446468" y="656822"/>
                    <a:pt x="731950" y="431442"/>
                    <a:pt x="740535" y="0"/>
                  </a:cubicBezTo>
                </a:path>
              </a:pathLst>
            </a:custGeom>
            <a:effectLst/>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p>
          </p:txBody>
        </p:sp>
        <p:cxnSp>
          <p:nvCxnSpPr>
            <p:cNvPr id="17" name="Straight Connector 16"/>
            <p:cNvCxnSpPr>
              <a:stCxn id="15" idx="1"/>
              <a:endCxn id="16" idx="1"/>
            </p:cNvCxnSpPr>
            <p:nvPr/>
          </p:nvCxnSpPr>
          <p:spPr>
            <a:xfrm flipV="1">
              <a:off x="5156343" y="3479963"/>
              <a:ext cx="8131" cy="310593"/>
            </a:xfrm>
            <a:prstGeom prst="line">
              <a:avLst/>
            </a:prstGeom>
            <a:effectLst/>
          </p:spPr>
          <p:style>
            <a:lnRef idx="3">
              <a:schemeClr val="accent1"/>
            </a:lnRef>
            <a:fillRef idx="0">
              <a:schemeClr val="accent1"/>
            </a:fillRef>
            <a:effectRef idx="2">
              <a:schemeClr val="accent1"/>
            </a:effectRef>
            <a:fontRef idx="minor">
              <a:schemeClr val="tx1"/>
            </a:fontRef>
          </p:style>
        </p:cxnSp>
        <p:sp>
          <p:nvSpPr>
            <p:cNvPr id="33" name="Freeform 32"/>
            <p:cNvSpPr/>
            <p:nvPr/>
          </p:nvSpPr>
          <p:spPr>
            <a:xfrm>
              <a:off x="3421800" y="3480357"/>
              <a:ext cx="461493" cy="155296"/>
            </a:xfrm>
            <a:custGeom>
              <a:avLst/>
              <a:gdLst>
                <a:gd name="connsiteX0" fmla="*/ 0 w 740535"/>
                <a:gd name="connsiteY0" fmla="*/ 656823 h 656823"/>
                <a:gd name="connsiteX1" fmla="*/ 740535 w 740535"/>
                <a:gd name="connsiteY1" fmla="*/ 0 h 656823"/>
                <a:gd name="connsiteX0" fmla="*/ 0 w 740535"/>
                <a:gd name="connsiteY0" fmla="*/ 656823 h 656823"/>
                <a:gd name="connsiteX1" fmla="*/ 740535 w 740535"/>
                <a:gd name="connsiteY1" fmla="*/ 0 h 656823"/>
                <a:gd name="connsiteX0" fmla="*/ 0 w 740535"/>
                <a:gd name="connsiteY0" fmla="*/ 656823 h 656823"/>
                <a:gd name="connsiteX1" fmla="*/ 740535 w 740535"/>
                <a:gd name="connsiteY1" fmla="*/ 0 h 656823"/>
                <a:gd name="connsiteX0" fmla="*/ 0 w 740535"/>
                <a:gd name="connsiteY0" fmla="*/ 656823 h 656823"/>
                <a:gd name="connsiteX1" fmla="*/ 740535 w 740535"/>
                <a:gd name="connsiteY1" fmla="*/ 0 h 656823"/>
              </a:gdLst>
              <a:ahLst/>
              <a:cxnLst>
                <a:cxn ang="0">
                  <a:pos x="connsiteX0" y="connsiteY0"/>
                </a:cxn>
                <a:cxn ang="0">
                  <a:pos x="connsiteX1" y="connsiteY1"/>
                </a:cxn>
              </a:cxnLst>
              <a:rect l="l" t="t" r="r" b="b"/>
              <a:pathLst>
                <a:path w="740535" h="656823">
                  <a:moveTo>
                    <a:pt x="0" y="656823"/>
                  </a:moveTo>
                  <a:cubicBezTo>
                    <a:pt x="446468" y="656822"/>
                    <a:pt x="731950" y="431442"/>
                    <a:pt x="740535" y="0"/>
                  </a:cubicBezTo>
                </a:path>
              </a:pathLst>
            </a:custGeom>
            <a:effectLst/>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p>
          </p:txBody>
        </p:sp>
        <p:sp>
          <p:nvSpPr>
            <p:cNvPr id="34" name="Freeform 33"/>
            <p:cNvSpPr/>
            <p:nvPr/>
          </p:nvSpPr>
          <p:spPr>
            <a:xfrm flipH="1" flipV="1">
              <a:off x="3884050" y="3635653"/>
              <a:ext cx="461493" cy="155297"/>
            </a:xfrm>
            <a:custGeom>
              <a:avLst/>
              <a:gdLst>
                <a:gd name="connsiteX0" fmla="*/ 0 w 740535"/>
                <a:gd name="connsiteY0" fmla="*/ 656823 h 656823"/>
                <a:gd name="connsiteX1" fmla="*/ 740535 w 740535"/>
                <a:gd name="connsiteY1" fmla="*/ 0 h 656823"/>
                <a:gd name="connsiteX0" fmla="*/ 0 w 740535"/>
                <a:gd name="connsiteY0" fmla="*/ 656823 h 656823"/>
                <a:gd name="connsiteX1" fmla="*/ 740535 w 740535"/>
                <a:gd name="connsiteY1" fmla="*/ 0 h 656823"/>
                <a:gd name="connsiteX0" fmla="*/ 0 w 740535"/>
                <a:gd name="connsiteY0" fmla="*/ 656823 h 656823"/>
                <a:gd name="connsiteX1" fmla="*/ 740535 w 740535"/>
                <a:gd name="connsiteY1" fmla="*/ 0 h 656823"/>
                <a:gd name="connsiteX0" fmla="*/ 0 w 740535"/>
                <a:gd name="connsiteY0" fmla="*/ 656823 h 656823"/>
                <a:gd name="connsiteX1" fmla="*/ 740535 w 740535"/>
                <a:gd name="connsiteY1" fmla="*/ 0 h 656823"/>
              </a:gdLst>
              <a:ahLst/>
              <a:cxnLst>
                <a:cxn ang="0">
                  <a:pos x="connsiteX0" y="connsiteY0"/>
                </a:cxn>
                <a:cxn ang="0">
                  <a:pos x="connsiteX1" y="connsiteY1"/>
                </a:cxn>
              </a:cxnLst>
              <a:rect l="l" t="t" r="r" b="b"/>
              <a:pathLst>
                <a:path w="740535" h="656823">
                  <a:moveTo>
                    <a:pt x="0" y="656823"/>
                  </a:moveTo>
                  <a:cubicBezTo>
                    <a:pt x="446468" y="656822"/>
                    <a:pt x="731950" y="431442"/>
                    <a:pt x="740535" y="0"/>
                  </a:cubicBezTo>
                </a:path>
              </a:pathLst>
            </a:custGeom>
            <a:effectLst/>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p>
          </p:txBody>
        </p:sp>
        <p:cxnSp>
          <p:nvCxnSpPr>
            <p:cNvPr id="35" name="Straight Connector 34"/>
            <p:cNvCxnSpPr>
              <a:endCxn id="34" idx="1"/>
            </p:cNvCxnSpPr>
            <p:nvPr/>
          </p:nvCxnSpPr>
          <p:spPr>
            <a:xfrm>
              <a:off x="3884050" y="3472983"/>
              <a:ext cx="0" cy="317967"/>
            </a:xfrm>
            <a:prstGeom prst="line">
              <a:avLst/>
            </a:prstGeom>
            <a:effectLst/>
          </p:spPr>
          <p:style>
            <a:lnRef idx="3">
              <a:schemeClr val="accent1"/>
            </a:lnRef>
            <a:fillRef idx="0">
              <a:schemeClr val="accent1"/>
            </a:fillRef>
            <a:effectRef idx="2">
              <a:schemeClr val="accent1"/>
            </a:effectRef>
            <a:fontRef idx="minor">
              <a:schemeClr val="tx1"/>
            </a:fontRef>
          </p:style>
        </p:cxnSp>
        <p:cxnSp>
          <p:nvCxnSpPr>
            <p:cNvPr id="36" name="Straight Connector 35"/>
            <p:cNvCxnSpPr/>
            <p:nvPr/>
          </p:nvCxnSpPr>
          <p:spPr>
            <a:xfrm>
              <a:off x="4345543" y="3635653"/>
              <a:ext cx="357926" cy="0"/>
            </a:xfrm>
            <a:prstGeom prst="line">
              <a:avLst/>
            </a:prstGeom>
            <a:effectLst/>
          </p:spPr>
          <p:style>
            <a:lnRef idx="3">
              <a:schemeClr val="accent1"/>
            </a:lnRef>
            <a:fillRef idx="0">
              <a:schemeClr val="accent1"/>
            </a:fillRef>
            <a:effectRef idx="2">
              <a:schemeClr val="accent1"/>
            </a:effectRef>
            <a:fontRef idx="minor">
              <a:schemeClr val="tx1"/>
            </a:fontRef>
          </p:style>
        </p:cxnSp>
      </p:grpSp>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328" y="895350"/>
            <a:ext cx="1605693" cy="1601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29034" y="895350"/>
            <a:ext cx="1605681" cy="1601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 name="Oval 50"/>
          <p:cNvSpPr/>
          <p:nvPr/>
        </p:nvSpPr>
        <p:spPr>
          <a:xfrm>
            <a:off x="3337360" y="1207585"/>
            <a:ext cx="976985" cy="976985"/>
          </a:xfrm>
          <a:prstGeom prst="ellipse">
            <a:avLst/>
          </a:prstGeom>
          <a:noFill/>
          <a:ln w="165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37" name="Group 1036"/>
          <p:cNvGrpSpPr/>
          <p:nvPr/>
        </p:nvGrpSpPr>
        <p:grpSpPr>
          <a:xfrm>
            <a:off x="921077" y="2631469"/>
            <a:ext cx="1517107" cy="207311"/>
            <a:chOff x="812400" y="3485109"/>
            <a:chExt cx="2129884" cy="291047"/>
          </a:xfrm>
          <a:effectLst>
            <a:outerShdw blurRad="50800" dist="38100" dir="2700000" algn="tl" rotWithShape="0">
              <a:prstClr val="black">
                <a:alpha val="40000"/>
              </a:prstClr>
            </a:outerShdw>
          </a:effectLst>
        </p:grpSpPr>
        <p:cxnSp>
          <p:nvCxnSpPr>
            <p:cNvPr id="9" name="Straight Connector 8"/>
            <p:cNvCxnSpPr/>
            <p:nvPr/>
          </p:nvCxnSpPr>
          <p:spPr>
            <a:xfrm>
              <a:off x="2507320" y="3492318"/>
              <a:ext cx="0" cy="283838"/>
            </a:xfrm>
            <a:prstGeom prst="line">
              <a:avLst/>
            </a:prstGeom>
            <a:effectLst/>
          </p:spPr>
          <p:style>
            <a:lnRef idx="3">
              <a:schemeClr val="accent3"/>
            </a:lnRef>
            <a:fillRef idx="0">
              <a:schemeClr val="accent3"/>
            </a:fillRef>
            <a:effectRef idx="2">
              <a:schemeClr val="accent3"/>
            </a:effectRef>
            <a:fontRef idx="minor">
              <a:schemeClr val="tx1"/>
            </a:fontRef>
          </p:style>
        </p:cxnSp>
        <p:cxnSp>
          <p:nvCxnSpPr>
            <p:cNvPr id="10" name="Straight Connector 9"/>
            <p:cNvCxnSpPr/>
            <p:nvPr/>
          </p:nvCxnSpPr>
          <p:spPr>
            <a:xfrm flipH="1">
              <a:off x="1243811" y="3754950"/>
              <a:ext cx="1257066" cy="0"/>
            </a:xfrm>
            <a:prstGeom prst="line">
              <a:avLst/>
            </a:prstGeom>
            <a:effectLst/>
          </p:spPr>
          <p:style>
            <a:lnRef idx="3">
              <a:schemeClr val="accent3"/>
            </a:lnRef>
            <a:fillRef idx="0">
              <a:schemeClr val="accent3"/>
            </a:fillRef>
            <a:effectRef idx="2">
              <a:schemeClr val="accent3"/>
            </a:effectRef>
            <a:fontRef idx="minor">
              <a:schemeClr val="tx1"/>
            </a:fontRef>
          </p:style>
        </p:cxnSp>
        <p:cxnSp>
          <p:nvCxnSpPr>
            <p:cNvPr id="42" name="Straight Connector 41"/>
            <p:cNvCxnSpPr/>
            <p:nvPr/>
          </p:nvCxnSpPr>
          <p:spPr>
            <a:xfrm>
              <a:off x="1244568" y="3485109"/>
              <a:ext cx="0" cy="290653"/>
            </a:xfrm>
            <a:prstGeom prst="line">
              <a:avLst/>
            </a:prstGeom>
            <a:effectLst/>
          </p:spPr>
          <p:style>
            <a:lnRef idx="3">
              <a:schemeClr val="accent3"/>
            </a:lnRef>
            <a:fillRef idx="0">
              <a:schemeClr val="accent3"/>
            </a:fillRef>
            <a:effectRef idx="2">
              <a:schemeClr val="accent3"/>
            </a:effectRef>
            <a:fontRef idx="minor">
              <a:schemeClr val="tx1"/>
            </a:fontRef>
          </p:style>
        </p:cxnSp>
        <p:cxnSp>
          <p:nvCxnSpPr>
            <p:cNvPr id="43" name="Straight Connector 42"/>
            <p:cNvCxnSpPr/>
            <p:nvPr/>
          </p:nvCxnSpPr>
          <p:spPr>
            <a:xfrm flipH="1">
              <a:off x="812400" y="3485109"/>
              <a:ext cx="448608" cy="0"/>
            </a:xfrm>
            <a:prstGeom prst="line">
              <a:avLst/>
            </a:prstGeom>
            <a:effectLst/>
          </p:spPr>
          <p:style>
            <a:lnRef idx="3">
              <a:schemeClr val="accent3"/>
            </a:lnRef>
            <a:fillRef idx="0">
              <a:schemeClr val="accent3"/>
            </a:fillRef>
            <a:effectRef idx="2">
              <a:schemeClr val="accent3"/>
            </a:effectRef>
            <a:fontRef idx="minor">
              <a:schemeClr val="tx1"/>
            </a:fontRef>
          </p:style>
        </p:cxnSp>
        <p:cxnSp>
          <p:nvCxnSpPr>
            <p:cNvPr id="71" name="Straight Connector 70"/>
            <p:cNvCxnSpPr/>
            <p:nvPr/>
          </p:nvCxnSpPr>
          <p:spPr>
            <a:xfrm flipH="1">
              <a:off x="2493677" y="3492318"/>
              <a:ext cx="448607" cy="0"/>
            </a:xfrm>
            <a:prstGeom prst="line">
              <a:avLst/>
            </a:prstGeom>
            <a:effectLst/>
          </p:spPr>
          <p:style>
            <a:lnRef idx="3">
              <a:schemeClr val="accent3"/>
            </a:lnRef>
            <a:fillRef idx="0">
              <a:schemeClr val="accent3"/>
            </a:fillRef>
            <a:effectRef idx="2">
              <a:schemeClr val="accent3"/>
            </a:effectRef>
            <a:fontRef idx="minor">
              <a:schemeClr val="tx1"/>
            </a:fontRef>
          </p:style>
        </p:cxnSp>
      </p:grpSp>
      <p:pic>
        <p:nvPicPr>
          <p:cNvPr id="82" name="Picture 2" descr="C:\Users\Administrator\Desktop\Siggraph 2011\images\cornsweet.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70971" y="3181350"/>
            <a:ext cx="1521452" cy="1001086"/>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83" name="TextBox 82"/>
          <p:cNvSpPr txBox="1"/>
          <p:nvPr/>
        </p:nvSpPr>
        <p:spPr>
          <a:xfrm>
            <a:off x="2445384" y="4182436"/>
            <a:ext cx="5516960" cy="307777"/>
          </a:xfrm>
          <a:prstGeom prst="rect">
            <a:avLst/>
          </a:prstGeom>
          <a:noFill/>
        </p:spPr>
        <p:txBody>
          <a:bodyPr wrap="none" rtlCol="0">
            <a:spAutoFit/>
          </a:bodyPr>
          <a:lstStyle/>
          <a:p>
            <a:pPr algn="r"/>
            <a:r>
              <a:rPr lang="en-US" sz="1400" i="1" dirty="0"/>
              <a:t>“A </a:t>
            </a:r>
            <a:r>
              <a:rPr lang="en-US" sz="1400" i="1" dirty="0" err="1"/>
              <a:t>Craik</a:t>
            </a:r>
            <a:r>
              <a:rPr lang="en-US" sz="1400" i="1" dirty="0"/>
              <a:t>-O'Brien-</a:t>
            </a:r>
            <a:r>
              <a:rPr lang="en-US" sz="1400" i="1" dirty="0" err="1"/>
              <a:t>Cornsweet</a:t>
            </a:r>
            <a:r>
              <a:rPr lang="en-US" sz="1400" i="1" dirty="0"/>
              <a:t> illusion for visual depth ” </a:t>
            </a:r>
            <a:r>
              <a:rPr lang="en-US" sz="1400" i="1" dirty="0" smtClean="0"/>
              <a:t> </a:t>
            </a:r>
            <a:r>
              <a:rPr lang="en-US" sz="1400" dirty="0" smtClean="0"/>
              <a:t>by </a:t>
            </a:r>
            <a:r>
              <a:rPr lang="en-US" sz="1400" dirty="0" err="1" smtClean="0"/>
              <a:t>Anstis</a:t>
            </a:r>
            <a:r>
              <a:rPr lang="en-US" sz="1400" dirty="0" smtClean="0"/>
              <a:t> et al. 1997</a:t>
            </a:r>
            <a:endParaRPr lang="en-US" sz="1400" dirty="0"/>
          </a:p>
        </p:txBody>
      </p:sp>
      <p:sp>
        <p:nvSpPr>
          <p:cNvPr id="85" name="TextBox 84"/>
          <p:cNvSpPr txBox="1"/>
          <p:nvPr/>
        </p:nvSpPr>
        <p:spPr>
          <a:xfrm>
            <a:off x="5410201" y="1352550"/>
            <a:ext cx="2971800" cy="369332"/>
          </a:xfrm>
          <a:prstGeom prst="rect">
            <a:avLst/>
          </a:prstGeom>
          <a:noFill/>
        </p:spPr>
        <p:txBody>
          <a:bodyPr wrap="square" rtlCol="0">
            <a:spAutoFit/>
          </a:bodyPr>
          <a:lstStyle/>
          <a:p>
            <a:pPr marL="285750" indent="-285750">
              <a:buFont typeface="Arial" pitchFamily="34" charset="0"/>
              <a:buChar char="•"/>
            </a:pPr>
            <a:r>
              <a:rPr lang="en-US" dirty="0" smtClean="0"/>
              <a:t>Similar perceived contrast</a:t>
            </a:r>
          </a:p>
        </p:txBody>
      </p:sp>
      <p:sp>
        <p:nvSpPr>
          <p:cNvPr id="86" name="TextBox 85"/>
          <p:cNvSpPr txBox="1"/>
          <p:nvPr/>
        </p:nvSpPr>
        <p:spPr>
          <a:xfrm>
            <a:off x="5410200" y="1908281"/>
            <a:ext cx="3048000" cy="369332"/>
          </a:xfrm>
          <a:prstGeom prst="rect">
            <a:avLst/>
          </a:prstGeom>
          <a:noFill/>
        </p:spPr>
        <p:txBody>
          <a:bodyPr wrap="square" rtlCol="0">
            <a:spAutoFit/>
          </a:bodyPr>
          <a:lstStyle/>
          <a:p>
            <a:pPr marL="285750" indent="-285750">
              <a:buFont typeface="Arial" pitchFamily="34" charset="0"/>
              <a:buChar char="•"/>
            </a:pPr>
            <a:r>
              <a:rPr lang="en-US" dirty="0" smtClean="0"/>
              <a:t>Luminance range reduced</a:t>
            </a:r>
          </a:p>
        </p:txBody>
      </p:sp>
      <p:sp>
        <p:nvSpPr>
          <p:cNvPr id="88" name="TextBox 87"/>
          <p:cNvSpPr txBox="1"/>
          <p:nvPr/>
        </p:nvSpPr>
        <p:spPr>
          <a:xfrm>
            <a:off x="835900" y="3176885"/>
            <a:ext cx="4726550" cy="461665"/>
          </a:xfrm>
          <a:prstGeom prst="rect">
            <a:avLst/>
          </a:prstGeom>
          <a:noFill/>
        </p:spPr>
        <p:txBody>
          <a:bodyPr wrap="none" rtlCol="0">
            <a:spAutoFit/>
          </a:bodyPr>
          <a:lstStyle/>
          <a:p>
            <a:r>
              <a:rPr lang="en-US" sz="2400" b="1" dirty="0" err="1" smtClean="0"/>
              <a:t>Cornsweet</a:t>
            </a:r>
            <a:r>
              <a:rPr lang="en-US" sz="2400" b="1" dirty="0" smtClean="0"/>
              <a:t> illusion works for depth:</a:t>
            </a:r>
            <a:endParaRPr lang="en-US" sz="2400" b="1" dirty="0"/>
          </a:p>
        </p:txBody>
      </p:sp>
      <p:cxnSp>
        <p:nvCxnSpPr>
          <p:cNvPr id="1045" name="Straight Connector 1044"/>
          <p:cNvCxnSpPr>
            <a:stCxn id="1029" idx="1"/>
            <a:endCxn id="1029" idx="3"/>
          </p:cNvCxnSpPr>
          <p:nvPr/>
        </p:nvCxnSpPr>
        <p:spPr>
          <a:xfrm>
            <a:off x="876328" y="1696078"/>
            <a:ext cx="1605693"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3029034" y="1693632"/>
            <a:ext cx="1605693"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3216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9"/>
                                        </p:tgtEl>
                                        <p:attrNameLst>
                                          <p:attrName>style.visibility</p:attrName>
                                        </p:attrNameLst>
                                      </p:cBhvr>
                                      <p:to>
                                        <p:strVal val="visible"/>
                                      </p:to>
                                    </p:set>
                                  </p:childTnLst>
                                </p:cTn>
                              </p:par>
                            </p:childTnLst>
                          </p:cTn>
                        </p:par>
                        <p:par>
                          <p:cTn id="7" fill="hold">
                            <p:stCondLst>
                              <p:cond delay="0"/>
                            </p:stCondLst>
                            <p:childTnLst>
                              <p:par>
                                <p:cTn id="8" presetID="22" presetClass="entr" presetSubtype="8" fill="hold" nodeType="afterEffect">
                                  <p:stCondLst>
                                    <p:cond delay="0"/>
                                  </p:stCondLst>
                                  <p:childTnLst>
                                    <p:set>
                                      <p:cBhvr>
                                        <p:cTn id="9" dur="1" fill="hold">
                                          <p:stCondLst>
                                            <p:cond delay="0"/>
                                          </p:stCondLst>
                                        </p:cTn>
                                        <p:tgtEl>
                                          <p:spTgt spid="1045"/>
                                        </p:tgtEl>
                                        <p:attrNameLst>
                                          <p:attrName>style.visibility</p:attrName>
                                        </p:attrNameLst>
                                      </p:cBhvr>
                                      <p:to>
                                        <p:strVal val="visible"/>
                                      </p:to>
                                    </p:set>
                                    <p:animEffect transition="in" filter="wipe(left)">
                                      <p:cBhvr>
                                        <p:cTn id="10" dur="500"/>
                                        <p:tgtEl>
                                          <p:spTgt spid="1045"/>
                                        </p:tgtEl>
                                      </p:cBhvr>
                                    </p:animEffect>
                                  </p:childTnLst>
                                </p:cTn>
                              </p:par>
                              <p:par>
                                <p:cTn id="11" presetID="22" presetClass="entr" presetSubtype="8" fill="hold" nodeType="withEffect">
                                  <p:stCondLst>
                                    <p:cond delay="0"/>
                                  </p:stCondLst>
                                  <p:childTnLst>
                                    <p:set>
                                      <p:cBhvr>
                                        <p:cTn id="12" dur="1" fill="hold">
                                          <p:stCondLst>
                                            <p:cond delay="0"/>
                                          </p:stCondLst>
                                        </p:cTn>
                                        <p:tgtEl>
                                          <p:spTgt spid="1037"/>
                                        </p:tgtEl>
                                        <p:attrNameLst>
                                          <p:attrName>style.visibility</p:attrName>
                                        </p:attrNameLst>
                                      </p:cBhvr>
                                      <p:to>
                                        <p:strVal val="visible"/>
                                      </p:to>
                                    </p:set>
                                    <p:animEffect transition="in" filter="wipe(left)">
                                      <p:cBhvr>
                                        <p:cTn id="13" dur="500"/>
                                        <p:tgtEl>
                                          <p:spTgt spid="103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030"/>
                                        </p:tgtEl>
                                        <p:attrNameLst>
                                          <p:attrName>style.visibility</p:attrName>
                                        </p:attrNameLst>
                                      </p:cBhvr>
                                      <p:to>
                                        <p:strVal val="visible"/>
                                      </p:to>
                                    </p:set>
                                    <p:animEffect transition="in" filter="fade">
                                      <p:cBhvr>
                                        <p:cTn id="18" dur="500"/>
                                        <p:tgtEl>
                                          <p:spTgt spid="1030"/>
                                        </p:tgtEl>
                                      </p:cBhvr>
                                    </p:animEffect>
                                  </p:childTnLst>
                                </p:cTn>
                              </p:par>
                            </p:childTnLst>
                          </p:cTn>
                        </p:par>
                        <p:par>
                          <p:cTn id="19" fill="hold">
                            <p:stCondLst>
                              <p:cond delay="500"/>
                            </p:stCondLst>
                            <p:childTnLst>
                              <p:par>
                                <p:cTn id="20" presetID="22" presetClass="entr" presetSubtype="8" fill="hold" nodeType="afterEffect">
                                  <p:stCondLst>
                                    <p:cond delay="0"/>
                                  </p:stCondLst>
                                  <p:childTnLst>
                                    <p:set>
                                      <p:cBhvr>
                                        <p:cTn id="21" dur="1" fill="hold">
                                          <p:stCondLst>
                                            <p:cond delay="0"/>
                                          </p:stCondLst>
                                        </p:cTn>
                                        <p:tgtEl>
                                          <p:spTgt spid="92"/>
                                        </p:tgtEl>
                                        <p:attrNameLst>
                                          <p:attrName>style.visibility</p:attrName>
                                        </p:attrNameLst>
                                      </p:cBhvr>
                                      <p:to>
                                        <p:strVal val="visible"/>
                                      </p:to>
                                    </p:set>
                                    <p:animEffect transition="in" filter="wipe(left)">
                                      <p:cBhvr>
                                        <p:cTn id="22" dur="300"/>
                                        <p:tgtEl>
                                          <p:spTgt spid="92"/>
                                        </p:tgtEl>
                                      </p:cBhvr>
                                    </p:animEffect>
                                  </p:childTnLst>
                                </p:cTn>
                              </p:par>
                              <p:par>
                                <p:cTn id="23" presetID="22" presetClass="entr" presetSubtype="8" fill="hold" nodeType="withEffect">
                                  <p:stCondLst>
                                    <p:cond delay="0"/>
                                  </p:stCondLst>
                                  <p:childTnLst>
                                    <p:set>
                                      <p:cBhvr>
                                        <p:cTn id="24" dur="1" fill="hold">
                                          <p:stCondLst>
                                            <p:cond delay="0"/>
                                          </p:stCondLst>
                                        </p:cTn>
                                        <p:tgtEl>
                                          <p:spTgt spid="1040"/>
                                        </p:tgtEl>
                                        <p:attrNameLst>
                                          <p:attrName>style.visibility</p:attrName>
                                        </p:attrNameLst>
                                      </p:cBhvr>
                                      <p:to>
                                        <p:strVal val="visible"/>
                                      </p:to>
                                    </p:set>
                                    <p:animEffect transition="in" filter="wipe(left)">
                                      <p:cBhvr>
                                        <p:cTn id="25" dur="500"/>
                                        <p:tgtEl>
                                          <p:spTgt spid="1040"/>
                                        </p:tgtEl>
                                      </p:cBhvr>
                                    </p:animEffect>
                                  </p:childTnLst>
                                </p:cTn>
                              </p:par>
                            </p:childTnLst>
                          </p:cTn>
                        </p:par>
                        <p:par>
                          <p:cTn id="26" fill="hold">
                            <p:stCondLst>
                              <p:cond delay="1000"/>
                            </p:stCondLst>
                            <p:childTnLst>
                              <p:par>
                                <p:cTn id="27" presetID="10" presetClass="entr" presetSubtype="0" fill="hold" grpId="0" nodeType="afterEffect">
                                  <p:stCondLst>
                                    <p:cond delay="0"/>
                                  </p:stCondLst>
                                  <p:childTnLst>
                                    <p:set>
                                      <p:cBhvr>
                                        <p:cTn id="28" dur="1" fill="hold">
                                          <p:stCondLst>
                                            <p:cond delay="0"/>
                                          </p:stCondLst>
                                        </p:cTn>
                                        <p:tgtEl>
                                          <p:spTgt spid="85"/>
                                        </p:tgtEl>
                                        <p:attrNameLst>
                                          <p:attrName>style.visibility</p:attrName>
                                        </p:attrNameLst>
                                      </p:cBhvr>
                                      <p:to>
                                        <p:strVal val="visible"/>
                                      </p:to>
                                    </p:set>
                                    <p:animEffect transition="in" filter="fade">
                                      <p:cBhvr>
                                        <p:cTn id="29" dur="500"/>
                                        <p:tgtEl>
                                          <p:spTgt spid="85"/>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86"/>
                                        </p:tgtEl>
                                        <p:attrNameLst>
                                          <p:attrName>style.visibility</p:attrName>
                                        </p:attrNameLst>
                                      </p:cBhvr>
                                      <p:to>
                                        <p:strVal val="visible"/>
                                      </p:to>
                                    </p:set>
                                    <p:animEffect transition="in" filter="fade">
                                      <p:cBhvr>
                                        <p:cTn id="34" dur="500"/>
                                        <p:tgtEl>
                                          <p:spTgt spid="86"/>
                                        </p:tgtEl>
                                      </p:cBhvr>
                                    </p:animEffect>
                                  </p:childTnLst>
                                </p:cTn>
                              </p:par>
                              <p:par>
                                <p:cTn id="35" presetID="47" presetClass="entr" presetSubtype="0" fill="hold" grpId="0" nodeType="with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fade">
                                      <p:cBhvr>
                                        <p:cTn id="37" dur="1000"/>
                                        <p:tgtEl>
                                          <p:spTgt spid="51"/>
                                        </p:tgtEl>
                                      </p:cBhvr>
                                    </p:animEffect>
                                    <p:anim calcmode="lin" valueType="num">
                                      <p:cBhvr>
                                        <p:cTn id="38" dur="1000" fill="hold"/>
                                        <p:tgtEl>
                                          <p:spTgt spid="51"/>
                                        </p:tgtEl>
                                        <p:attrNameLst>
                                          <p:attrName>ppt_x</p:attrName>
                                        </p:attrNameLst>
                                      </p:cBhvr>
                                      <p:tavLst>
                                        <p:tav tm="0">
                                          <p:val>
                                            <p:strVal val="#ppt_x"/>
                                          </p:val>
                                        </p:tav>
                                        <p:tav tm="100000">
                                          <p:val>
                                            <p:strVal val="#ppt_x"/>
                                          </p:val>
                                        </p:tav>
                                      </p:tavLst>
                                    </p:anim>
                                    <p:anim calcmode="lin" valueType="num">
                                      <p:cBhvr>
                                        <p:cTn id="39"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9" presetClass="emph" presetSubtype="0" nodeType="clickEffect">
                                  <p:stCondLst>
                                    <p:cond delay="0"/>
                                  </p:stCondLst>
                                  <p:childTnLst>
                                    <p:set>
                                      <p:cBhvr rctx="PPT">
                                        <p:cTn id="43" dur="indefinite"/>
                                        <p:tgtEl>
                                          <p:spTgt spid="1029"/>
                                        </p:tgtEl>
                                        <p:attrNameLst>
                                          <p:attrName>style.opacity</p:attrName>
                                        </p:attrNameLst>
                                      </p:cBhvr>
                                      <p:to>
                                        <p:strVal val="0.5"/>
                                      </p:to>
                                    </p:set>
                                    <p:animEffect filter="image" prLst="opacity: 0.5">
                                      <p:cBhvr rctx="IE">
                                        <p:cTn id="44" dur="indefinite"/>
                                        <p:tgtEl>
                                          <p:spTgt spid="1029"/>
                                        </p:tgtEl>
                                      </p:cBhvr>
                                    </p:animEffect>
                                  </p:childTnLst>
                                </p:cTn>
                              </p:par>
                              <p:par>
                                <p:cTn id="45" presetID="9" presetClass="emph" presetSubtype="0" nodeType="withEffect">
                                  <p:stCondLst>
                                    <p:cond delay="0"/>
                                  </p:stCondLst>
                                  <p:childTnLst>
                                    <p:set>
                                      <p:cBhvr rctx="PPT">
                                        <p:cTn id="46" dur="indefinite"/>
                                        <p:tgtEl>
                                          <p:spTgt spid="1037"/>
                                        </p:tgtEl>
                                        <p:attrNameLst>
                                          <p:attrName>style.opacity</p:attrName>
                                        </p:attrNameLst>
                                      </p:cBhvr>
                                      <p:to>
                                        <p:strVal val="0.5"/>
                                      </p:to>
                                    </p:set>
                                    <p:animEffect filter="image" prLst="opacity: 0.5">
                                      <p:cBhvr rctx="IE">
                                        <p:cTn id="47" dur="indefinite"/>
                                        <p:tgtEl>
                                          <p:spTgt spid="1037"/>
                                        </p:tgtEl>
                                      </p:cBhvr>
                                    </p:animEffect>
                                  </p:childTnLst>
                                </p:cTn>
                              </p:par>
                              <p:par>
                                <p:cTn id="48" presetID="9" presetClass="emph" presetSubtype="0" nodeType="withEffect">
                                  <p:stCondLst>
                                    <p:cond delay="0"/>
                                  </p:stCondLst>
                                  <p:childTnLst>
                                    <p:set>
                                      <p:cBhvr rctx="PPT">
                                        <p:cTn id="49" dur="indefinite"/>
                                        <p:tgtEl>
                                          <p:spTgt spid="1030"/>
                                        </p:tgtEl>
                                        <p:attrNameLst>
                                          <p:attrName>style.opacity</p:attrName>
                                        </p:attrNameLst>
                                      </p:cBhvr>
                                      <p:to>
                                        <p:strVal val="0.5"/>
                                      </p:to>
                                    </p:set>
                                    <p:animEffect filter="image" prLst="opacity: 0.5">
                                      <p:cBhvr rctx="IE">
                                        <p:cTn id="50" dur="indefinite"/>
                                        <p:tgtEl>
                                          <p:spTgt spid="1030"/>
                                        </p:tgtEl>
                                      </p:cBhvr>
                                    </p:animEffect>
                                  </p:childTnLst>
                                </p:cTn>
                              </p:par>
                              <p:par>
                                <p:cTn id="51" presetID="9" presetClass="emph" presetSubtype="0" grpId="1" nodeType="withEffect">
                                  <p:stCondLst>
                                    <p:cond delay="0"/>
                                  </p:stCondLst>
                                  <p:childTnLst>
                                    <p:set>
                                      <p:cBhvr rctx="PPT">
                                        <p:cTn id="52" dur="indefinite"/>
                                        <p:tgtEl>
                                          <p:spTgt spid="85"/>
                                        </p:tgtEl>
                                        <p:attrNameLst>
                                          <p:attrName>style.opacity</p:attrName>
                                        </p:attrNameLst>
                                      </p:cBhvr>
                                      <p:to>
                                        <p:strVal val="0.5"/>
                                      </p:to>
                                    </p:set>
                                    <p:animEffect filter="image" prLst="opacity: 0.5">
                                      <p:cBhvr rctx="IE">
                                        <p:cTn id="53" dur="indefinite"/>
                                        <p:tgtEl>
                                          <p:spTgt spid="85"/>
                                        </p:tgtEl>
                                      </p:cBhvr>
                                    </p:animEffect>
                                  </p:childTnLst>
                                </p:cTn>
                              </p:par>
                              <p:par>
                                <p:cTn id="54" presetID="9" presetClass="emph" presetSubtype="0" grpId="1" nodeType="withEffect">
                                  <p:stCondLst>
                                    <p:cond delay="0"/>
                                  </p:stCondLst>
                                  <p:childTnLst>
                                    <p:set>
                                      <p:cBhvr rctx="PPT">
                                        <p:cTn id="55" dur="indefinite"/>
                                        <p:tgtEl>
                                          <p:spTgt spid="86"/>
                                        </p:tgtEl>
                                        <p:attrNameLst>
                                          <p:attrName>style.opacity</p:attrName>
                                        </p:attrNameLst>
                                      </p:cBhvr>
                                      <p:to>
                                        <p:strVal val="0.5"/>
                                      </p:to>
                                    </p:set>
                                    <p:animEffect filter="image" prLst="opacity: 0.5">
                                      <p:cBhvr rctx="IE">
                                        <p:cTn id="56" dur="indefinite"/>
                                        <p:tgtEl>
                                          <p:spTgt spid="86"/>
                                        </p:tgtEl>
                                      </p:cBhvr>
                                    </p:animEffect>
                                  </p:childTnLst>
                                </p:cTn>
                              </p:par>
                              <p:par>
                                <p:cTn id="57" presetID="9" presetClass="emph" presetSubtype="0" grpId="1" nodeType="withEffect">
                                  <p:stCondLst>
                                    <p:cond delay="0"/>
                                  </p:stCondLst>
                                  <p:childTnLst>
                                    <p:set>
                                      <p:cBhvr rctx="PPT">
                                        <p:cTn id="58" dur="indefinite"/>
                                        <p:tgtEl>
                                          <p:spTgt spid="51"/>
                                        </p:tgtEl>
                                        <p:attrNameLst>
                                          <p:attrName>style.opacity</p:attrName>
                                        </p:attrNameLst>
                                      </p:cBhvr>
                                      <p:to>
                                        <p:strVal val="0.5"/>
                                      </p:to>
                                    </p:set>
                                    <p:animEffect filter="image" prLst="opacity: 0.5">
                                      <p:cBhvr rctx="IE">
                                        <p:cTn id="59" dur="indefinite"/>
                                        <p:tgtEl>
                                          <p:spTgt spid="51"/>
                                        </p:tgtEl>
                                      </p:cBhvr>
                                    </p:animEffect>
                                  </p:childTnLst>
                                </p:cTn>
                              </p:par>
                              <p:par>
                                <p:cTn id="60" presetID="9" presetClass="emph" presetSubtype="0" nodeType="withEffect">
                                  <p:stCondLst>
                                    <p:cond delay="0"/>
                                  </p:stCondLst>
                                  <p:childTnLst>
                                    <p:set>
                                      <p:cBhvr rctx="PPT">
                                        <p:cTn id="61" dur="indefinite"/>
                                        <p:tgtEl>
                                          <p:spTgt spid="1040"/>
                                        </p:tgtEl>
                                        <p:attrNameLst>
                                          <p:attrName>style.opacity</p:attrName>
                                        </p:attrNameLst>
                                      </p:cBhvr>
                                      <p:to>
                                        <p:strVal val="0.5"/>
                                      </p:to>
                                    </p:set>
                                    <p:animEffect filter="image" prLst="opacity: 0.5">
                                      <p:cBhvr rctx="IE">
                                        <p:cTn id="62" dur="indefinite"/>
                                        <p:tgtEl>
                                          <p:spTgt spid="1040"/>
                                        </p:tgtEl>
                                      </p:cBhvr>
                                    </p:animEffect>
                                  </p:childTnLst>
                                </p:cTn>
                              </p:par>
                              <p:par>
                                <p:cTn id="63" presetID="10" presetClass="exit" presetSubtype="0" fill="hold" grpId="2" nodeType="withEffect">
                                  <p:stCondLst>
                                    <p:cond delay="0"/>
                                  </p:stCondLst>
                                  <p:childTnLst>
                                    <p:animEffect transition="out" filter="fade">
                                      <p:cBhvr>
                                        <p:cTn id="64" dur="500"/>
                                        <p:tgtEl>
                                          <p:spTgt spid="51"/>
                                        </p:tgtEl>
                                      </p:cBhvr>
                                    </p:animEffect>
                                    <p:set>
                                      <p:cBhvr>
                                        <p:cTn id="65" dur="1" fill="hold">
                                          <p:stCondLst>
                                            <p:cond delay="499"/>
                                          </p:stCondLst>
                                        </p:cTn>
                                        <p:tgtEl>
                                          <p:spTgt spid="51"/>
                                        </p:tgtEl>
                                        <p:attrNameLst>
                                          <p:attrName>style.visibility</p:attrName>
                                        </p:attrNameLst>
                                      </p:cBhvr>
                                      <p:to>
                                        <p:strVal val="hidden"/>
                                      </p:to>
                                    </p:set>
                                  </p:childTnLst>
                                </p:cTn>
                              </p:par>
                            </p:childTnLst>
                          </p:cTn>
                        </p:par>
                        <p:par>
                          <p:cTn id="66" fill="hold">
                            <p:stCondLst>
                              <p:cond delay="500"/>
                            </p:stCondLst>
                            <p:childTnLst>
                              <p:par>
                                <p:cTn id="67" presetID="10" presetClass="entr" presetSubtype="0" fill="hold" grpId="0" nodeType="afterEffect">
                                  <p:stCondLst>
                                    <p:cond delay="0"/>
                                  </p:stCondLst>
                                  <p:childTnLst>
                                    <p:set>
                                      <p:cBhvr>
                                        <p:cTn id="68" dur="1" fill="hold">
                                          <p:stCondLst>
                                            <p:cond delay="0"/>
                                          </p:stCondLst>
                                        </p:cTn>
                                        <p:tgtEl>
                                          <p:spTgt spid="88"/>
                                        </p:tgtEl>
                                        <p:attrNameLst>
                                          <p:attrName>style.visibility</p:attrName>
                                        </p:attrNameLst>
                                      </p:cBhvr>
                                      <p:to>
                                        <p:strVal val="visible"/>
                                      </p:to>
                                    </p:set>
                                    <p:animEffect transition="in" filter="fade">
                                      <p:cBhvr>
                                        <p:cTn id="69" dur="500"/>
                                        <p:tgtEl>
                                          <p:spTgt spid="88"/>
                                        </p:tgtEl>
                                      </p:cBhvr>
                                    </p:animEffect>
                                  </p:childTnLst>
                                </p:cTn>
                              </p:par>
                              <p:par>
                                <p:cTn id="70" presetID="10" presetClass="entr" presetSubtype="0" fill="hold" nodeType="withEffect">
                                  <p:stCondLst>
                                    <p:cond delay="0"/>
                                  </p:stCondLst>
                                  <p:childTnLst>
                                    <p:set>
                                      <p:cBhvr>
                                        <p:cTn id="71" dur="1" fill="hold">
                                          <p:stCondLst>
                                            <p:cond delay="0"/>
                                          </p:stCondLst>
                                        </p:cTn>
                                        <p:tgtEl>
                                          <p:spTgt spid="82"/>
                                        </p:tgtEl>
                                        <p:attrNameLst>
                                          <p:attrName>style.visibility</p:attrName>
                                        </p:attrNameLst>
                                      </p:cBhvr>
                                      <p:to>
                                        <p:strVal val="visible"/>
                                      </p:to>
                                    </p:set>
                                    <p:animEffect transition="in" filter="fade">
                                      <p:cBhvr>
                                        <p:cTn id="72" dur="500"/>
                                        <p:tgtEl>
                                          <p:spTgt spid="82"/>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83"/>
                                        </p:tgtEl>
                                        <p:attrNameLst>
                                          <p:attrName>style.visibility</p:attrName>
                                        </p:attrNameLst>
                                      </p:cBhvr>
                                      <p:to>
                                        <p:strVal val="visible"/>
                                      </p:to>
                                    </p:set>
                                    <p:animEffect transition="in" filter="fade">
                                      <p:cBhvr>
                                        <p:cTn id="75"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1" grpId="1" animBg="1"/>
      <p:bldP spid="51" grpId="2" animBg="1"/>
      <p:bldP spid="83" grpId="0"/>
      <p:bldP spid="85" grpId="0"/>
      <p:bldP spid="85" grpId="1"/>
      <p:bldP spid="86" grpId="0"/>
      <p:bldP spid="86" grpId="1"/>
      <p:bldP spid="88"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Backward-compatible stereo</a:t>
            </a:r>
            <a:endParaRPr lang="en-US" dirty="0"/>
          </a:p>
        </p:txBody>
      </p:sp>
      <p:grpSp>
        <p:nvGrpSpPr>
          <p:cNvPr id="26" name="Group 25"/>
          <p:cNvGrpSpPr/>
          <p:nvPr/>
        </p:nvGrpSpPr>
        <p:grpSpPr>
          <a:xfrm>
            <a:off x="802818" y="1157748"/>
            <a:ext cx="3507385" cy="2998319"/>
            <a:chOff x="1132112" y="895350"/>
            <a:chExt cx="2612573" cy="2233381"/>
          </a:xfrm>
        </p:grpSpPr>
        <p:pic>
          <p:nvPicPr>
            <p:cNvPr id="2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2112" y="895350"/>
              <a:ext cx="2612573" cy="1920240"/>
            </a:xfrm>
            <a:prstGeom prst="rect">
              <a:avLst/>
            </a:prstGeom>
            <a:noFill/>
            <a:ln w="9525">
              <a:solidFill>
                <a:schemeClr val="bg1">
                  <a:lumMod val="85000"/>
                </a:schemeClr>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28" name="TextBox 27"/>
            <p:cNvSpPr txBox="1"/>
            <p:nvPr/>
          </p:nvSpPr>
          <p:spPr>
            <a:xfrm>
              <a:off x="1132112" y="2876550"/>
              <a:ext cx="2612573" cy="252181"/>
            </a:xfrm>
            <a:prstGeom prst="rect">
              <a:avLst/>
            </a:prstGeom>
            <a:noFill/>
          </p:spPr>
          <p:txBody>
            <a:bodyPr wrap="square" rtlCol="0">
              <a:spAutoFit/>
            </a:bodyPr>
            <a:lstStyle/>
            <a:p>
              <a:pPr algn="ctr"/>
              <a:r>
                <a:rPr lang="en-US" sz="1600" dirty="0" smtClean="0">
                  <a:solidFill>
                    <a:schemeClr val="tx1"/>
                  </a:solidFill>
                  <a:latin typeface="Calibri" pitchFamily="34" charset="0"/>
                  <a:cs typeface="Calibri" pitchFamily="34" charset="0"/>
                </a:rPr>
                <a:t>Standard stereo</a:t>
              </a:r>
              <a:endParaRPr lang="en-US" sz="1600" dirty="0">
                <a:solidFill>
                  <a:schemeClr val="tx1"/>
                </a:solidFill>
                <a:latin typeface="Calibri" pitchFamily="34" charset="0"/>
                <a:cs typeface="Calibri" pitchFamily="34" charset="0"/>
              </a:endParaRPr>
            </a:p>
          </p:txBody>
        </p:sp>
      </p:grpSp>
      <p:grpSp>
        <p:nvGrpSpPr>
          <p:cNvPr id="32" name="Group 31"/>
          <p:cNvGrpSpPr/>
          <p:nvPr/>
        </p:nvGrpSpPr>
        <p:grpSpPr>
          <a:xfrm>
            <a:off x="4950815" y="1157748"/>
            <a:ext cx="3507385" cy="2998319"/>
            <a:chOff x="4876800" y="895350"/>
            <a:chExt cx="2612573" cy="2233381"/>
          </a:xfrm>
        </p:grpSpPr>
        <p:pic>
          <p:nvPicPr>
            <p:cNvPr id="3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895350"/>
              <a:ext cx="2612573" cy="1920240"/>
            </a:xfrm>
            <a:prstGeom prst="rect">
              <a:avLst/>
            </a:prstGeom>
            <a:noFill/>
            <a:ln w="9525">
              <a:solidFill>
                <a:schemeClr val="bg1">
                  <a:lumMod val="85000"/>
                </a:schemeClr>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38" name="TextBox 37"/>
            <p:cNvSpPr txBox="1"/>
            <p:nvPr/>
          </p:nvSpPr>
          <p:spPr>
            <a:xfrm>
              <a:off x="4876801" y="2876550"/>
              <a:ext cx="2612570" cy="252181"/>
            </a:xfrm>
            <a:prstGeom prst="rect">
              <a:avLst/>
            </a:prstGeom>
            <a:noFill/>
          </p:spPr>
          <p:txBody>
            <a:bodyPr wrap="square" rtlCol="0">
              <a:spAutoFit/>
            </a:bodyPr>
            <a:lstStyle/>
            <a:p>
              <a:pPr algn="ctr"/>
              <a:r>
                <a:rPr lang="en-US" sz="1600" dirty="0" smtClean="0">
                  <a:solidFill>
                    <a:schemeClr val="tx1"/>
                  </a:solidFill>
                  <a:latin typeface="Calibri" pitchFamily="34" charset="0"/>
                  <a:cs typeface="Calibri" pitchFamily="34" charset="0"/>
                </a:rPr>
                <a:t>Backward-compatible stereo</a:t>
              </a:r>
              <a:endParaRPr lang="en-US" sz="1600" dirty="0">
                <a:solidFill>
                  <a:schemeClr val="tx1"/>
                </a:solidFill>
                <a:latin typeface="Calibri" pitchFamily="34" charset="0"/>
                <a:cs typeface="Calibri" pitchFamily="34" charset="0"/>
              </a:endParaRPr>
            </a:p>
          </p:txBody>
        </p:sp>
      </p:grpSp>
    </p:spTree>
    <p:extLst>
      <p:ext uri="{BB962C8B-B14F-4D97-AF65-F5344CB8AC3E}">
        <p14:creationId xmlns:p14="http://schemas.microsoft.com/office/powerpoint/2010/main" val="182336114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Hybrid images</a:t>
            </a:r>
            <a:endParaRPr lang="en-US" dirty="0"/>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2239" y="2566443"/>
            <a:ext cx="2415555" cy="1654537"/>
          </a:xfrm>
          <a:prstGeom prst="rect">
            <a:avLst/>
          </a:prstGeom>
          <a:noFill/>
          <a:ln w="12700">
            <a:solidFill>
              <a:schemeClr val="bg1">
                <a:lumMod val="85000"/>
              </a:schemeClr>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5" name="TextBox 4"/>
          <p:cNvSpPr txBox="1"/>
          <p:nvPr/>
        </p:nvSpPr>
        <p:spPr>
          <a:xfrm>
            <a:off x="5770657" y="4319043"/>
            <a:ext cx="2857192" cy="307777"/>
          </a:xfrm>
          <a:prstGeom prst="rect">
            <a:avLst/>
          </a:prstGeom>
          <a:noFill/>
        </p:spPr>
        <p:txBody>
          <a:bodyPr wrap="none" rtlCol="0">
            <a:spAutoFit/>
          </a:bodyPr>
          <a:lstStyle/>
          <a:p>
            <a:pPr algn="r"/>
            <a:r>
              <a:rPr lang="en-US" sz="1400" i="1" dirty="0" smtClean="0"/>
              <a:t>“Hybrid Images”  </a:t>
            </a:r>
            <a:r>
              <a:rPr lang="en-US" sz="1400" dirty="0" smtClean="0"/>
              <a:t>by </a:t>
            </a:r>
            <a:r>
              <a:rPr lang="en-US" sz="1400" dirty="0" err="1" smtClean="0"/>
              <a:t>Oliva</a:t>
            </a:r>
            <a:r>
              <a:rPr lang="en-US" sz="1400" dirty="0" smtClean="0"/>
              <a:t> et al. 2006</a:t>
            </a:r>
            <a:endParaRPr lang="en-US" sz="1400" dirty="0"/>
          </a:p>
        </p:txBody>
      </p:sp>
      <p:pic>
        <p:nvPicPr>
          <p:cNvPr id="205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1400" y="819150"/>
            <a:ext cx="1737360" cy="1737360"/>
          </a:xfrm>
          <a:prstGeom prst="rect">
            <a:avLst/>
          </a:prstGeom>
          <a:noFill/>
          <a:ln w="12700">
            <a:solidFill>
              <a:schemeClr val="bg1">
                <a:lumMod val="85000"/>
              </a:schemeClr>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2055"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8640" y="835517"/>
            <a:ext cx="1737360" cy="1737360"/>
          </a:xfrm>
          <a:prstGeom prst="rect">
            <a:avLst/>
          </a:prstGeom>
          <a:noFill/>
          <a:ln w="12700">
            <a:solidFill>
              <a:schemeClr val="bg1">
                <a:lumMod val="85000"/>
              </a:schemeClr>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3" name="Bent Arrow 2"/>
          <p:cNvSpPr/>
          <p:nvPr/>
        </p:nvSpPr>
        <p:spPr>
          <a:xfrm rot="10800000">
            <a:off x="4038600" y="2724150"/>
            <a:ext cx="533400" cy="762000"/>
          </a:xfrm>
          <a:prstGeom prst="bentArrow">
            <a:avLst/>
          </a:prstGeom>
          <a:gradFill flip="none" rotWithShape="1">
            <a:gsLst>
              <a:gs pos="0">
                <a:schemeClr val="bg1">
                  <a:lumMod val="85000"/>
                </a:schemeClr>
              </a:gs>
              <a:gs pos="100000">
                <a:schemeClr val="bg1">
                  <a:lumMod val="95000"/>
                </a:schemeClr>
              </a:gs>
            </a:gsLst>
            <a:lin ang="16200000" scaled="1"/>
            <a:tileRect/>
          </a:gradFill>
          <a:ln w="6350">
            <a:solidFill>
              <a:schemeClr val="tx1">
                <a:lumMod val="75000"/>
                <a:lumOff val="2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Bent Arrow 11"/>
          <p:cNvSpPr/>
          <p:nvPr/>
        </p:nvSpPr>
        <p:spPr>
          <a:xfrm rot="10800000" flipH="1">
            <a:off x="1219199" y="2724151"/>
            <a:ext cx="533400" cy="762000"/>
          </a:xfrm>
          <a:prstGeom prst="bentArrow">
            <a:avLst/>
          </a:prstGeom>
          <a:gradFill flip="none" rotWithShape="1">
            <a:gsLst>
              <a:gs pos="0">
                <a:schemeClr val="bg1">
                  <a:lumMod val="85000"/>
                </a:schemeClr>
              </a:gs>
              <a:gs pos="100000">
                <a:schemeClr val="bg1">
                  <a:lumMod val="95000"/>
                </a:schemeClr>
              </a:gs>
            </a:gsLst>
            <a:lin ang="16200000" scaled="1"/>
            <a:tileRect/>
          </a:gradFill>
          <a:ln w="6350">
            <a:solidFill>
              <a:schemeClr val="tx1">
                <a:lumMod val="75000"/>
                <a:lumOff val="2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extBox 3"/>
          <p:cNvSpPr txBox="1"/>
          <p:nvPr/>
        </p:nvSpPr>
        <p:spPr>
          <a:xfrm>
            <a:off x="217090" y="3311054"/>
            <a:ext cx="1160446" cy="461665"/>
          </a:xfrm>
          <a:prstGeom prst="rect">
            <a:avLst/>
          </a:prstGeom>
          <a:noFill/>
        </p:spPr>
        <p:txBody>
          <a:bodyPr wrap="none" rtlCol="0">
            <a:spAutoFit/>
          </a:bodyPr>
          <a:lstStyle/>
          <a:p>
            <a:pPr algn="ctr"/>
            <a:r>
              <a:rPr lang="en-US" sz="1200" b="1" dirty="0" smtClean="0"/>
              <a:t>Low frequency </a:t>
            </a:r>
          </a:p>
          <a:p>
            <a:pPr algn="ctr"/>
            <a:r>
              <a:rPr lang="en-US" sz="1200" b="1" dirty="0" smtClean="0"/>
              <a:t>disparity</a:t>
            </a:r>
            <a:endParaRPr lang="en-US" sz="1200" b="1" dirty="0"/>
          </a:p>
        </p:txBody>
      </p:sp>
      <p:sp>
        <p:nvSpPr>
          <p:cNvPr id="14" name="TextBox 13"/>
          <p:cNvSpPr txBox="1"/>
          <p:nvPr/>
        </p:nvSpPr>
        <p:spPr>
          <a:xfrm>
            <a:off x="4483617" y="3292541"/>
            <a:ext cx="1189621" cy="461665"/>
          </a:xfrm>
          <a:prstGeom prst="rect">
            <a:avLst/>
          </a:prstGeom>
          <a:noFill/>
        </p:spPr>
        <p:txBody>
          <a:bodyPr wrap="none" rtlCol="0">
            <a:spAutoFit/>
          </a:bodyPr>
          <a:lstStyle/>
          <a:p>
            <a:pPr algn="ctr"/>
            <a:r>
              <a:rPr lang="en-US" sz="1200" b="1" dirty="0" smtClean="0"/>
              <a:t>High frequency </a:t>
            </a:r>
          </a:p>
          <a:p>
            <a:pPr algn="ctr"/>
            <a:r>
              <a:rPr lang="en-US" sz="1200" b="1" dirty="0" smtClean="0"/>
              <a:t>disparity</a:t>
            </a:r>
            <a:endParaRPr lang="en-US" sz="1200" b="1" dirty="0"/>
          </a:p>
        </p:txBody>
      </p:sp>
      <p:grpSp>
        <p:nvGrpSpPr>
          <p:cNvPr id="6" name="Group 5"/>
          <p:cNvGrpSpPr/>
          <p:nvPr/>
        </p:nvGrpSpPr>
        <p:grpSpPr>
          <a:xfrm>
            <a:off x="2019300" y="2839806"/>
            <a:ext cx="1828800" cy="1866569"/>
            <a:chOff x="2019300" y="2839806"/>
            <a:chExt cx="1828800" cy="1866569"/>
          </a:xfrm>
        </p:grpSpPr>
        <p:pic>
          <p:nvPicPr>
            <p:cNvPr id="2052"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19300" y="2839806"/>
              <a:ext cx="1828800" cy="1828800"/>
            </a:xfrm>
            <a:prstGeom prst="rect">
              <a:avLst/>
            </a:prstGeom>
            <a:noFill/>
            <a:ln w="12700">
              <a:solidFill>
                <a:schemeClr val="bg1">
                  <a:lumMod val="85000"/>
                </a:schemeClr>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15" name="TextBox 14"/>
            <p:cNvSpPr txBox="1"/>
            <p:nvPr/>
          </p:nvSpPr>
          <p:spPr>
            <a:xfrm>
              <a:off x="2477999" y="4367821"/>
              <a:ext cx="911403" cy="338554"/>
            </a:xfrm>
            <a:prstGeom prst="rect">
              <a:avLst/>
            </a:prstGeom>
            <a:noFill/>
          </p:spPr>
          <p:txBody>
            <a:bodyPr wrap="none" rtlCol="0">
              <a:spAutoFit/>
            </a:bodyPr>
            <a:lstStyle/>
            <a:p>
              <a:pPr algn="ctr"/>
              <a:r>
                <a:rPr lang="en-US" sz="1600" b="1" dirty="0" smtClean="0">
                  <a:solidFill>
                    <a:schemeClr val="bg1">
                      <a:lumMod val="85000"/>
                    </a:schemeClr>
                  </a:solidFill>
                </a:rPr>
                <a:t>From far</a:t>
              </a:r>
              <a:endParaRPr lang="en-US" sz="1600" b="1" dirty="0">
                <a:solidFill>
                  <a:schemeClr val="bg1">
                    <a:lumMod val="85000"/>
                  </a:schemeClr>
                </a:solidFill>
              </a:endParaRPr>
            </a:p>
          </p:txBody>
        </p:sp>
      </p:grpSp>
      <p:grpSp>
        <p:nvGrpSpPr>
          <p:cNvPr id="7" name="Group 6"/>
          <p:cNvGrpSpPr/>
          <p:nvPr/>
        </p:nvGrpSpPr>
        <p:grpSpPr>
          <a:xfrm>
            <a:off x="2019300" y="2839806"/>
            <a:ext cx="1828800" cy="1828800"/>
            <a:chOff x="3657600" y="2877575"/>
            <a:chExt cx="1828800" cy="1828800"/>
          </a:xfrm>
        </p:grpSpPr>
        <p:pic>
          <p:nvPicPr>
            <p:cNvPr id="2053"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57600" y="2877575"/>
              <a:ext cx="1828800" cy="1828800"/>
            </a:xfrm>
            <a:prstGeom prst="rect">
              <a:avLst/>
            </a:prstGeom>
            <a:noFill/>
            <a:ln w="12700">
              <a:solidFill>
                <a:schemeClr val="bg1">
                  <a:lumMod val="85000"/>
                </a:schemeClr>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17" name="TextBox 16"/>
            <p:cNvSpPr txBox="1"/>
            <p:nvPr/>
          </p:nvSpPr>
          <p:spPr>
            <a:xfrm>
              <a:off x="4019252" y="4336228"/>
              <a:ext cx="1105495" cy="338554"/>
            </a:xfrm>
            <a:prstGeom prst="rect">
              <a:avLst/>
            </a:prstGeom>
            <a:noFill/>
          </p:spPr>
          <p:txBody>
            <a:bodyPr wrap="none" rtlCol="0">
              <a:spAutoFit/>
            </a:bodyPr>
            <a:lstStyle/>
            <a:p>
              <a:pPr algn="ctr"/>
              <a:r>
                <a:rPr lang="en-US" sz="1600" b="1" dirty="0" smtClean="0">
                  <a:solidFill>
                    <a:schemeClr val="bg1">
                      <a:lumMod val="85000"/>
                    </a:schemeClr>
                  </a:solidFill>
                </a:rPr>
                <a:t>From close</a:t>
              </a:r>
              <a:endParaRPr lang="en-US" sz="1600" b="1" dirty="0">
                <a:solidFill>
                  <a:schemeClr val="bg1">
                    <a:lumMod val="85000"/>
                  </a:schemeClr>
                </a:solidFill>
              </a:endParaRPr>
            </a:p>
          </p:txBody>
        </p:sp>
      </p:grpSp>
      <p:sp>
        <p:nvSpPr>
          <p:cNvPr id="19" name="TextBox 18"/>
          <p:cNvSpPr txBox="1"/>
          <p:nvPr/>
        </p:nvSpPr>
        <p:spPr>
          <a:xfrm>
            <a:off x="5658213" y="1178064"/>
            <a:ext cx="3292628" cy="707886"/>
          </a:xfrm>
          <a:prstGeom prst="rect">
            <a:avLst/>
          </a:prstGeom>
          <a:noFill/>
        </p:spPr>
        <p:txBody>
          <a:bodyPr wrap="square" rtlCol="0">
            <a:spAutoFit/>
          </a:bodyPr>
          <a:lstStyle/>
          <a:p>
            <a:pPr algn="ctr"/>
            <a:r>
              <a:rPr lang="en-US" sz="2000" b="1" dirty="0" smtClean="0"/>
              <a:t>Frequency mixing to combine two images.</a:t>
            </a:r>
            <a:endParaRPr lang="en-US" sz="2000" b="1" dirty="0"/>
          </a:p>
        </p:txBody>
      </p:sp>
      <mc:AlternateContent xmlns:mc="http://schemas.openxmlformats.org/markup-compatibility/2006" xmlns:a14="http://schemas.microsoft.com/office/drawing/2010/main">
        <mc:Choice Requires="a14">
          <p:sp>
            <p:nvSpPr>
              <p:cNvPr id="20" name="TextBox 19"/>
              <p:cNvSpPr txBox="1"/>
              <p:nvPr/>
            </p:nvSpPr>
            <p:spPr>
              <a:xfrm>
                <a:off x="5673238" y="1928396"/>
                <a:ext cx="3292628" cy="338554"/>
              </a:xfrm>
              <a:prstGeom prst="rect">
                <a:avLst/>
              </a:prstGeom>
              <a:noFill/>
            </p:spPr>
            <p:txBody>
              <a:bodyPr wrap="square" rtlCol="0">
                <a:spAutoFit/>
              </a:bodyPr>
              <a:lstStyle/>
              <a:p>
                <a:pPr algn="ctr"/>
                <a14:m>
                  <m:oMath xmlns:m="http://schemas.openxmlformats.org/officeDocument/2006/math">
                    <m:r>
                      <a:rPr lang="en-US" sz="1600" b="1" i="1" smtClean="0">
                        <a:latin typeface="Cambria Math"/>
                        <a:ea typeface="Cambria Math"/>
                      </a:rPr>
                      <m:t>→</m:t>
                    </m:r>
                  </m:oMath>
                </a14:m>
                <a:r>
                  <a:rPr lang="en-US" sz="1600" b="1" dirty="0" smtClean="0"/>
                  <a:t> the same work for disparity</a:t>
                </a:r>
                <a:endParaRPr lang="en-US" sz="1600" b="1" dirty="0"/>
              </a:p>
            </p:txBody>
          </p:sp>
        </mc:Choice>
        <mc:Fallback xmlns="">
          <p:sp>
            <p:nvSpPr>
              <p:cNvPr id="20" name="TextBox 19"/>
              <p:cNvSpPr txBox="1">
                <a:spLocks noRot="1" noChangeAspect="1" noMove="1" noResize="1" noEditPoints="1" noAdjustHandles="1" noChangeArrowheads="1" noChangeShapeType="1" noTextEdit="1"/>
              </p:cNvSpPr>
              <p:nvPr/>
            </p:nvSpPr>
            <p:spPr>
              <a:xfrm>
                <a:off x="5673238" y="1928396"/>
                <a:ext cx="3292628" cy="338554"/>
              </a:xfrm>
              <a:prstGeom prst="rect">
                <a:avLst/>
              </a:prstGeom>
              <a:blipFill rotWithShape="1">
                <a:blip r:embed="rId8"/>
                <a:stretch>
                  <a:fillRect t="-5357" b="-21429"/>
                </a:stretch>
              </a:blipFill>
            </p:spPr>
            <p:txBody>
              <a:bodyPr/>
              <a:lstStyle/>
              <a:p>
                <a:r>
                  <a:rPr lang="en-US">
                    <a:noFill/>
                  </a:rPr>
                  <a:t> </a:t>
                </a:r>
              </a:p>
            </p:txBody>
          </p:sp>
        </mc:Fallback>
      </mc:AlternateContent>
      <p:sp>
        <p:nvSpPr>
          <p:cNvPr id="8" name="Slide Number Placeholder 7"/>
          <p:cNvSpPr>
            <a:spLocks noGrp="1"/>
          </p:cNvSpPr>
          <p:nvPr>
            <p:ph type="sldNum" sz="quarter" idx="12"/>
          </p:nvPr>
        </p:nvSpPr>
        <p:spPr/>
        <p:txBody>
          <a:bodyPr/>
          <a:lstStyle/>
          <a:p>
            <a:fld id="{4AF310B5-B37C-4062-950A-8FEDA86889CC}" type="slidenum">
              <a:rPr lang="en-US" smtClean="0"/>
              <a:t>56</a:t>
            </a:fld>
            <a:endParaRPr lang="en-US"/>
          </a:p>
        </p:txBody>
      </p:sp>
    </p:spTree>
    <p:extLst>
      <p:ext uri="{BB962C8B-B14F-4D97-AF65-F5344CB8AC3E}">
        <p14:creationId xmlns:p14="http://schemas.microsoft.com/office/powerpoint/2010/main" val="22343144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2055"/>
                                        </p:tgtEl>
                                        <p:attrNameLst>
                                          <p:attrName>style.visibility</p:attrName>
                                        </p:attrNameLst>
                                      </p:cBhvr>
                                      <p:to>
                                        <p:strVal val="visible"/>
                                      </p:to>
                                    </p:set>
                                    <p:animEffect transition="in" filter="fade">
                                      <p:cBhvr>
                                        <p:cTn id="16" dur="500"/>
                                        <p:tgtEl>
                                          <p:spTgt spid="2055"/>
                                        </p:tgtEl>
                                      </p:cBhvr>
                                    </p:animEffect>
                                  </p:childTnLst>
                                </p:cTn>
                              </p:par>
                              <p:par>
                                <p:cTn id="17" presetID="10" presetClass="entr" presetSubtype="0" fill="hold" nodeType="withEffect">
                                  <p:stCondLst>
                                    <p:cond delay="0"/>
                                  </p:stCondLst>
                                  <p:childTnLst>
                                    <p:set>
                                      <p:cBhvr>
                                        <p:cTn id="18" dur="1" fill="hold">
                                          <p:stCondLst>
                                            <p:cond delay="0"/>
                                          </p:stCondLst>
                                        </p:cTn>
                                        <p:tgtEl>
                                          <p:spTgt spid="2054"/>
                                        </p:tgtEl>
                                        <p:attrNameLst>
                                          <p:attrName>style.visibility</p:attrName>
                                        </p:attrNameLst>
                                      </p:cBhvr>
                                      <p:to>
                                        <p:strVal val="visible"/>
                                      </p:to>
                                    </p:set>
                                    <p:animEffect transition="in" filter="fade">
                                      <p:cBhvr>
                                        <p:cTn id="19" dur="500"/>
                                        <p:tgtEl>
                                          <p:spTgt spid="205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up)">
                                      <p:cBhvr>
                                        <p:cTn id="24" dur="500"/>
                                        <p:tgtEl>
                                          <p:spTgt spid="12"/>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up)">
                                      <p:cBhvr>
                                        <p:cTn id="27" dur="500"/>
                                        <p:tgtEl>
                                          <p:spTgt spid="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childTnLst>
                          </p:cTn>
                        </p:par>
                        <p:par>
                          <p:cTn id="34" fill="hold">
                            <p:stCondLst>
                              <p:cond delay="500"/>
                            </p:stCondLst>
                            <p:childTnLst>
                              <p:par>
                                <p:cTn id="35" presetID="10" presetClass="entr" presetSubtype="0"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 grpId="0" animBg="1"/>
      <p:bldP spid="4" grpId="0"/>
      <p:bldP spid="14" grpId="0"/>
      <p:bldP spid="19" grpId="0"/>
      <p:bldP spid="20"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TextBox 2"/>
          <p:cNvSpPr txBox="1"/>
          <p:nvPr/>
        </p:nvSpPr>
        <p:spPr>
          <a:xfrm>
            <a:off x="685800" y="1707988"/>
            <a:ext cx="7848600" cy="1077218"/>
          </a:xfrm>
          <a:prstGeom prst="rect">
            <a:avLst/>
          </a:prstGeom>
          <a:noFill/>
        </p:spPr>
        <p:txBody>
          <a:bodyPr wrap="square" rtlCol="0">
            <a:spAutoFit/>
          </a:bodyPr>
          <a:lstStyle/>
          <a:p>
            <a:pPr marL="285750" indent="-285750">
              <a:spcBef>
                <a:spcPts val="600"/>
              </a:spcBef>
              <a:buFont typeface="Arial" pitchFamily="34" charset="0"/>
              <a:buChar char="•"/>
            </a:pPr>
            <a:r>
              <a:rPr lang="en-US" dirty="0" smtClean="0"/>
              <a:t>Measurements of discrimination disparity thresholds for different devices</a:t>
            </a:r>
          </a:p>
          <a:p>
            <a:pPr marL="285750" indent="-285750">
              <a:spcBef>
                <a:spcPts val="600"/>
              </a:spcBef>
              <a:buFont typeface="Arial" pitchFamily="34" charset="0"/>
              <a:buChar char="•"/>
            </a:pPr>
            <a:r>
              <a:rPr lang="en-US" dirty="0" smtClean="0"/>
              <a:t>A perceptual model for disparities</a:t>
            </a:r>
          </a:p>
          <a:p>
            <a:pPr marL="285750" indent="-285750">
              <a:spcBef>
                <a:spcPts val="600"/>
              </a:spcBef>
              <a:buFont typeface="Arial" pitchFamily="34" charset="0"/>
              <a:buChar char="•"/>
            </a:pPr>
            <a:r>
              <a:rPr lang="en-US" dirty="0" smtClean="0"/>
              <a:t>Applications:</a:t>
            </a:r>
          </a:p>
        </p:txBody>
      </p:sp>
      <p:sp>
        <p:nvSpPr>
          <p:cNvPr id="4" name="Title 1"/>
          <p:cNvSpPr txBox="1">
            <a:spLocks/>
          </p:cNvSpPr>
          <p:nvPr/>
        </p:nvSpPr>
        <p:spPr>
          <a:xfrm>
            <a:off x="304799" y="1200150"/>
            <a:ext cx="6251951" cy="443450"/>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1" kern="1200">
                <a:solidFill>
                  <a:schemeClr val="tx1"/>
                </a:solidFill>
                <a:latin typeface="+mj-lt"/>
                <a:ea typeface="+mj-ea"/>
                <a:cs typeface="+mj-cs"/>
              </a:defRPr>
            </a:lvl1pPr>
          </a:lstStyle>
          <a:p>
            <a:r>
              <a:rPr lang="en-US" sz="2400" dirty="0" smtClean="0"/>
              <a:t>We present:</a:t>
            </a:r>
            <a:endParaRPr lang="en-US" sz="2400" dirty="0"/>
          </a:p>
        </p:txBody>
      </p:sp>
      <p:sp>
        <p:nvSpPr>
          <p:cNvPr id="7" name="TextBox 6"/>
          <p:cNvSpPr txBox="1"/>
          <p:nvPr/>
        </p:nvSpPr>
        <p:spPr>
          <a:xfrm>
            <a:off x="916174" y="2857923"/>
            <a:ext cx="6551426" cy="830997"/>
          </a:xfrm>
          <a:prstGeom prst="rect">
            <a:avLst/>
          </a:prstGeom>
          <a:noFill/>
        </p:spPr>
        <p:txBody>
          <a:bodyPr wrap="square" numCol="2" rtlCol="0">
            <a:spAutoFit/>
          </a:bodyPr>
          <a:lstStyle/>
          <a:p>
            <a:pPr marL="742950" lvl="1" indent="-285750">
              <a:buFont typeface="Arial" pitchFamily="34" charset="0"/>
              <a:buChar char="•"/>
            </a:pPr>
            <a:r>
              <a:rPr lang="en-US" sz="1600" dirty="0"/>
              <a:t>Metric</a:t>
            </a:r>
          </a:p>
          <a:p>
            <a:pPr marL="742950" lvl="1" indent="-285750">
              <a:buFont typeface="Arial" pitchFamily="34" charset="0"/>
              <a:buChar char="•"/>
            </a:pPr>
            <a:r>
              <a:rPr lang="en-US" sz="1600" dirty="0"/>
              <a:t>Compression</a:t>
            </a:r>
          </a:p>
          <a:p>
            <a:pPr marL="742950" lvl="1" indent="-285750">
              <a:buFont typeface="Arial" pitchFamily="34" charset="0"/>
              <a:buChar char="•"/>
            </a:pPr>
            <a:r>
              <a:rPr lang="en-US" sz="1600" dirty="0" smtClean="0"/>
              <a:t>Personalization</a:t>
            </a:r>
          </a:p>
          <a:p>
            <a:pPr marL="742950" lvl="1" indent="-285750">
              <a:buFont typeface="Arial" pitchFamily="34" charset="0"/>
              <a:buChar char="•"/>
            </a:pPr>
            <a:r>
              <a:rPr lang="en-US" sz="1600" dirty="0" smtClean="0"/>
              <a:t>Disparity manipulation</a:t>
            </a:r>
          </a:p>
          <a:p>
            <a:pPr marL="742950" lvl="1" indent="-285750">
              <a:buFont typeface="Arial" pitchFamily="34" charset="0"/>
              <a:buChar char="•"/>
            </a:pPr>
            <a:r>
              <a:rPr lang="en-US" sz="1600" dirty="0" smtClean="0"/>
              <a:t>Backward-compatible stereo</a:t>
            </a:r>
          </a:p>
          <a:p>
            <a:pPr marL="742950" lvl="1" indent="-285750">
              <a:buFont typeface="Arial" pitchFamily="34" charset="0"/>
              <a:buChar char="•"/>
            </a:pPr>
            <a:r>
              <a:rPr lang="en-US" sz="1600" dirty="0" smtClean="0"/>
              <a:t>Hybrid images</a:t>
            </a:r>
            <a:endParaRPr lang="en-US" sz="1600" dirty="0"/>
          </a:p>
        </p:txBody>
      </p:sp>
      <p:sp>
        <p:nvSpPr>
          <p:cNvPr id="5" name="Slide Number Placeholder 4"/>
          <p:cNvSpPr>
            <a:spLocks noGrp="1"/>
          </p:cNvSpPr>
          <p:nvPr>
            <p:ph type="sldNum" sz="quarter" idx="12"/>
          </p:nvPr>
        </p:nvSpPr>
        <p:spPr/>
        <p:txBody>
          <a:bodyPr/>
          <a:lstStyle/>
          <a:p>
            <a:fld id="{4AF310B5-B37C-4062-950A-8FEDA86889CC}" type="slidenum">
              <a:rPr lang="en-US" smtClean="0"/>
              <a:t>57</a:t>
            </a:fld>
            <a:endParaRPr lang="en-US"/>
          </a:p>
        </p:txBody>
      </p:sp>
    </p:spTree>
    <p:extLst>
      <p:ext uri="{BB962C8B-B14F-4D97-AF65-F5344CB8AC3E}">
        <p14:creationId xmlns:p14="http://schemas.microsoft.com/office/powerpoint/2010/main" val="28888928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7">
                                            <p:txEl>
                                              <p:pRg st="0" end="0"/>
                                            </p:txEl>
                                          </p:spTgt>
                                        </p:tgtEl>
                                        <p:attrNameLst>
                                          <p:attrName>style.visibility</p:attrName>
                                        </p:attrNameLst>
                                      </p:cBhvr>
                                      <p:to>
                                        <p:strVal val="visible"/>
                                      </p:to>
                                    </p:set>
                                    <p:animEffect transition="in" filter="fade">
                                      <p:cBhvr>
                                        <p:cTn id="21" dur="250"/>
                                        <p:tgtEl>
                                          <p:spTgt spid="7">
                                            <p:txEl>
                                              <p:pRg st="0" end="0"/>
                                            </p:txEl>
                                          </p:spTgt>
                                        </p:tgtEl>
                                      </p:cBhvr>
                                    </p:animEffect>
                                  </p:childTnLst>
                                </p:cTn>
                              </p:par>
                            </p:childTnLst>
                          </p:cTn>
                        </p:par>
                        <p:par>
                          <p:cTn id="22" fill="hold">
                            <p:stCondLst>
                              <p:cond delay="750"/>
                            </p:stCondLst>
                            <p:childTnLst>
                              <p:par>
                                <p:cTn id="23" presetID="10" presetClass="entr" presetSubtype="0" fill="hold" grpId="0" nodeType="afterEffect">
                                  <p:stCondLst>
                                    <p:cond delay="0"/>
                                  </p:stCondLst>
                                  <p:childTnLst>
                                    <p:set>
                                      <p:cBhvr>
                                        <p:cTn id="24" dur="1" fill="hold">
                                          <p:stCondLst>
                                            <p:cond delay="0"/>
                                          </p:stCondLst>
                                        </p:cTn>
                                        <p:tgtEl>
                                          <p:spTgt spid="7">
                                            <p:txEl>
                                              <p:pRg st="1" end="1"/>
                                            </p:txEl>
                                          </p:spTgt>
                                        </p:tgtEl>
                                        <p:attrNameLst>
                                          <p:attrName>style.visibility</p:attrName>
                                        </p:attrNameLst>
                                      </p:cBhvr>
                                      <p:to>
                                        <p:strVal val="visible"/>
                                      </p:to>
                                    </p:set>
                                    <p:animEffect transition="in" filter="fade">
                                      <p:cBhvr>
                                        <p:cTn id="25" dur="250"/>
                                        <p:tgtEl>
                                          <p:spTgt spid="7">
                                            <p:txEl>
                                              <p:pRg st="1" end="1"/>
                                            </p:txEl>
                                          </p:spTgt>
                                        </p:tgtEl>
                                      </p:cBhvr>
                                    </p:animEffect>
                                  </p:childTnLst>
                                </p:cTn>
                              </p:par>
                            </p:childTnLst>
                          </p:cTn>
                        </p:par>
                        <p:par>
                          <p:cTn id="26" fill="hold">
                            <p:stCondLst>
                              <p:cond delay="1000"/>
                            </p:stCondLst>
                            <p:childTnLst>
                              <p:par>
                                <p:cTn id="27" presetID="10" presetClass="entr" presetSubtype="0" fill="hold" grpId="0" nodeType="afterEffect">
                                  <p:stCondLst>
                                    <p:cond delay="0"/>
                                  </p:stCondLst>
                                  <p:childTnLst>
                                    <p:set>
                                      <p:cBhvr>
                                        <p:cTn id="28" dur="1" fill="hold">
                                          <p:stCondLst>
                                            <p:cond delay="0"/>
                                          </p:stCondLst>
                                        </p:cTn>
                                        <p:tgtEl>
                                          <p:spTgt spid="7">
                                            <p:txEl>
                                              <p:pRg st="2" end="2"/>
                                            </p:txEl>
                                          </p:spTgt>
                                        </p:tgtEl>
                                        <p:attrNameLst>
                                          <p:attrName>style.visibility</p:attrName>
                                        </p:attrNameLst>
                                      </p:cBhvr>
                                      <p:to>
                                        <p:strVal val="visible"/>
                                      </p:to>
                                    </p:set>
                                    <p:animEffect transition="in" filter="fade">
                                      <p:cBhvr>
                                        <p:cTn id="29" dur="250"/>
                                        <p:tgtEl>
                                          <p:spTgt spid="7">
                                            <p:txEl>
                                              <p:pRg st="2" end="2"/>
                                            </p:txEl>
                                          </p:spTgt>
                                        </p:tgtEl>
                                      </p:cBhvr>
                                    </p:animEffect>
                                  </p:childTnLst>
                                </p:cTn>
                              </p:par>
                            </p:childTnLst>
                          </p:cTn>
                        </p:par>
                        <p:par>
                          <p:cTn id="30" fill="hold">
                            <p:stCondLst>
                              <p:cond delay="1250"/>
                            </p:stCondLst>
                            <p:childTnLst>
                              <p:par>
                                <p:cTn id="31" presetID="10" presetClass="entr" presetSubtype="0" fill="hold" grpId="0" nodeType="afterEffect">
                                  <p:stCondLst>
                                    <p:cond delay="0"/>
                                  </p:stCondLst>
                                  <p:childTnLst>
                                    <p:set>
                                      <p:cBhvr>
                                        <p:cTn id="32" dur="1" fill="hold">
                                          <p:stCondLst>
                                            <p:cond delay="0"/>
                                          </p:stCondLst>
                                        </p:cTn>
                                        <p:tgtEl>
                                          <p:spTgt spid="7">
                                            <p:txEl>
                                              <p:pRg st="3" end="3"/>
                                            </p:txEl>
                                          </p:spTgt>
                                        </p:tgtEl>
                                        <p:attrNameLst>
                                          <p:attrName>style.visibility</p:attrName>
                                        </p:attrNameLst>
                                      </p:cBhvr>
                                      <p:to>
                                        <p:strVal val="visible"/>
                                      </p:to>
                                    </p:set>
                                    <p:animEffect transition="in" filter="fade">
                                      <p:cBhvr>
                                        <p:cTn id="33" dur="250"/>
                                        <p:tgtEl>
                                          <p:spTgt spid="7">
                                            <p:txEl>
                                              <p:pRg st="3" end="3"/>
                                            </p:txEl>
                                          </p:spTgt>
                                        </p:tgtEl>
                                      </p:cBhvr>
                                    </p:animEffect>
                                  </p:childTnLst>
                                </p:cTn>
                              </p:par>
                            </p:childTnLst>
                          </p:cTn>
                        </p:par>
                        <p:par>
                          <p:cTn id="34" fill="hold">
                            <p:stCondLst>
                              <p:cond delay="1500"/>
                            </p:stCondLst>
                            <p:childTnLst>
                              <p:par>
                                <p:cTn id="35" presetID="10" presetClass="entr" presetSubtype="0" fill="hold" grpId="0" nodeType="afterEffect">
                                  <p:stCondLst>
                                    <p:cond delay="0"/>
                                  </p:stCondLst>
                                  <p:childTnLst>
                                    <p:set>
                                      <p:cBhvr>
                                        <p:cTn id="36" dur="1" fill="hold">
                                          <p:stCondLst>
                                            <p:cond delay="0"/>
                                          </p:stCondLst>
                                        </p:cTn>
                                        <p:tgtEl>
                                          <p:spTgt spid="7">
                                            <p:txEl>
                                              <p:pRg st="4" end="4"/>
                                            </p:txEl>
                                          </p:spTgt>
                                        </p:tgtEl>
                                        <p:attrNameLst>
                                          <p:attrName>style.visibility</p:attrName>
                                        </p:attrNameLst>
                                      </p:cBhvr>
                                      <p:to>
                                        <p:strVal val="visible"/>
                                      </p:to>
                                    </p:set>
                                    <p:animEffect transition="in" filter="fade">
                                      <p:cBhvr>
                                        <p:cTn id="37" dur="250"/>
                                        <p:tgtEl>
                                          <p:spTgt spid="7">
                                            <p:txEl>
                                              <p:pRg st="4" end="4"/>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7">
                                            <p:txEl>
                                              <p:pRg st="5" end="5"/>
                                            </p:txEl>
                                          </p:spTgt>
                                        </p:tgtEl>
                                        <p:attrNameLst>
                                          <p:attrName>style.visibility</p:attrName>
                                        </p:attrNameLst>
                                      </p:cBhvr>
                                      <p:to>
                                        <p:strVal val="visible"/>
                                      </p:to>
                                    </p:set>
                                    <p:animEffect transition="in" filter="fade">
                                      <p:cBhvr>
                                        <p:cTn id="40" dur="25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P spid="7" grpId="0" build="allAtOnce"/>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ight Arrow Callout 5"/>
          <p:cNvSpPr/>
          <p:nvPr/>
        </p:nvSpPr>
        <p:spPr>
          <a:xfrm rot="5400000">
            <a:off x="3568620" y="-1327230"/>
            <a:ext cx="2006760" cy="8077200"/>
          </a:xfrm>
          <a:prstGeom prst="rightArrowCallout">
            <a:avLst>
              <a:gd name="adj1" fmla="val 18519"/>
              <a:gd name="adj2" fmla="val 20203"/>
              <a:gd name="adj3" fmla="val 19618"/>
              <a:gd name="adj4" fmla="val 63105"/>
            </a:avLst>
          </a:prstGeom>
          <a:gradFill flip="none" rotWithShape="1">
            <a:gsLst>
              <a:gs pos="0">
                <a:schemeClr val="bg1">
                  <a:lumMod val="87000"/>
                </a:schemeClr>
              </a:gs>
              <a:gs pos="50000">
                <a:schemeClr val="bg1">
                  <a:lumMod val="86000"/>
                </a:schemeClr>
              </a:gs>
              <a:gs pos="100000">
                <a:schemeClr val="bg1"/>
              </a:gs>
            </a:gsLst>
            <a:lin ang="108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Conclusions</a:t>
            </a:r>
            <a:endParaRPr lang="en-US" dirty="0"/>
          </a:p>
        </p:txBody>
      </p:sp>
      <p:sp>
        <p:nvSpPr>
          <p:cNvPr id="3" name="TextBox 2"/>
          <p:cNvSpPr txBox="1"/>
          <p:nvPr/>
        </p:nvSpPr>
        <p:spPr>
          <a:xfrm>
            <a:off x="685800" y="1707988"/>
            <a:ext cx="7848600" cy="1077218"/>
          </a:xfrm>
          <a:prstGeom prst="rect">
            <a:avLst/>
          </a:prstGeom>
          <a:noFill/>
        </p:spPr>
        <p:txBody>
          <a:bodyPr wrap="square" rtlCol="0">
            <a:spAutoFit/>
          </a:bodyPr>
          <a:lstStyle/>
          <a:p>
            <a:pPr marL="285750" indent="-285750">
              <a:spcBef>
                <a:spcPts val="600"/>
              </a:spcBef>
              <a:buFont typeface="Arial" pitchFamily="34" charset="0"/>
              <a:buChar char="•"/>
            </a:pPr>
            <a:r>
              <a:rPr lang="en-US" dirty="0" smtClean="0"/>
              <a:t>Influence of </a:t>
            </a:r>
            <a:r>
              <a:rPr lang="en-US" dirty="0"/>
              <a:t>other </a:t>
            </a:r>
            <a:r>
              <a:rPr lang="en-US" dirty="0" smtClean="0"/>
              <a:t>depth cues</a:t>
            </a:r>
            <a:endParaRPr lang="en-US" dirty="0"/>
          </a:p>
          <a:p>
            <a:pPr marL="285750" indent="-285750">
              <a:spcBef>
                <a:spcPts val="600"/>
              </a:spcBef>
              <a:buFont typeface="Arial" pitchFamily="34" charset="0"/>
              <a:buChar char="•"/>
            </a:pPr>
            <a:r>
              <a:rPr lang="en-US" dirty="0"/>
              <a:t>Luminance </a:t>
            </a:r>
            <a:r>
              <a:rPr lang="en-US" dirty="0" smtClean="0"/>
              <a:t>influence</a:t>
            </a:r>
            <a:endParaRPr lang="en-US" dirty="0"/>
          </a:p>
          <a:p>
            <a:pPr marL="285750" indent="-285750">
              <a:spcBef>
                <a:spcPts val="600"/>
              </a:spcBef>
              <a:buFont typeface="Arial" pitchFamily="34" charset="0"/>
              <a:buChar char="•"/>
            </a:pPr>
            <a:r>
              <a:rPr lang="en-US" dirty="0"/>
              <a:t>Masking one frequency signal by another frequency</a:t>
            </a:r>
          </a:p>
        </p:txBody>
      </p:sp>
      <p:sp>
        <p:nvSpPr>
          <p:cNvPr id="4" name="Title 1"/>
          <p:cNvSpPr txBox="1">
            <a:spLocks/>
          </p:cNvSpPr>
          <p:nvPr/>
        </p:nvSpPr>
        <p:spPr>
          <a:xfrm>
            <a:off x="304799" y="1200150"/>
            <a:ext cx="6251951" cy="443450"/>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1" kern="1200">
                <a:solidFill>
                  <a:schemeClr val="tx1"/>
                </a:solidFill>
                <a:latin typeface="+mj-lt"/>
                <a:ea typeface="+mj-ea"/>
                <a:cs typeface="+mj-cs"/>
              </a:defRPr>
            </a:lvl1pPr>
          </a:lstStyle>
          <a:p>
            <a:r>
              <a:rPr lang="en-US" sz="2400" dirty="0" smtClean="0"/>
              <a:t>Our model does not account for:</a:t>
            </a:r>
            <a:endParaRPr lang="en-US" sz="2400" dirty="0"/>
          </a:p>
        </p:txBody>
      </p:sp>
      <p:sp>
        <p:nvSpPr>
          <p:cNvPr id="8" name="Title 1"/>
          <p:cNvSpPr txBox="1">
            <a:spLocks/>
          </p:cNvSpPr>
          <p:nvPr/>
        </p:nvSpPr>
        <p:spPr>
          <a:xfrm>
            <a:off x="2933700" y="3867150"/>
            <a:ext cx="3352799" cy="443450"/>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1" kern="1200">
                <a:solidFill>
                  <a:schemeClr val="tx1"/>
                </a:solidFill>
                <a:latin typeface="+mj-lt"/>
                <a:ea typeface="+mj-ea"/>
                <a:cs typeface="+mj-cs"/>
              </a:defRPr>
            </a:lvl1pPr>
          </a:lstStyle>
          <a:p>
            <a:pPr algn="ctr"/>
            <a:r>
              <a:rPr lang="en-US" sz="3600" b="0" dirty="0" smtClean="0"/>
              <a:t>Future work</a:t>
            </a:r>
            <a:endParaRPr lang="en-US" sz="3600" b="0" dirty="0"/>
          </a:p>
        </p:txBody>
      </p:sp>
      <p:sp>
        <p:nvSpPr>
          <p:cNvPr id="5" name="Slide Number Placeholder 4"/>
          <p:cNvSpPr>
            <a:spLocks noGrp="1"/>
          </p:cNvSpPr>
          <p:nvPr>
            <p:ph type="sldNum" sz="quarter" idx="12"/>
          </p:nvPr>
        </p:nvSpPr>
        <p:spPr/>
        <p:txBody>
          <a:bodyPr/>
          <a:lstStyle/>
          <a:p>
            <a:fld id="{4AF310B5-B37C-4062-950A-8FEDA86889CC}" type="slidenum">
              <a:rPr lang="en-US" smtClean="0"/>
              <a:t>58</a:t>
            </a:fld>
            <a:endParaRPr lang="en-US"/>
          </a:p>
        </p:txBody>
      </p:sp>
    </p:spTree>
    <p:extLst>
      <p:ext uri="{BB962C8B-B14F-4D97-AF65-F5344CB8AC3E}">
        <p14:creationId xmlns:p14="http://schemas.microsoft.com/office/powerpoint/2010/main" val="42269573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up)">
                                      <p:cBhvr>
                                        <p:cTn id="22" dur="500"/>
                                        <p:tgtEl>
                                          <p:spTgt spid="6"/>
                                        </p:tgtEl>
                                      </p:cBhvr>
                                    </p:animEffec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build="allAtOnce"/>
      <p:bldP spid="8"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a:spLocks/>
          </p:cNvSpPr>
          <p:nvPr/>
        </p:nvSpPr>
        <p:spPr bwMode="auto">
          <a:xfrm>
            <a:off x="745958" y="907018"/>
            <a:ext cx="765175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40639" bIns="0"/>
          <a:lstStyle/>
          <a:p>
            <a:pPr algn="ctr"/>
            <a:r>
              <a:rPr lang="en-US" sz="2800" dirty="0">
                <a:solidFill>
                  <a:schemeClr val="tx1"/>
                </a:solidFill>
                <a:latin typeface="Calibri Bold" charset="0"/>
                <a:cs typeface="Calibri Bold" charset="0"/>
                <a:sym typeface="Calibri Bold" charset="0"/>
              </a:rPr>
              <a:t>A Perceptual Model for Disparity </a:t>
            </a:r>
          </a:p>
          <a:p>
            <a:pPr algn="ctr"/>
            <a:endParaRPr lang="en-US" sz="800" dirty="0">
              <a:solidFill>
                <a:schemeClr val="tx1"/>
              </a:solidFill>
              <a:latin typeface="Calibri" charset="0"/>
              <a:cs typeface="Calibri" charset="0"/>
              <a:sym typeface="Calibri" charset="0"/>
            </a:endParaRPr>
          </a:p>
          <a:p>
            <a:pPr algn="ctr"/>
            <a:r>
              <a:rPr lang="en-US" dirty="0" err="1">
                <a:solidFill>
                  <a:schemeClr val="tx1"/>
                </a:solidFill>
                <a:latin typeface="Calibri" charset="0"/>
                <a:cs typeface="Calibri" charset="0"/>
                <a:sym typeface="Calibri" charset="0"/>
              </a:rPr>
              <a:t>Piotr</a:t>
            </a:r>
            <a:r>
              <a:rPr lang="en-US" dirty="0">
                <a:solidFill>
                  <a:schemeClr val="tx1"/>
                </a:solidFill>
                <a:latin typeface="Calibri" charset="0"/>
                <a:cs typeface="Calibri" charset="0"/>
                <a:sym typeface="Calibri" charset="0"/>
              </a:rPr>
              <a:t> </a:t>
            </a:r>
            <a:r>
              <a:rPr lang="en-US" dirty="0" err="1">
                <a:solidFill>
                  <a:schemeClr val="tx1"/>
                </a:solidFill>
                <a:latin typeface="Calibri" charset="0"/>
                <a:cs typeface="Calibri" charset="0"/>
                <a:sym typeface="Calibri" charset="0"/>
              </a:rPr>
              <a:t>Didyk</a:t>
            </a:r>
            <a:r>
              <a:rPr lang="en-US" dirty="0">
                <a:solidFill>
                  <a:schemeClr val="tx1"/>
                </a:solidFill>
                <a:latin typeface="Calibri" charset="0"/>
                <a:cs typeface="Calibri" charset="0"/>
                <a:sym typeface="Calibri" charset="0"/>
              </a:rPr>
              <a:t>, Tobias </a:t>
            </a:r>
            <a:r>
              <a:rPr lang="en-US" dirty="0" err="1">
                <a:solidFill>
                  <a:schemeClr val="tx1"/>
                </a:solidFill>
                <a:latin typeface="Calibri" charset="0"/>
                <a:cs typeface="Calibri" charset="0"/>
                <a:sym typeface="Calibri" charset="0"/>
              </a:rPr>
              <a:t>Ritschel</a:t>
            </a:r>
            <a:r>
              <a:rPr lang="en-US" dirty="0">
                <a:solidFill>
                  <a:schemeClr val="tx1"/>
                </a:solidFill>
                <a:latin typeface="Calibri" charset="0"/>
                <a:cs typeface="Calibri" charset="0"/>
                <a:sym typeface="Calibri" charset="0"/>
              </a:rPr>
              <a:t>, </a:t>
            </a:r>
            <a:r>
              <a:rPr lang="en-US" dirty="0" err="1">
                <a:solidFill>
                  <a:schemeClr val="tx1"/>
                </a:solidFill>
                <a:latin typeface="Calibri" charset="0"/>
                <a:cs typeface="Calibri" charset="0"/>
                <a:sym typeface="Calibri" charset="0"/>
              </a:rPr>
              <a:t>Elmar</a:t>
            </a:r>
            <a:r>
              <a:rPr lang="en-US" dirty="0">
                <a:solidFill>
                  <a:schemeClr val="tx1"/>
                </a:solidFill>
                <a:latin typeface="Calibri" charset="0"/>
                <a:cs typeface="Calibri" charset="0"/>
                <a:sym typeface="Calibri" charset="0"/>
              </a:rPr>
              <a:t> </a:t>
            </a:r>
            <a:r>
              <a:rPr lang="en-US" dirty="0" err="1">
                <a:solidFill>
                  <a:schemeClr val="tx1"/>
                </a:solidFill>
                <a:latin typeface="Calibri" charset="0"/>
                <a:cs typeface="Calibri" charset="0"/>
                <a:sym typeface="Calibri" charset="0"/>
              </a:rPr>
              <a:t>Eisemann</a:t>
            </a:r>
            <a:r>
              <a:rPr lang="en-US" dirty="0">
                <a:solidFill>
                  <a:schemeClr val="tx1"/>
                </a:solidFill>
                <a:latin typeface="Calibri" charset="0"/>
                <a:cs typeface="Calibri" charset="0"/>
                <a:sym typeface="Calibri" charset="0"/>
              </a:rPr>
              <a:t>, Karol </a:t>
            </a:r>
            <a:r>
              <a:rPr lang="en-US" dirty="0" err="1">
                <a:solidFill>
                  <a:schemeClr val="tx1"/>
                </a:solidFill>
                <a:latin typeface="Calibri" charset="0"/>
                <a:cs typeface="Calibri" charset="0"/>
                <a:sym typeface="Calibri" charset="0"/>
              </a:rPr>
              <a:t>Myszkowski</a:t>
            </a:r>
            <a:r>
              <a:rPr lang="en-US" dirty="0">
                <a:solidFill>
                  <a:schemeClr val="tx1"/>
                </a:solidFill>
                <a:latin typeface="Calibri" charset="0"/>
                <a:cs typeface="Calibri" charset="0"/>
                <a:sym typeface="Calibri" charset="0"/>
              </a:rPr>
              <a:t>, Hans-Peter Seidel</a:t>
            </a:r>
          </a:p>
        </p:txBody>
      </p:sp>
      <p:pic>
        <p:nvPicPr>
          <p:cNvPr id="4" name="Picture 4"/>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12925" y="2067748"/>
            <a:ext cx="5499100" cy="14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chemeClr val="tx1"/>
                </a:solidFill>
                <a:round/>
                <a:headEnd/>
                <a:tailEnd/>
              </a14:hiddenLine>
            </a:ext>
          </a:extLst>
        </p:spPr>
      </p:pic>
      <p:sp>
        <p:nvSpPr>
          <p:cNvPr id="5" name="TextBox 4"/>
          <p:cNvSpPr txBox="1"/>
          <p:nvPr/>
        </p:nvSpPr>
        <p:spPr>
          <a:xfrm>
            <a:off x="2441381" y="3802618"/>
            <a:ext cx="4260911" cy="646331"/>
          </a:xfrm>
          <a:prstGeom prst="rect">
            <a:avLst/>
          </a:prstGeom>
          <a:noFill/>
        </p:spPr>
        <p:txBody>
          <a:bodyPr wrap="none" rtlCol="0">
            <a:spAutoFit/>
          </a:bodyPr>
          <a:lstStyle/>
          <a:p>
            <a:pPr algn="ctr"/>
            <a:r>
              <a:rPr lang="en-US" dirty="0" smtClean="0"/>
              <a:t>The project website with demos:</a:t>
            </a:r>
            <a:r>
              <a:rPr lang="en-US" i="1" dirty="0" smtClean="0"/>
              <a:t>  </a:t>
            </a:r>
          </a:p>
          <a:p>
            <a:pPr algn="ctr"/>
            <a:r>
              <a:rPr lang="en-US" b="1" i="1" dirty="0" smtClean="0"/>
              <a:t>http</a:t>
            </a:r>
            <a:r>
              <a:rPr lang="en-US" b="1" i="1" dirty="0"/>
              <a:t>://mpii.de/resources/DisparityModel/</a:t>
            </a:r>
          </a:p>
        </p:txBody>
      </p:sp>
    </p:spTree>
    <p:extLst>
      <p:ext uri="{BB962C8B-B14F-4D97-AF65-F5344CB8AC3E}">
        <p14:creationId xmlns:p14="http://schemas.microsoft.com/office/powerpoint/2010/main" val="24961669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 for different devices</a:t>
            </a:r>
            <a:endParaRPr lang="en-US" dirty="0"/>
          </a:p>
        </p:txBody>
      </p:sp>
      <p:pic>
        <p:nvPicPr>
          <p:cNvPr id="12" name="Picture 9"/>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97055" y="3333750"/>
            <a:ext cx="1587174" cy="158802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cap="flat">
                <a:solidFill>
                  <a:schemeClr val="tx1"/>
                </a:solidFill>
                <a:round/>
                <a:headEnd/>
                <a:tailEnd/>
              </a14:hiddenLine>
            </a:ext>
          </a:extLst>
        </p:spPr>
      </p:pic>
      <p:pic>
        <p:nvPicPr>
          <p:cNvPr id="2052" name="Picture 4" descr="C:\Users\Administrator\Dropbox\shutterglasse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914400" y="3681595"/>
            <a:ext cx="1863981" cy="892332"/>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20" name="Group 19"/>
          <p:cNvGrpSpPr/>
          <p:nvPr/>
        </p:nvGrpSpPr>
        <p:grpSpPr>
          <a:xfrm>
            <a:off x="6292574" y="3693657"/>
            <a:ext cx="1855164" cy="978538"/>
            <a:chOff x="6457919" y="3803012"/>
            <a:chExt cx="1855164" cy="978538"/>
          </a:xfrm>
        </p:grpSpPr>
        <p:pic>
          <p:nvPicPr>
            <p:cNvPr id="14" name="Picture 1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7328478" y="3912281"/>
              <a:ext cx="984605" cy="772947"/>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pic>
        <p:grpSp>
          <p:nvGrpSpPr>
            <p:cNvPr id="19" name="Group 18"/>
            <p:cNvGrpSpPr/>
            <p:nvPr/>
          </p:nvGrpSpPr>
          <p:grpSpPr>
            <a:xfrm>
              <a:off x="6457919" y="3803012"/>
              <a:ext cx="1273605" cy="978538"/>
              <a:chOff x="5739394" y="3965897"/>
              <a:chExt cx="1225354" cy="941466"/>
            </a:xfrm>
          </p:grpSpPr>
          <p:pic>
            <p:nvPicPr>
              <p:cNvPr id="17" name="Picture 4" descr="C:\Users\Administrator\Dropbox\shutterglasses.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5739394" y="4143327"/>
                <a:ext cx="1225354" cy="586606"/>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8" name="Group 17"/>
              <p:cNvGrpSpPr/>
              <p:nvPr/>
            </p:nvGrpSpPr>
            <p:grpSpPr>
              <a:xfrm>
                <a:off x="5987187" y="3965897"/>
                <a:ext cx="941466" cy="941466"/>
                <a:chOff x="5548480" y="2190750"/>
                <a:chExt cx="941466" cy="941466"/>
              </a:xfrm>
            </p:grpSpPr>
            <p:cxnSp>
              <p:nvCxnSpPr>
                <p:cNvPr id="13" name="Straight Connector 12"/>
                <p:cNvCxnSpPr>
                  <a:stCxn id="10" idx="1"/>
                  <a:endCxn id="10" idx="5"/>
                </p:cNvCxnSpPr>
                <p:nvPr/>
              </p:nvCxnSpPr>
              <p:spPr>
                <a:xfrm>
                  <a:off x="5686355" y="2328625"/>
                  <a:ext cx="665716" cy="665716"/>
                </a:xfrm>
                <a:prstGeom prst="line">
                  <a:avLst/>
                </a:prstGeom>
                <a:ln w="127000">
                  <a:solidFill>
                    <a:srgbClr val="E200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Oval 9"/>
                <p:cNvSpPr/>
                <p:nvPr/>
              </p:nvSpPr>
              <p:spPr>
                <a:xfrm>
                  <a:off x="5548480" y="2190750"/>
                  <a:ext cx="941466" cy="941466"/>
                </a:xfrm>
                <a:prstGeom prst="ellipse">
                  <a:avLst/>
                </a:prstGeom>
                <a:noFill/>
                <a:ln w="127000">
                  <a:solidFill>
                    <a:srgbClr val="E2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24" name="Group 23"/>
          <p:cNvGrpSpPr/>
          <p:nvPr/>
        </p:nvGrpSpPr>
        <p:grpSpPr>
          <a:xfrm>
            <a:off x="789800" y="742950"/>
            <a:ext cx="2042845" cy="2938645"/>
            <a:chOff x="789800" y="742950"/>
            <a:chExt cx="2042845" cy="2938645"/>
          </a:xfrm>
        </p:grpSpPr>
        <p:pic>
          <p:nvPicPr>
            <p:cNvPr id="9" name="Picture 6"/>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1079745" y="742950"/>
              <a:ext cx="1752900" cy="2743200"/>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p:cNvSpPr txBox="1"/>
            <p:nvPr/>
          </p:nvSpPr>
          <p:spPr>
            <a:xfrm rot="16200000">
              <a:off x="516232" y="1962150"/>
              <a:ext cx="824136" cy="276999"/>
            </a:xfrm>
            <a:prstGeom prst="rect">
              <a:avLst/>
            </a:prstGeom>
            <a:noFill/>
          </p:spPr>
          <p:txBody>
            <a:bodyPr wrap="none" rtlCol="0">
              <a:spAutoFit/>
            </a:bodyPr>
            <a:lstStyle/>
            <a:p>
              <a:r>
                <a:rPr lang="en-US" sz="1200" b="1" dirty="0" smtClean="0"/>
                <a:t>Threshold</a:t>
              </a:r>
              <a:endParaRPr lang="en-US" sz="1200" b="1" dirty="0"/>
            </a:p>
          </p:txBody>
        </p:sp>
        <p:sp>
          <p:nvSpPr>
            <p:cNvPr id="25" name="TextBox 24"/>
            <p:cNvSpPr txBox="1"/>
            <p:nvPr/>
          </p:nvSpPr>
          <p:spPr>
            <a:xfrm>
              <a:off x="1495927" y="3404596"/>
              <a:ext cx="848181" cy="276999"/>
            </a:xfrm>
            <a:prstGeom prst="rect">
              <a:avLst/>
            </a:prstGeom>
            <a:noFill/>
          </p:spPr>
          <p:txBody>
            <a:bodyPr wrap="none" rtlCol="0">
              <a:spAutoFit/>
            </a:bodyPr>
            <a:lstStyle/>
            <a:p>
              <a:r>
                <a:rPr lang="en-US" sz="1200" b="1" dirty="0" smtClean="0"/>
                <a:t>Frequency</a:t>
              </a:r>
              <a:endParaRPr lang="en-US" sz="1200" b="1" dirty="0"/>
            </a:p>
          </p:txBody>
        </p:sp>
      </p:grpSp>
      <p:grpSp>
        <p:nvGrpSpPr>
          <p:cNvPr id="23" name="Group 22"/>
          <p:cNvGrpSpPr/>
          <p:nvPr/>
        </p:nvGrpSpPr>
        <p:grpSpPr>
          <a:xfrm>
            <a:off x="3536612" y="742950"/>
            <a:ext cx="1967505" cy="2939498"/>
            <a:chOff x="3536612" y="742950"/>
            <a:chExt cx="1967505" cy="2939498"/>
          </a:xfrm>
        </p:grpSpPr>
        <p:pic>
          <p:nvPicPr>
            <p:cNvPr id="2050" name="Picture 2"/>
            <p:cNvPicPr>
              <a:picLocks noChangeAspect="1" noChangeArrowheads="1"/>
            </p:cNvPicPr>
            <p:nvPr/>
          </p:nvPicPr>
          <p:blipFill>
            <a:blip r:embed="rId8" cstate="print">
              <a:extLst>
                <a:ext uri="{28A0092B-C50C-407E-A947-70E740481C1C}">
                  <a14:useLocalDpi xmlns:a14="http://schemas.microsoft.com/office/drawing/2010/main" val="0"/>
                </a:ext>
              </a:extLst>
            </a:blip>
            <a:stretch>
              <a:fillRect/>
            </a:stretch>
          </p:blipFill>
          <p:spPr bwMode="auto">
            <a:xfrm>
              <a:off x="3825947" y="742950"/>
              <a:ext cx="1678170" cy="2743200"/>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p:cNvSpPr txBox="1"/>
            <p:nvPr/>
          </p:nvSpPr>
          <p:spPr>
            <a:xfrm rot="16200000">
              <a:off x="3263044" y="1963003"/>
              <a:ext cx="824136" cy="276999"/>
            </a:xfrm>
            <a:prstGeom prst="rect">
              <a:avLst/>
            </a:prstGeom>
            <a:noFill/>
          </p:spPr>
          <p:txBody>
            <a:bodyPr wrap="none" rtlCol="0">
              <a:spAutoFit/>
            </a:bodyPr>
            <a:lstStyle/>
            <a:p>
              <a:r>
                <a:rPr lang="en-US" sz="1200" b="1" dirty="0" smtClean="0"/>
                <a:t>Threshold</a:t>
              </a:r>
              <a:endParaRPr lang="en-US" sz="1200" b="1" dirty="0"/>
            </a:p>
          </p:txBody>
        </p:sp>
        <p:sp>
          <p:nvSpPr>
            <p:cNvPr id="27" name="TextBox 26"/>
            <p:cNvSpPr txBox="1"/>
            <p:nvPr/>
          </p:nvSpPr>
          <p:spPr>
            <a:xfrm>
              <a:off x="4242739" y="3405449"/>
              <a:ext cx="848181" cy="276999"/>
            </a:xfrm>
            <a:prstGeom prst="rect">
              <a:avLst/>
            </a:prstGeom>
            <a:noFill/>
          </p:spPr>
          <p:txBody>
            <a:bodyPr wrap="none" rtlCol="0">
              <a:spAutoFit/>
            </a:bodyPr>
            <a:lstStyle/>
            <a:p>
              <a:r>
                <a:rPr lang="en-US" sz="1200" b="1" dirty="0" smtClean="0"/>
                <a:t>Frequency</a:t>
              </a:r>
              <a:endParaRPr lang="en-US" sz="1200" b="1" dirty="0"/>
            </a:p>
          </p:txBody>
        </p:sp>
      </p:grpSp>
      <p:grpSp>
        <p:nvGrpSpPr>
          <p:cNvPr id="22" name="Group 21"/>
          <p:cNvGrpSpPr/>
          <p:nvPr/>
        </p:nvGrpSpPr>
        <p:grpSpPr>
          <a:xfrm>
            <a:off x="6248400" y="742950"/>
            <a:ext cx="1961596" cy="2946667"/>
            <a:chOff x="6248400" y="742950"/>
            <a:chExt cx="1961596" cy="2946667"/>
          </a:xfrm>
        </p:grpSpPr>
        <p:pic>
          <p:nvPicPr>
            <p:cNvPr id="2051" name="Picture 3"/>
            <p:cNvPicPr>
              <a:picLocks noChangeAspect="1" noChangeArrowheads="1"/>
            </p:cNvPicPr>
            <p:nvPr/>
          </p:nvPicPr>
          <p:blipFill>
            <a:blip r:embed="rId9" cstate="print">
              <a:extLst>
                <a:ext uri="{28A0092B-C50C-407E-A947-70E740481C1C}">
                  <a14:useLocalDpi xmlns:a14="http://schemas.microsoft.com/office/drawing/2010/main" val="0"/>
                </a:ext>
              </a:extLst>
            </a:blip>
            <a:stretch>
              <a:fillRect/>
            </a:stretch>
          </p:blipFill>
          <p:spPr bwMode="auto">
            <a:xfrm>
              <a:off x="6489946" y="742950"/>
              <a:ext cx="1720050" cy="2743200"/>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p:cNvSpPr txBox="1"/>
            <p:nvPr/>
          </p:nvSpPr>
          <p:spPr>
            <a:xfrm rot="16200000">
              <a:off x="5974832" y="1970172"/>
              <a:ext cx="824136" cy="276999"/>
            </a:xfrm>
            <a:prstGeom prst="rect">
              <a:avLst/>
            </a:prstGeom>
            <a:noFill/>
          </p:spPr>
          <p:txBody>
            <a:bodyPr wrap="none" rtlCol="0">
              <a:spAutoFit/>
            </a:bodyPr>
            <a:lstStyle/>
            <a:p>
              <a:r>
                <a:rPr lang="en-US" sz="1200" b="1" dirty="0" smtClean="0"/>
                <a:t>Threshold</a:t>
              </a:r>
              <a:endParaRPr lang="en-US" sz="1200" b="1" dirty="0"/>
            </a:p>
          </p:txBody>
        </p:sp>
        <p:sp>
          <p:nvSpPr>
            <p:cNvPr id="29" name="TextBox 28"/>
            <p:cNvSpPr txBox="1"/>
            <p:nvPr/>
          </p:nvSpPr>
          <p:spPr>
            <a:xfrm>
              <a:off x="6954527" y="3412618"/>
              <a:ext cx="848181" cy="276999"/>
            </a:xfrm>
            <a:prstGeom prst="rect">
              <a:avLst/>
            </a:prstGeom>
            <a:noFill/>
          </p:spPr>
          <p:txBody>
            <a:bodyPr wrap="none" rtlCol="0">
              <a:spAutoFit/>
            </a:bodyPr>
            <a:lstStyle/>
            <a:p>
              <a:r>
                <a:rPr lang="en-US" sz="1200" b="1" dirty="0" smtClean="0"/>
                <a:t>Frequency</a:t>
              </a:r>
              <a:endParaRPr lang="en-US" sz="1200" b="1" dirty="0"/>
            </a:p>
          </p:txBody>
        </p:sp>
      </p:grpSp>
      <p:sp>
        <p:nvSpPr>
          <p:cNvPr id="3" name="Slide Number Placeholder 2"/>
          <p:cNvSpPr>
            <a:spLocks noGrp="1"/>
          </p:cNvSpPr>
          <p:nvPr>
            <p:ph type="sldNum" sz="quarter" idx="12"/>
          </p:nvPr>
        </p:nvSpPr>
        <p:spPr/>
        <p:txBody>
          <a:bodyPr/>
          <a:lstStyle/>
          <a:p>
            <a:fld id="{4AF310B5-B37C-4062-950A-8FEDA86889CC}" type="slidenum">
              <a:rPr lang="en-US" smtClean="0"/>
              <a:t>60</a:t>
            </a:fld>
            <a:endParaRPr lang="en-US"/>
          </a:p>
        </p:txBody>
      </p:sp>
    </p:spTree>
    <p:extLst>
      <p:ext uri="{BB962C8B-B14F-4D97-AF65-F5344CB8AC3E}">
        <p14:creationId xmlns:p14="http://schemas.microsoft.com/office/powerpoint/2010/main" val="27521880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fade">
                                      <p:cBhvr>
                                        <p:cTn id="7" dur="200"/>
                                        <p:tgtEl>
                                          <p:spTgt spid="2052"/>
                                        </p:tgtEl>
                                      </p:cBhvr>
                                    </p:animEffect>
                                  </p:childTnLst>
                                </p:cTn>
                              </p:par>
                            </p:childTnLst>
                          </p:cTn>
                        </p:par>
                        <p:par>
                          <p:cTn id="8" fill="hold">
                            <p:stCondLst>
                              <p:cond delay="2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200"/>
                                        <p:tgtEl>
                                          <p:spTgt spid="12"/>
                                        </p:tgtEl>
                                      </p:cBhvr>
                                    </p:animEffect>
                                  </p:childTnLst>
                                </p:cTn>
                              </p:par>
                            </p:childTnLst>
                          </p:cTn>
                        </p:par>
                        <p:par>
                          <p:cTn id="12" fill="hold">
                            <p:stCondLst>
                              <p:cond delay="400"/>
                            </p:stCondLst>
                            <p:childTnLst>
                              <p:par>
                                <p:cTn id="13" presetID="10" presetClass="entr" presetSubtype="0"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200"/>
                                        <p:tgtEl>
                                          <p:spTgt spid="20"/>
                                        </p:tgtEl>
                                      </p:cBhvr>
                                    </p:animEffect>
                                  </p:childTnLst>
                                </p:cTn>
                              </p:par>
                            </p:childTnLst>
                          </p:cTn>
                        </p:par>
                        <p:par>
                          <p:cTn id="16" fill="hold">
                            <p:stCondLst>
                              <p:cond delay="600"/>
                            </p:stCondLst>
                            <p:childTnLst>
                              <p:par>
                                <p:cTn id="17" presetID="22" presetClass="entr" presetSubtype="8"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wipe(left)">
                                      <p:cBhvr>
                                        <p:cTn id="19" dur="500"/>
                                        <p:tgtEl>
                                          <p:spTgt spid="24"/>
                                        </p:tgtEl>
                                      </p:cBhvr>
                                    </p:animEffect>
                                  </p:childTnLst>
                                </p:cTn>
                              </p:par>
                              <p:par>
                                <p:cTn id="20" presetID="22" presetClass="entr" presetSubtype="8"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left)">
                                      <p:cBhvr>
                                        <p:cTn id="22" dur="500"/>
                                        <p:tgtEl>
                                          <p:spTgt spid="23"/>
                                        </p:tgtEl>
                                      </p:cBhvr>
                                    </p:animEffect>
                                  </p:childTnLst>
                                </p:cTn>
                              </p:par>
                              <p:par>
                                <p:cTn id="23" presetID="22" presetClass="entr" presetSubtype="8"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wipe(left)">
                                      <p:cBhvr>
                                        <p:cTn id="2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Minkowski</a:t>
            </a:r>
            <a:r>
              <a:rPr lang="en-US" dirty="0" smtClean="0"/>
              <a:t> summation</a:t>
            </a:r>
            <a:endParaRPr lang="en-US" dirty="0"/>
          </a:p>
        </p:txBody>
      </p:sp>
      <p:pic>
        <p:nvPicPr>
          <p:cNvPr id="20" name="Picture 6" descr="C:\Users\Administrator\Desktop\Siggraph 2011\images\metric\5.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 y="1148775"/>
            <a:ext cx="1981200" cy="2436541"/>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2" name="TextBox 21"/>
          <p:cNvSpPr txBox="1"/>
          <p:nvPr/>
        </p:nvSpPr>
        <p:spPr>
          <a:xfrm>
            <a:off x="762000" y="3739575"/>
            <a:ext cx="1922707" cy="584775"/>
          </a:xfrm>
          <a:prstGeom prst="rect">
            <a:avLst/>
          </a:prstGeom>
          <a:noFill/>
        </p:spPr>
        <p:txBody>
          <a:bodyPr wrap="none" rtlCol="0">
            <a:spAutoFit/>
          </a:bodyPr>
          <a:lstStyle/>
          <a:p>
            <a:pPr algn="ctr"/>
            <a:r>
              <a:rPr lang="en-US" sz="1600" b="1" dirty="0" smtClean="0"/>
              <a:t>Perceived difference</a:t>
            </a:r>
          </a:p>
          <a:p>
            <a:pPr algn="ctr"/>
            <a:r>
              <a:rPr lang="en-US" sz="1600" b="1" dirty="0" smtClean="0"/>
              <a:t>per band</a:t>
            </a:r>
            <a:endParaRPr lang="en-US" sz="1600" b="1" dirty="0"/>
          </a:p>
        </p:txBody>
      </p:sp>
      <p:sp>
        <p:nvSpPr>
          <p:cNvPr id="25" name="Right Arrow 24"/>
          <p:cNvSpPr/>
          <p:nvPr/>
        </p:nvSpPr>
        <p:spPr>
          <a:xfrm>
            <a:off x="3302941" y="2649151"/>
            <a:ext cx="1627087" cy="463359"/>
          </a:xfrm>
          <a:prstGeom prst="rightArrow">
            <a:avLst>
              <a:gd name="adj1" fmla="val 36103"/>
              <a:gd name="adj2" fmla="val 98823"/>
            </a:avLst>
          </a:prstGeom>
          <a:solidFill>
            <a:srgbClr val="139FD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6" name="TextBox 25"/>
              <p:cNvSpPr txBox="1"/>
              <p:nvPr/>
            </p:nvSpPr>
            <p:spPr>
              <a:xfrm>
                <a:off x="3264071" y="1249414"/>
                <a:ext cx="1704826" cy="116993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ad>
                        <m:radPr>
                          <m:ctrlPr>
                            <a:rPr lang="pt-BR" i="1" smtClean="0">
                              <a:latin typeface="Cambria Math"/>
                            </a:rPr>
                          </m:ctrlPr>
                        </m:radPr>
                        <m:deg>
                          <m:r>
                            <m:rPr>
                              <m:brk m:alnAt="7"/>
                            </m:rPr>
                            <a:rPr lang="en-US" b="0" i="1" smtClean="0">
                              <a:latin typeface="Cambria Math"/>
                            </a:rPr>
                            <m:t>𝑘</m:t>
                          </m:r>
                        </m:deg>
                        <m:e>
                          <m:nary>
                            <m:naryPr>
                              <m:chr m:val="∑"/>
                              <m:ctrlPr>
                                <a:rPr lang="pt-BR" i="1">
                                  <a:latin typeface="Cambria Math"/>
                                </a:rPr>
                              </m:ctrlPr>
                            </m:naryPr>
                            <m:sub>
                              <m:r>
                                <m:rPr>
                                  <m:brk m:alnAt="23"/>
                                </m:rPr>
                                <a:rPr lang="en-US" i="1">
                                  <a:latin typeface="Cambria Math"/>
                                </a:rPr>
                                <m:t>𝑖</m:t>
                              </m:r>
                              <m:r>
                                <a:rPr lang="pt-BR" i="1">
                                  <a:latin typeface="Cambria Math"/>
                                </a:rPr>
                                <m:t>=0</m:t>
                              </m:r>
                            </m:sub>
                            <m:sup>
                              <m:r>
                                <a:rPr lang="pt-BR" i="1">
                                  <a:latin typeface="Cambria Math"/>
                                </a:rPr>
                                <m:t>𝑛</m:t>
                              </m:r>
                            </m:sup>
                            <m:e>
                              <m:sSub>
                                <m:sSubPr>
                                  <m:ctrlPr>
                                    <a:rPr lang="en-US" i="1">
                                      <a:latin typeface="Cambria Math"/>
                                    </a:rPr>
                                  </m:ctrlPr>
                                </m:sSubPr>
                                <m:e>
                                  <m:sSup>
                                    <m:sSupPr>
                                      <m:ctrlPr>
                                        <a:rPr lang="en-US" i="1">
                                          <a:latin typeface="Cambria Math"/>
                                        </a:rPr>
                                      </m:ctrlPr>
                                    </m:sSupPr>
                                    <m:e>
                                      <m:sSub>
                                        <m:sSubPr>
                                          <m:ctrlPr>
                                            <a:rPr lang="en-US" i="1">
                                              <a:latin typeface="Cambria Math"/>
                                            </a:rPr>
                                          </m:ctrlPr>
                                        </m:sSubPr>
                                        <m:e>
                                          <m:r>
                                            <a:rPr lang="en-US" i="1">
                                              <a:latin typeface="Cambria Math"/>
                                            </a:rPr>
                                            <m:t>𝐵𝑎𝑛𝑑</m:t>
                                          </m:r>
                                        </m:e>
                                        <m:sub>
                                          <m:r>
                                            <a:rPr lang="en-US" i="1">
                                              <a:latin typeface="Cambria Math"/>
                                            </a:rPr>
                                            <m:t> </m:t>
                                          </m:r>
                                          <m:r>
                                            <a:rPr lang="en-US" i="1">
                                              <a:latin typeface="Cambria Math"/>
                                            </a:rPr>
                                            <m:t>𝑖</m:t>
                                          </m:r>
                                        </m:sub>
                                      </m:sSub>
                                    </m:e>
                                    <m:sup>
                                      <m:r>
                                        <a:rPr lang="en-US" i="1">
                                          <a:latin typeface="Cambria Math"/>
                                        </a:rPr>
                                        <m:t>𝑘</m:t>
                                      </m:r>
                                    </m:sup>
                                  </m:sSup>
                                </m:e>
                                <m:sub>
                                  <m:r>
                                    <a:rPr lang="en-US" i="1">
                                      <a:latin typeface="Cambria Math"/>
                                    </a:rPr>
                                    <m:t> </m:t>
                                  </m:r>
                                </m:sub>
                              </m:sSub>
                            </m:e>
                          </m:nary>
                          <m:r>
                            <m:rPr>
                              <m:nor/>
                            </m:rPr>
                            <a:rPr lang="en-US" dirty="0"/>
                            <m:t> </m:t>
                          </m:r>
                        </m:e>
                      </m:rad>
                    </m:oMath>
                  </m:oMathPara>
                </a14:m>
                <a:endParaRPr lang="en-US" dirty="0"/>
              </a:p>
            </p:txBody>
          </p:sp>
        </mc:Choice>
        <mc:Fallback xmlns="">
          <p:sp>
            <p:nvSpPr>
              <p:cNvPr id="26" name="TextBox 25"/>
              <p:cNvSpPr txBox="1">
                <a:spLocks noRot="1" noChangeAspect="1" noMove="1" noResize="1" noEditPoints="1" noAdjustHandles="1" noChangeArrowheads="1" noChangeShapeType="1" noTextEdit="1"/>
              </p:cNvSpPr>
              <p:nvPr/>
            </p:nvSpPr>
            <p:spPr>
              <a:xfrm>
                <a:off x="3264071" y="1249414"/>
                <a:ext cx="1704826" cy="1169936"/>
              </a:xfrm>
              <a:prstGeom prst="rect">
                <a:avLst/>
              </a:prstGeom>
              <a:blipFill rotWithShape="1">
                <a:blip r:embed="rId4"/>
                <a:stretch>
                  <a:fillRect/>
                </a:stretch>
              </a:blipFill>
            </p:spPr>
            <p:txBody>
              <a:bodyPr/>
              <a:lstStyle/>
              <a:p>
                <a:r>
                  <a:rPr lang="en-US">
                    <a:noFill/>
                  </a:rPr>
                  <a:t> </a:t>
                </a:r>
              </a:p>
            </p:txBody>
          </p:sp>
        </mc:Fallback>
      </mc:AlternateContent>
      <p:sp>
        <p:nvSpPr>
          <p:cNvPr id="27" name="TextBox 26"/>
          <p:cNvSpPr txBox="1"/>
          <p:nvPr/>
        </p:nvSpPr>
        <p:spPr>
          <a:xfrm>
            <a:off x="3200400" y="3102173"/>
            <a:ext cx="1832168" cy="307777"/>
          </a:xfrm>
          <a:prstGeom prst="rect">
            <a:avLst/>
          </a:prstGeom>
          <a:noFill/>
        </p:spPr>
        <p:txBody>
          <a:bodyPr wrap="none" rtlCol="0">
            <a:spAutoFit/>
          </a:bodyPr>
          <a:lstStyle/>
          <a:p>
            <a:pPr algn="ctr"/>
            <a:r>
              <a:rPr lang="en-US" sz="1400" dirty="0" err="1" smtClean="0"/>
              <a:t>Minkowski</a:t>
            </a:r>
            <a:r>
              <a:rPr lang="en-US" sz="1400" dirty="0" smtClean="0"/>
              <a:t> summation</a:t>
            </a:r>
            <a:endParaRPr lang="en-US" sz="1400" dirty="0"/>
          </a:p>
        </p:txBody>
      </p:sp>
      <p:pic>
        <p:nvPicPr>
          <p:cNvPr id="28" name="Picture 2" descr="C:\Users\Administrator\Desktop\Siggraph 2011\images\metric\7.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7708"/>
          <a:stretch/>
        </p:blipFill>
        <p:spPr bwMode="auto">
          <a:xfrm>
            <a:off x="5132287" y="1148775"/>
            <a:ext cx="3493372" cy="2502386"/>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p:cNvSpPr txBox="1"/>
          <p:nvPr/>
        </p:nvSpPr>
        <p:spPr>
          <a:xfrm>
            <a:off x="5959527" y="3651161"/>
            <a:ext cx="1922707" cy="338554"/>
          </a:xfrm>
          <a:prstGeom prst="rect">
            <a:avLst/>
          </a:prstGeom>
          <a:noFill/>
        </p:spPr>
        <p:txBody>
          <a:bodyPr wrap="none" rtlCol="0">
            <a:spAutoFit/>
          </a:bodyPr>
          <a:lstStyle/>
          <a:p>
            <a:pPr algn="ctr"/>
            <a:r>
              <a:rPr lang="en-US" sz="1600" b="1" dirty="0" smtClean="0"/>
              <a:t>Perceived difference</a:t>
            </a:r>
          </a:p>
        </p:txBody>
      </p:sp>
      <p:sp>
        <p:nvSpPr>
          <p:cNvPr id="7" name="Rectangle 6"/>
          <p:cNvSpPr/>
          <p:nvPr/>
        </p:nvSpPr>
        <p:spPr>
          <a:xfrm>
            <a:off x="5791200" y="1885950"/>
            <a:ext cx="2590800" cy="994880"/>
          </a:xfrm>
          <a:prstGeom prst="rect">
            <a:avLst/>
          </a:prstGeom>
          <a:gradFill flip="none" rotWithShape="1">
            <a:gsLst>
              <a:gs pos="0">
                <a:srgbClr val="E20000">
                  <a:alpha val="13000"/>
                </a:srgbClr>
              </a:gs>
              <a:gs pos="100000">
                <a:schemeClr val="dk1">
                  <a:tint val="15000"/>
                  <a:satMod val="350000"/>
                  <a:lumMod val="0"/>
                  <a:lumOff val="100000"/>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p:nvSpPr>
        <p:spPr>
          <a:xfrm rot="20698450">
            <a:off x="6556318" y="2113101"/>
            <a:ext cx="894797" cy="400110"/>
          </a:xfrm>
          <a:prstGeom prst="rect">
            <a:avLst/>
          </a:prstGeom>
          <a:noFill/>
        </p:spPr>
        <p:txBody>
          <a:bodyPr wrap="none" rtlCol="0">
            <a:spAutoFit/>
          </a:bodyPr>
          <a:lstStyle/>
          <a:p>
            <a:pPr algn="ctr"/>
            <a:r>
              <a:rPr lang="en-US" sz="2000" b="1" dirty="0" smtClean="0">
                <a:solidFill>
                  <a:srgbClr val="E20000"/>
                </a:solidFill>
              </a:rPr>
              <a:t>Visible</a:t>
            </a:r>
            <a:endParaRPr lang="en-US" sz="2000" b="1" dirty="0">
              <a:solidFill>
                <a:srgbClr val="E20000"/>
              </a:solidFill>
            </a:endParaRPr>
          </a:p>
        </p:txBody>
      </p:sp>
    </p:spTree>
    <p:extLst>
      <p:ext uri="{BB962C8B-B14F-4D97-AF65-F5344CB8AC3E}">
        <p14:creationId xmlns:p14="http://schemas.microsoft.com/office/powerpoint/2010/main" val="27900982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left)">
                                      <p:cBhvr>
                                        <p:cTn id="12" dur="500"/>
                                        <p:tgtEl>
                                          <p:spTgt spid="25"/>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childTnLst>
                          </p:cTn>
                        </p:par>
                        <p:par>
                          <p:cTn id="20" fill="hold">
                            <p:stCondLst>
                              <p:cond delay="1000"/>
                            </p:stCondLst>
                            <p:childTnLst>
                              <p:par>
                                <p:cTn id="21" presetID="22" presetClass="entr" presetSubtype="8" fill="hold"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left)">
                                      <p:cBhvr>
                                        <p:cTn id="23" dur="500"/>
                                        <p:tgtEl>
                                          <p:spTgt spid="2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500"/>
                                        <p:tgtEl>
                                          <p:spTgt spid="29"/>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down)">
                                      <p:cBhvr>
                                        <p:cTn id="31" dur="500"/>
                                        <p:tgtEl>
                                          <p:spTgt spid="7"/>
                                        </p:tgtEl>
                                      </p:cBhvr>
                                    </p:animEffect>
                                  </p:childTnLst>
                                </p:cTn>
                              </p:par>
                            </p:childTnLst>
                          </p:cTn>
                        </p:par>
                        <p:par>
                          <p:cTn id="32" fill="hold">
                            <p:stCondLst>
                              <p:cond delay="500"/>
                            </p:stCondLst>
                            <p:childTnLst>
                              <p:par>
                                <p:cTn id="33" presetID="10" presetClass="entr" presetSubtype="0" fill="hold" grpId="0" nodeType="after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5" grpId="0" animBg="1"/>
      <p:bldP spid="26" grpId="0"/>
      <p:bldP spid="27" grpId="0"/>
      <p:bldP spid="29" grpId="0"/>
      <p:bldP spid="7" grpId="0" animBg="1"/>
      <p:bldP spid="31"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2.2"/>
</p:tagLst>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4107</Words>
  <Application>Microsoft Office PowerPoint</Application>
  <PresentationFormat>On-screen Show (16:9)</PresentationFormat>
  <Paragraphs>670</Paragraphs>
  <Slides>61</Slides>
  <Notes>60</Notes>
  <HiddenSlides>2</HiddenSlides>
  <MMClips>0</MMClips>
  <ScaleCrop>false</ScaleCrop>
  <HeadingPairs>
    <vt:vector size="4" baseType="variant">
      <vt:variant>
        <vt:lpstr>Theme</vt:lpstr>
      </vt:variant>
      <vt:variant>
        <vt:i4>2</vt:i4>
      </vt:variant>
      <vt:variant>
        <vt:lpstr>Slide Titles</vt:lpstr>
      </vt:variant>
      <vt:variant>
        <vt:i4>61</vt:i4>
      </vt:variant>
    </vt:vector>
  </HeadingPairs>
  <TitlesOfParts>
    <vt:vector size="63" baseType="lpstr">
      <vt:lpstr>Custom Design</vt:lpstr>
      <vt:lpstr>1_Custom Design</vt:lpstr>
      <vt:lpstr>A Perceptual Model for Disparity</vt:lpstr>
      <vt:lpstr>Stereo in daily life</vt:lpstr>
      <vt:lpstr>Stereo on a flat display</vt:lpstr>
      <vt:lpstr>Depth perception</vt:lpstr>
      <vt:lpstr>Depth perception</vt:lpstr>
      <vt:lpstr>Depth perception</vt:lpstr>
      <vt:lpstr>Depth perception</vt:lpstr>
      <vt:lpstr>Depth perception</vt:lpstr>
      <vt:lpstr>Cheating our HVS</vt:lpstr>
      <vt:lpstr>Depth manipulation</vt:lpstr>
      <vt:lpstr>Scene manipulation</vt:lpstr>
      <vt:lpstr>Scene adjustment</vt:lpstr>
      <vt:lpstr>3D image prediction</vt:lpstr>
      <vt:lpstr>Why to predict the HVS response?</vt:lpstr>
      <vt:lpstr>Depth perception</vt:lpstr>
      <vt:lpstr>Disparity perception</vt:lpstr>
      <vt:lpstr>Disparity perception</vt:lpstr>
      <vt:lpstr>Disparity perception</vt:lpstr>
      <vt:lpstr>One just-noticeable difference </vt:lpstr>
      <vt:lpstr>How big is the detection threshold?</vt:lpstr>
      <vt:lpstr>Disparity perception</vt:lpstr>
      <vt:lpstr>Discrimination threshold</vt:lpstr>
      <vt:lpstr>Disparity perception</vt:lpstr>
      <vt:lpstr>Measurements</vt:lpstr>
      <vt:lpstr>Measurements</vt:lpstr>
      <vt:lpstr>Model</vt:lpstr>
      <vt:lpstr>The HVS response</vt:lpstr>
      <vt:lpstr>The HVS response</vt:lpstr>
      <vt:lpstr>The HVS response</vt:lpstr>
      <vt:lpstr>The HVS response</vt:lpstr>
      <vt:lpstr>Perceptual space</vt:lpstr>
      <vt:lpstr>Perceptual space</vt:lpstr>
      <vt:lpstr>Pixel disparity to disparity</vt:lpstr>
      <vt:lpstr>Pixel disparity to disparity</vt:lpstr>
      <vt:lpstr>Vergence to disparity</vt:lpstr>
      <vt:lpstr>Luminance (contrast perception)</vt:lpstr>
      <vt:lpstr>Luminance (contrast perception)</vt:lpstr>
      <vt:lpstr>Vergence to disparity</vt:lpstr>
      <vt:lpstr>Vergence to disparity</vt:lpstr>
      <vt:lpstr>Perceptual model</vt:lpstr>
      <vt:lpstr>Disparity metric</vt:lpstr>
      <vt:lpstr>Disparity metric</vt:lpstr>
      <vt:lpstr>Disparity compression</vt:lpstr>
      <vt:lpstr>Disparity compression</vt:lpstr>
      <vt:lpstr>Inverse model</vt:lpstr>
      <vt:lpstr>Inverse model</vt:lpstr>
      <vt:lpstr>Disparity compression</vt:lpstr>
      <vt:lpstr>Disparity compression</vt:lpstr>
      <vt:lpstr>Disparity manipulation</vt:lpstr>
      <vt:lpstr>Personalization</vt:lpstr>
      <vt:lpstr>Personalization</vt:lpstr>
      <vt:lpstr>Personalization</vt:lpstr>
      <vt:lpstr>Backward-compatible stereo</vt:lpstr>
      <vt:lpstr>Cornsweet illusion</vt:lpstr>
      <vt:lpstr>Backward-compatible stereo</vt:lpstr>
      <vt:lpstr>Hybrid images</vt:lpstr>
      <vt:lpstr>Conclusions</vt:lpstr>
      <vt:lpstr>Conclusions</vt:lpstr>
      <vt:lpstr>PowerPoint Presentation</vt:lpstr>
      <vt:lpstr>Model for different devices</vt:lpstr>
      <vt:lpstr>Minkowski summation</vt:lpstr>
    </vt:vector>
  </TitlesOfParts>
  <Company>MPI fuer Informatik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IST</dc:creator>
  <cp:lastModifiedBy>IST</cp:lastModifiedBy>
  <cp:revision>445</cp:revision>
  <dcterms:created xsi:type="dcterms:W3CDTF">2011-07-11T01:57:26Z</dcterms:created>
  <dcterms:modified xsi:type="dcterms:W3CDTF">2011-08-23T15:41:25Z</dcterms:modified>
</cp:coreProperties>
</file>